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5" r:id="rId4"/>
    <p:sldId id="262" r:id="rId5"/>
    <p:sldId id="263" r:id="rId6"/>
    <p:sldId id="264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050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605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145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483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216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988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83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212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532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056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740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8B688D-F976-4FF3-A029-F2F27FB9CD6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18573C-53A4-435E-9B02-673CDF178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169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PRVNÍ HABSBURKOVÉ NA ČESKÉM TRŮNĚ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9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437112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panováním Habsburků na českém trůně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135476" y="2986061"/>
            <a:ext cx="56166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VY_32_inovace_18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49943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PRVNÍ HABSBURKOVÉ NA ČESKÉM TRŮNĚ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smrti Ludvíka Jagellonského byl za českého krále roku 1526 zvolen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Ferdinand I. Habsburský</a:t>
            </a:r>
          </a:p>
          <a:p>
            <a:r>
              <a:rPr lang="cs-CZ" dirty="0" smtClean="0"/>
              <a:t>S nástupem Habsburků na český trůn začíná nová epocha s názvem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NOVOVĚK</a:t>
            </a:r>
          </a:p>
          <a:p>
            <a:r>
              <a:rPr lang="cs-CZ" dirty="0" smtClean="0"/>
              <a:t>Habsburský rod vládne po 400 let až do roku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1918</a:t>
            </a:r>
          </a:p>
          <a:p>
            <a:r>
              <a:rPr lang="cs-CZ" dirty="0" smtClean="0"/>
              <a:t>Habsburkové pocházeli z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Rakouska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026" name="Picture 2" descr="http://nd01.jxs.cz/048/788/04e5fdeb28_37151930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97152"/>
            <a:ext cx="1714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813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Ferdinand I. Habsburský</a:t>
            </a:r>
          </a:p>
          <a:p>
            <a:r>
              <a:rPr lang="cs-CZ" b="1" dirty="0" smtClean="0"/>
              <a:t>Maxmilián II.</a:t>
            </a:r>
          </a:p>
          <a:p>
            <a:r>
              <a:rPr lang="cs-CZ" b="1" dirty="0" smtClean="0"/>
              <a:t>Rudolf II.</a:t>
            </a: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PRVNÍ HABSBURKOVÉ NA ČESKÉM TRŮNĚ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122" name="Picture 2" descr="C:\Users\Uživatel\AppData\Local\Microsoft\Windows\Temporary Internet Files\Content.IE5\SLO2JL7N\MC9004338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2797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61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1.gstatic.com/images?q=tbn:ANd9GcTjbF3I8F5IUlItFmfWDrCwip4Dx0gxkO2rtx0uloslAZ9ylTP1o3dZXcTji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00808"/>
            <a:ext cx="3528392" cy="4406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762872" cy="4525963"/>
          </a:xfrm>
        </p:spPr>
        <p:txBody>
          <a:bodyPr/>
          <a:lstStyle/>
          <a:p>
            <a:r>
              <a:rPr lang="cs-CZ" dirty="0" smtClean="0"/>
              <a:t>Zpočátku se snažil upevnit svou panovnickou moc</a:t>
            </a:r>
          </a:p>
          <a:p>
            <a:r>
              <a:rPr lang="cs-CZ" dirty="0" smtClean="0"/>
              <a:t>Znovu obsadil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pražské arcibiskupství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FERDINAND I. HABSBURSKÝ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221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panovnici.estranky.cz/img/mid/399/maxmilian-ii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16832"/>
            <a:ext cx="4000500" cy="438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MAXMILIÁN II.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Česká konfese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483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RUDOLF II.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338936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Jako jediný Habsburk zvolil za své sídlo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Prahu</a:t>
            </a:r>
          </a:p>
          <a:p>
            <a:r>
              <a:rPr lang="cs-CZ" dirty="0" smtClean="0"/>
              <a:t>Podporoval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vědu a umění</a:t>
            </a:r>
          </a:p>
          <a:p>
            <a:r>
              <a:rPr lang="cs-CZ" dirty="0" smtClean="0"/>
              <a:t>Za jeho vlády říše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vzkvétala </a:t>
            </a:r>
          </a:p>
          <a:p>
            <a:r>
              <a:rPr lang="cs-CZ" dirty="0" smtClean="0"/>
              <a:t>Na pražský hrad zval významné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alchymisty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hvězdáře </a:t>
            </a:r>
            <a:r>
              <a:rPr lang="cs-CZ" dirty="0" smtClean="0"/>
              <a:t>jako: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Tycho de Brahe </a:t>
            </a:r>
            <a:r>
              <a:rPr lang="cs-CZ" dirty="0" smtClean="0"/>
              <a:t>nebo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Jan Kepler </a:t>
            </a:r>
          </a:p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Rudolfův majestát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098" name="Picture 2" descr="http://www.cojeco.cz/attach/ilustrations/3b49a8f86d02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1814767"/>
            <a:ext cx="3308901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74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1916832"/>
            <a:ext cx="735124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Obr. 1 </a:t>
            </a:r>
            <a:r>
              <a:rPr lang="cs-CZ" sz="1200" dirty="0" smtClean="0"/>
              <a:t>- </a:t>
            </a:r>
            <a:r>
              <a:rPr lang="en-US" sz="1200" dirty="0"/>
              <a:t>Aboutsisi.blog.cz. [online]. [cit. 2012-01-28]. </a:t>
            </a:r>
            <a:r>
              <a:rPr lang="en-US" sz="1200" dirty="0" err="1"/>
              <a:t>Dostupné</a:t>
            </a:r>
            <a:r>
              <a:rPr lang="en-US" sz="1200" dirty="0"/>
              <a:t> z: http://</a:t>
            </a:r>
            <a:r>
              <a:rPr lang="en-US" sz="1200" dirty="0" smtClean="0"/>
              <a:t>aboutsisi.blog.cz/0811/rozcestnik-habsburkove</a:t>
            </a:r>
            <a:endParaRPr lang="cs-CZ" sz="1200" dirty="0" smtClean="0"/>
          </a:p>
          <a:p>
            <a:r>
              <a:rPr lang="cs-CZ" sz="1200" b="1" dirty="0" smtClean="0"/>
              <a:t>Obr. 2 </a:t>
            </a:r>
            <a:r>
              <a:rPr lang="cs-CZ" sz="1200" dirty="0" smtClean="0"/>
              <a:t>– klipart-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/>
          </a:p>
          <a:p>
            <a:r>
              <a:rPr lang="cs-CZ" sz="1200" b="1" dirty="0" smtClean="0"/>
              <a:t>Obr. 3 </a:t>
            </a:r>
            <a:r>
              <a:rPr lang="cs-CZ" sz="1200" dirty="0" smtClean="0"/>
              <a:t>- </a:t>
            </a:r>
            <a:r>
              <a:rPr lang="cs-CZ" sz="1200" dirty="0"/>
              <a:t>Projekt-schenk.ic.cz. [online]. [cit. 2012-01-29]. Dostupné z: http://</a:t>
            </a:r>
            <a:r>
              <a:rPr lang="cs-CZ" sz="1200" dirty="0" smtClean="0"/>
              <a:t>projekt-schenk.ic.cz/11.html</a:t>
            </a:r>
          </a:p>
          <a:p>
            <a:r>
              <a:rPr lang="cs-CZ" sz="1200" b="1" dirty="0" smtClean="0"/>
              <a:t>Obr. 4 </a:t>
            </a:r>
            <a:r>
              <a:rPr lang="cs-CZ" sz="1200" dirty="0" smtClean="0"/>
              <a:t>- </a:t>
            </a:r>
            <a:r>
              <a:rPr lang="cs-CZ" sz="1200" dirty="0"/>
              <a:t>Panovnici.estranky.cz. [online]. [cit. 2012-01-29]. Dostupné z: http://www.panovnici.estranky.cz/fotoalbum/</a:t>
            </a:r>
            <a:r>
              <a:rPr lang="cs-CZ" sz="1200" dirty="0" err="1"/>
              <a:t>habsburkove</a:t>
            </a:r>
            <a:r>
              <a:rPr lang="cs-CZ" sz="1200" dirty="0"/>
              <a:t>/</a:t>
            </a:r>
            <a:r>
              <a:rPr lang="cs-CZ" sz="1200" dirty="0" err="1"/>
              <a:t>habsburkove-cesti-kralove</a:t>
            </a:r>
            <a:r>
              <a:rPr lang="cs-CZ" sz="1200" dirty="0"/>
              <a:t>/</a:t>
            </a:r>
            <a:r>
              <a:rPr lang="cs-CZ" sz="1200" dirty="0" err="1"/>
              <a:t>maxmilian-ii</a:t>
            </a:r>
            <a:r>
              <a:rPr lang="cs-CZ" sz="1200" dirty="0"/>
              <a:t>..</a:t>
            </a:r>
            <a:r>
              <a:rPr lang="cs-CZ" sz="1200" dirty="0" smtClean="0"/>
              <a:t>jpg.html</a:t>
            </a:r>
          </a:p>
          <a:p>
            <a:r>
              <a:rPr lang="cs-CZ" sz="1200" b="1" dirty="0" smtClean="0"/>
              <a:t>Obr. 5 </a:t>
            </a:r>
            <a:r>
              <a:rPr lang="cs-CZ" sz="1200" dirty="0" smtClean="0"/>
              <a:t>- </a:t>
            </a:r>
            <a:r>
              <a:rPr lang="cs-CZ" sz="1200" dirty="0"/>
              <a:t>Cojeco.cz. [online]. [cit. 2012-01-29]. Dostupné z: http://</a:t>
            </a:r>
            <a:r>
              <a:rPr lang="cs-CZ" sz="1200" dirty="0" smtClean="0"/>
              <a:t>www.cojeco.cz/index.php?detail=1&amp;id_desc=82796</a:t>
            </a:r>
          </a:p>
          <a:p>
            <a:r>
              <a:rPr lang="cs-CZ" sz="120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1886" y="476671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2861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3285" y="1196752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Vlastivěda </a:t>
            </a:r>
            <a:r>
              <a:rPr lang="cs-CZ" i="1" dirty="0"/>
              <a:t>4</a:t>
            </a:r>
            <a:r>
              <a:rPr lang="cs-CZ" dirty="0"/>
              <a:t>. Brno : NOVÁ ŠKOLA, s.r.o., 2009. Autor: PaeDr. Iva Stříbrná a kolektiv, První </a:t>
            </a:r>
            <a:r>
              <a:rPr lang="cs-CZ" dirty="0" smtClean="0"/>
              <a:t>Habsburkové na českém trůně, </a:t>
            </a:r>
            <a:r>
              <a:rPr lang="cs-CZ" dirty="0"/>
              <a:t>s. 47</a:t>
            </a:r>
            <a:r>
              <a:rPr lang="cs-CZ" dirty="0" smtClean="0"/>
              <a:t>.</a:t>
            </a:r>
          </a:p>
          <a:p>
            <a:r>
              <a:rPr lang="cs-CZ" dirty="0" smtClean="0"/>
              <a:t>Dějepis2. Praha : Pedagogické nakladatelství, 2004</a:t>
            </a:r>
            <a:r>
              <a:rPr lang="cs-CZ" dirty="0"/>
              <a:t>. Autor: </a:t>
            </a:r>
            <a:r>
              <a:rPr lang="cs-CZ" dirty="0" err="1"/>
              <a:t>prof.PhDr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/>
              <a:t>,  </a:t>
            </a:r>
            <a:r>
              <a:rPr lang="cs-CZ" dirty="0" smtClean="0"/>
              <a:t>České země v předbělohorském období, s. 160.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3285" y="62068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Literatura: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51823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1942</TotalTime>
  <Words>288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PRVNÍ HABSBURKOVÉ NA ČESKÉM TRŮNĚ</vt:lpstr>
      <vt:lpstr>PRVNÍ HABSBURKOVÉ NA ČESKÉM TRŮNĚ</vt:lpstr>
      <vt:lpstr>PRVNÍ HABSBURKOVÉ NA ČESKÉM TRŮNĚ</vt:lpstr>
      <vt:lpstr>FERDINAND I. HABSBURSKÝ</vt:lpstr>
      <vt:lpstr>MAXMILIÁN II.</vt:lpstr>
      <vt:lpstr>RUDOLF II.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HABSBURKOVÉ NA ČESKÉM TRŮNĚ</dc:title>
  <dc:creator>Uživatel</dc:creator>
  <cp:lastModifiedBy>Uživatel</cp:lastModifiedBy>
  <cp:revision>16</cp:revision>
  <dcterms:created xsi:type="dcterms:W3CDTF">2012-01-28T12:09:38Z</dcterms:created>
  <dcterms:modified xsi:type="dcterms:W3CDTF">2012-11-25T11:21:17Z</dcterms:modified>
</cp:coreProperties>
</file>