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9"/>
  </p:notesMasterIdLst>
  <p:sldIdLst>
    <p:sldId id="263" r:id="rId2"/>
    <p:sldId id="264" r:id="rId3"/>
    <p:sldId id="256" r:id="rId4"/>
    <p:sldId id="277" r:id="rId5"/>
    <p:sldId id="258" r:id="rId6"/>
    <p:sldId id="283" r:id="rId7"/>
    <p:sldId id="282" r:id="rId8"/>
    <p:sldId id="280" r:id="rId9"/>
    <p:sldId id="281" r:id="rId10"/>
    <p:sldId id="279" r:id="rId11"/>
    <p:sldId id="284" r:id="rId12"/>
    <p:sldId id="298" r:id="rId13"/>
    <p:sldId id="278" r:id="rId14"/>
    <p:sldId id="297" r:id="rId15"/>
    <p:sldId id="295" r:id="rId16"/>
    <p:sldId id="294" r:id="rId17"/>
    <p:sldId id="293" r:id="rId18"/>
    <p:sldId id="290" r:id="rId19"/>
    <p:sldId id="289" r:id="rId20"/>
    <p:sldId id="288" r:id="rId21"/>
    <p:sldId id="302" r:id="rId22"/>
    <p:sldId id="301" r:id="rId23"/>
    <p:sldId id="300" r:id="rId24"/>
    <p:sldId id="286" r:id="rId25"/>
    <p:sldId id="309" r:id="rId26"/>
    <p:sldId id="308" r:id="rId27"/>
    <p:sldId id="307" r:id="rId28"/>
    <p:sldId id="306" r:id="rId29"/>
    <p:sldId id="305" r:id="rId30"/>
    <p:sldId id="304" r:id="rId31"/>
    <p:sldId id="303" r:id="rId32"/>
    <p:sldId id="312" r:id="rId33"/>
    <p:sldId id="313" r:id="rId34"/>
    <p:sldId id="317" r:id="rId35"/>
    <p:sldId id="316" r:id="rId36"/>
    <p:sldId id="315" r:id="rId37"/>
    <p:sldId id="319" r:id="rId38"/>
    <p:sldId id="318" r:id="rId39"/>
    <p:sldId id="322" r:id="rId40"/>
    <p:sldId id="321" r:id="rId41"/>
    <p:sldId id="257" r:id="rId42"/>
    <p:sldId id="267" r:id="rId43"/>
    <p:sldId id="268" r:id="rId44"/>
    <p:sldId id="270" r:id="rId45"/>
    <p:sldId id="269" r:id="rId46"/>
    <p:sldId id="266" r:id="rId47"/>
    <p:sldId id="272" r:id="rId48"/>
    <p:sldId id="273" r:id="rId49"/>
    <p:sldId id="274" r:id="rId50"/>
    <p:sldId id="271" r:id="rId51"/>
    <p:sldId id="276" r:id="rId52"/>
    <p:sldId id="275" r:id="rId53"/>
    <p:sldId id="260" r:id="rId54"/>
    <p:sldId id="326" r:id="rId55"/>
    <p:sldId id="330" r:id="rId56"/>
    <p:sldId id="329" r:id="rId57"/>
    <p:sldId id="323" r:id="rId58"/>
    <p:sldId id="328" r:id="rId59"/>
    <p:sldId id="333" r:id="rId60"/>
    <p:sldId id="327" r:id="rId61"/>
    <p:sldId id="332" r:id="rId62"/>
    <p:sldId id="331" r:id="rId63"/>
    <p:sldId id="337" r:id="rId64"/>
    <p:sldId id="338" r:id="rId65"/>
    <p:sldId id="339" r:id="rId66"/>
    <p:sldId id="335" r:id="rId67"/>
    <p:sldId id="336" r:id="rId6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DDADE3-87EB-4FE9-8F70-37368975C7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B8750-E097-486C-B196-BD2B029C1E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8378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DC1C3B-FDCD-4D62-BD3C-138304CDE95C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5615A1D-8DC6-42AB-90E5-DFD3AF1E4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ucty-a-sporeni/bezne-ucty/abeceda-beznych-uctu/co-je-to-bezny-uce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24144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VY_62_INOVACE_01A_06 Kontokorentní účet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Pojmy žáci vyhledávají na internetu ve </a:t>
            </a:r>
          </a:p>
          <a:p>
            <a:pPr>
              <a:buNone/>
            </a:pPr>
            <a:r>
              <a:rPr lang="cs-CZ" dirty="0" smtClean="0"/>
              <a:t>skupinách, upevňují si pojem úrok, úroková</a:t>
            </a:r>
          </a:p>
          <a:p>
            <a:pPr>
              <a:buNone/>
            </a:pPr>
            <a:r>
              <a:rPr lang="cs-CZ" dirty="0" smtClean="0"/>
              <a:t>míra, doba úročení, úrokovací období. Rozhodují </a:t>
            </a:r>
          </a:p>
          <a:p>
            <a:pPr>
              <a:buNone/>
            </a:pPr>
            <a:r>
              <a:rPr lang="cs-CZ" dirty="0" smtClean="0"/>
              <a:t>o stavu účtu. Diskutují o výhodách a nevýhodách</a:t>
            </a:r>
          </a:p>
          <a:p>
            <a:pPr>
              <a:buNone/>
            </a:pPr>
            <a:r>
              <a:rPr lang="cs-CZ" dirty="0" smtClean="0"/>
              <a:t>kontokorentního účtu.</a:t>
            </a:r>
          </a:p>
          <a:p>
            <a:pPr>
              <a:buNone/>
            </a:pPr>
            <a:r>
              <a:rPr lang="cs-CZ" dirty="0" smtClean="0"/>
              <a:t>Doplňují na tabuli výsledky elektronickým perem</a:t>
            </a:r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matematika 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http://www.finance.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ucty</a:t>
            </a:r>
            <a:r>
              <a:rPr lang="cs-CZ" dirty="0" smtClean="0">
                <a:hlinkClick r:id="rId2"/>
              </a:rPr>
              <a:t>-a-</a:t>
            </a:r>
            <a:r>
              <a:rPr lang="cs-CZ" dirty="0" err="1" smtClean="0">
                <a:hlinkClick r:id="rId2"/>
              </a:rPr>
              <a:t>sporeni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bezne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ucty</a:t>
            </a:r>
            <a:r>
              <a:rPr lang="cs-CZ" dirty="0" smtClean="0">
                <a:hlinkClick r:id="rId2"/>
              </a:rPr>
              <a:t>/abeceda-</a:t>
            </a:r>
            <a:r>
              <a:rPr lang="cs-CZ" dirty="0" err="1" smtClean="0">
                <a:hlinkClick r:id="rId2"/>
              </a:rPr>
              <a:t>beznych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uctu</a:t>
            </a:r>
            <a:r>
              <a:rPr lang="cs-CZ" dirty="0" smtClean="0">
                <a:hlinkClick r:id="rId2"/>
              </a:rPr>
              <a:t>/co-je-to-</a:t>
            </a:r>
            <a:r>
              <a:rPr lang="cs-CZ" dirty="0" err="1" smtClean="0">
                <a:hlinkClick r:id="rId2"/>
              </a:rPr>
              <a:t>bezny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ucet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Na účtu k 30.4. je částka 12 351,10 změny v květnu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48965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5.5.	příjem 10 811Kč</a:t>
            </a:r>
          </a:p>
          <a:p>
            <a:r>
              <a:rPr lang="cs-CZ" dirty="0" smtClean="0"/>
              <a:t>12.5.	výdaj     4 250Kč</a:t>
            </a:r>
          </a:p>
          <a:p>
            <a:r>
              <a:rPr lang="cs-CZ" dirty="0" smtClean="0"/>
              <a:t>24.5.	výdaj    17 834Kč </a:t>
            </a:r>
          </a:p>
          <a:p>
            <a:r>
              <a:rPr lang="cs-CZ" dirty="0" smtClean="0"/>
              <a:t>28.5	příjem    9 300Kč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Na účtu k 30.4. je částka 12 351,10 změny v květnu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Úroková míra 0,9%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5.5.	příjem 10 811Kč</a:t>
            </a:r>
          </a:p>
          <a:p>
            <a:r>
              <a:rPr lang="cs-CZ" dirty="0" smtClean="0"/>
              <a:t>12.5.	výdaj     4 250Kč</a:t>
            </a:r>
          </a:p>
          <a:p>
            <a:r>
              <a:rPr lang="cs-CZ" dirty="0" smtClean="0"/>
              <a:t>24.5.	výdaj    17 834Kč </a:t>
            </a:r>
          </a:p>
          <a:p>
            <a:r>
              <a:rPr lang="cs-CZ" dirty="0" smtClean="0"/>
              <a:t>28.5	příjem    9 300Kč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Na účtu k 30.4. je částka 12 351,10 změny v květnu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Úroková míra 0,9%, 15Kč za vedení účtu za měsíc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5.5.	příjem 10 811Kč</a:t>
            </a:r>
          </a:p>
          <a:p>
            <a:r>
              <a:rPr lang="cs-CZ" dirty="0" smtClean="0"/>
              <a:t>12.5.	výdaj     4 250Kč</a:t>
            </a:r>
          </a:p>
          <a:p>
            <a:r>
              <a:rPr lang="cs-CZ" dirty="0" smtClean="0"/>
              <a:t>24.5.	výdaj    17 834Kč </a:t>
            </a:r>
          </a:p>
          <a:p>
            <a:r>
              <a:rPr lang="cs-CZ" dirty="0" smtClean="0"/>
              <a:t>28.5	příjem    9 300Kč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Na účtu k 30.4. je částka 12 351,10 změny v květnu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Úroková míra 0,9%, 15Kč za vedení účtu za měsíc, výběr z účtu </a:t>
            </a:r>
          </a:p>
          <a:p>
            <a:pPr>
              <a:buNone/>
            </a:pPr>
            <a:r>
              <a:rPr lang="cs-CZ" sz="2400" dirty="0" smtClean="0"/>
              <a:t>10Kč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5.5.	příjem 10 811Kč</a:t>
            </a:r>
          </a:p>
          <a:p>
            <a:r>
              <a:rPr lang="cs-CZ" dirty="0" smtClean="0"/>
              <a:t>12.5.	výdaj     4 250Kč</a:t>
            </a:r>
          </a:p>
          <a:p>
            <a:r>
              <a:rPr lang="cs-CZ" dirty="0" smtClean="0"/>
              <a:t>24.5.	výdaj    17 834Kč </a:t>
            </a:r>
          </a:p>
          <a:p>
            <a:r>
              <a:rPr lang="cs-CZ" dirty="0" smtClean="0"/>
              <a:t>28.5	příjem    9 300Kč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Na účtu k 30.4. je částka 12 351,10 změny v květnu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Úroková míra 0,9%, 15Kč za vedení účtu za měsíc, výběr z účtu </a:t>
            </a:r>
          </a:p>
          <a:p>
            <a:pPr>
              <a:buNone/>
            </a:pPr>
            <a:r>
              <a:rPr lang="cs-CZ" sz="2400" dirty="0" smtClean="0"/>
              <a:t>10Kč, 30E/360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5.5.	příjem 10 811Kč</a:t>
            </a:r>
          </a:p>
          <a:p>
            <a:r>
              <a:rPr lang="cs-CZ" dirty="0" smtClean="0"/>
              <a:t>12.5.	výdaj     4 250Kč</a:t>
            </a:r>
          </a:p>
          <a:p>
            <a:r>
              <a:rPr lang="cs-CZ" dirty="0" smtClean="0"/>
              <a:t>24.5.	výdaj    17 834Kč </a:t>
            </a:r>
          </a:p>
          <a:p>
            <a:r>
              <a:rPr lang="cs-CZ" dirty="0" smtClean="0"/>
              <a:t>28.5	příjem    9 300Kč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Na účtu k 30.4. je částka 12 351,10 změny v květnu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Úroková míra 0,9%, 15Kč za vedení účtu za měsíc, výběr z účtu </a:t>
            </a:r>
          </a:p>
          <a:p>
            <a:pPr>
              <a:buNone/>
            </a:pPr>
            <a:r>
              <a:rPr lang="cs-CZ" sz="2400" dirty="0" smtClean="0"/>
              <a:t>10Kč, 30E/360, daň z úroku 15%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5.5.	příjem 10 811Kč</a:t>
            </a:r>
          </a:p>
          <a:p>
            <a:r>
              <a:rPr lang="cs-CZ" dirty="0" smtClean="0"/>
              <a:t>12.5.	výdaj     4 250Kč</a:t>
            </a:r>
          </a:p>
          <a:p>
            <a:r>
              <a:rPr lang="cs-CZ" dirty="0" smtClean="0"/>
              <a:t>24.5.	výdaj    17 834Kč </a:t>
            </a:r>
          </a:p>
          <a:p>
            <a:r>
              <a:rPr lang="cs-CZ" dirty="0" smtClean="0"/>
              <a:t>28.5	příjem    9 300Kč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Na účtu k 30.4. je částka 12 351,10 změny v květnu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Úroková míra 0,9%, 15Kč za vedení účtu za měsíc, výběr z účtu </a:t>
            </a:r>
          </a:p>
          <a:p>
            <a:pPr>
              <a:buNone/>
            </a:pPr>
            <a:r>
              <a:rPr lang="cs-CZ" sz="2400" dirty="0" smtClean="0"/>
              <a:t>10Kč, 30E/360, daň z úroku 15%</a:t>
            </a:r>
          </a:p>
          <a:p>
            <a:pPr>
              <a:buNone/>
            </a:pPr>
            <a:r>
              <a:rPr lang="cs-CZ" sz="2400" dirty="0" smtClean="0"/>
              <a:t>Určete zůstatek na konci května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5.5.	příjem 10 811Kč</a:t>
            </a:r>
          </a:p>
          <a:p>
            <a:r>
              <a:rPr lang="cs-CZ" dirty="0" smtClean="0"/>
              <a:t>12.5.	výdaj     4 250Kč</a:t>
            </a:r>
          </a:p>
          <a:p>
            <a:r>
              <a:rPr lang="cs-CZ" dirty="0" smtClean="0"/>
              <a:t>24.5.	výdaj    17 834Kč </a:t>
            </a:r>
          </a:p>
          <a:p>
            <a:r>
              <a:rPr lang="cs-CZ" dirty="0" smtClean="0"/>
              <a:t>28.5.	příjem    9 300Kč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752"/>
                <a:gridCol w="1736968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10 378,10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10 378,10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1,31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10 378,10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1,31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3,45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10 378,10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1,31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3,45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4,82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10 378,10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1,31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3,45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4,82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0,09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10 378,10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1,31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3,45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4,82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0,09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10 378,10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0,44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12 351,10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1,31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+10 811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23 162,10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3,45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- 4 250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18 912,10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4,82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- 17 834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1 078,10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0,09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+ 9 300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10 378,10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0,44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30.4.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10,11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= 10 378,10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= 10 378,10 + </a:t>
            </a:r>
            <a:r>
              <a:rPr lang="cs-CZ" dirty="0" err="1" smtClean="0"/>
              <a:t>10</a:t>
            </a:r>
            <a:r>
              <a:rPr lang="cs-CZ" dirty="0" smtClean="0"/>
              <a:t>,11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= 10 378,10 + </a:t>
            </a:r>
            <a:r>
              <a:rPr lang="cs-CZ" dirty="0" err="1" smtClean="0"/>
              <a:t>10</a:t>
            </a:r>
            <a:r>
              <a:rPr lang="cs-CZ" dirty="0" smtClean="0"/>
              <a:t>,11</a:t>
            </a:r>
          </a:p>
          <a:p>
            <a:endParaRPr lang="cs-CZ" dirty="0" smtClean="0"/>
          </a:p>
          <a:p>
            <a:r>
              <a:rPr lang="cs-CZ" dirty="0" smtClean="0"/>
              <a:t>poplatky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= 10 378,10 + </a:t>
            </a:r>
            <a:r>
              <a:rPr lang="cs-CZ" dirty="0" err="1" smtClean="0"/>
              <a:t>10</a:t>
            </a:r>
            <a:r>
              <a:rPr lang="cs-CZ" dirty="0" smtClean="0"/>
              <a:t>,11</a:t>
            </a:r>
          </a:p>
          <a:p>
            <a:endParaRPr lang="cs-CZ" dirty="0" smtClean="0"/>
          </a:p>
          <a:p>
            <a:r>
              <a:rPr lang="cs-CZ" dirty="0" smtClean="0"/>
              <a:t>poplatky:  vedení účtu  15,-</a:t>
            </a:r>
          </a:p>
          <a:p>
            <a:pPr>
              <a:buNone/>
            </a:pPr>
            <a:r>
              <a:rPr lang="cs-CZ" dirty="0" smtClean="0"/>
              <a:t>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= 10 378,10 + </a:t>
            </a:r>
            <a:r>
              <a:rPr lang="cs-CZ" dirty="0" err="1" smtClean="0"/>
              <a:t>10</a:t>
            </a:r>
            <a:r>
              <a:rPr lang="cs-CZ" dirty="0" smtClean="0"/>
              <a:t>,11 – 15,0</a:t>
            </a:r>
          </a:p>
          <a:p>
            <a:endParaRPr lang="cs-CZ" dirty="0" smtClean="0"/>
          </a:p>
          <a:p>
            <a:r>
              <a:rPr lang="cs-CZ" dirty="0" smtClean="0"/>
              <a:t>poplatky:  vedení účtu  15,-</a:t>
            </a:r>
          </a:p>
          <a:p>
            <a:r>
              <a:rPr lang="cs-CZ" dirty="0" smtClean="0"/>
              <a:t>                  </a:t>
            </a:r>
          </a:p>
          <a:p>
            <a:pPr>
              <a:buNone/>
            </a:pPr>
            <a:r>
              <a:rPr lang="cs-CZ" dirty="0" smtClean="0"/>
              <a:t>          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= 10 378,10 + </a:t>
            </a:r>
            <a:r>
              <a:rPr lang="cs-CZ" dirty="0" err="1" smtClean="0"/>
              <a:t>10</a:t>
            </a:r>
            <a:r>
              <a:rPr lang="cs-CZ" dirty="0" smtClean="0"/>
              <a:t>,11 – 15,0</a:t>
            </a:r>
          </a:p>
          <a:p>
            <a:endParaRPr lang="cs-CZ" dirty="0" smtClean="0"/>
          </a:p>
          <a:p>
            <a:r>
              <a:rPr lang="cs-CZ" dirty="0" smtClean="0"/>
              <a:t>poplatky:  vedení účtu  15,-</a:t>
            </a:r>
          </a:p>
          <a:p>
            <a:r>
              <a:rPr lang="cs-CZ" dirty="0" smtClean="0"/>
              <a:t>                 výběr z účtu 10,-</a:t>
            </a:r>
          </a:p>
          <a:p>
            <a:pPr>
              <a:buNone/>
            </a:pPr>
            <a:r>
              <a:rPr lang="cs-CZ" dirty="0" smtClean="0"/>
              <a:t>          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= 10 378,10 + </a:t>
            </a:r>
            <a:r>
              <a:rPr lang="cs-CZ" dirty="0" err="1" smtClean="0"/>
              <a:t>10</a:t>
            </a:r>
            <a:r>
              <a:rPr lang="cs-CZ" dirty="0" smtClean="0"/>
              <a:t>,11 – 15,0 - 2.10,0</a:t>
            </a:r>
          </a:p>
          <a:p>
            <a:endParaRPr lang="cs-CZ" dirty="0" smtClean="0"/>
          </a:p>
          <a:p>
            <a:r>
              <a:rPr lang="cs-CZ" dirty="0" smtClean="0"/>
              <a:t>poplatky:  vedení účtu  15,-</a:t>
            </a:r>
          </a:p>
          <a:p>
            <a:r>
              <a:rPr lang="cs-CZ" dirty="0" smtClean="0"/>
              <a:t>                 výběr z účtu 10,-</a:t>
            </a:r>
          </a:p>
          <a:p>
            <a:pPr>
              <a:buNone/>
            </a:pPr>
            <a:r>
              <a:rPr lang="cs-CZ" dirty="0" smtClean="0"/>
              <a:t>          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= 10 378,10 + </a:t>
            </a:r>
            <a:r>
              <a:rPr lang="cs-CZ" dirty="0" err="1" smtClean="0"/>
              <a:t>10</a:t>
            </a:r>
            <a:r>
              <a:rPr lang="cs-CZ" dirty="0" smtClean="0"/>
              <a:t>,11 – 15,0 - 2.10,0 =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10 353,21</a:t>
            </a:r>
          </a:p>
          <a:p>
            <a:r>
              <a:rPr lang="cs-CZ" dirty="0" smtClean="0"/>
              <a:t>poplatky:  vedení účtu  15,-</a:t>
            </a:r>
          </a:p>
          <a:p>
            <a:r>
              <a:rPr lang="cs-CZ" dirty="0" smtClean="0"/>
              <a:t>                 výběr z účtu 10,-</a:t>
            </a:r>
          </a:p>
          <a:p>
            <a:pPr>
              <a:buNone/>
            </a:pPr>
            <a:r>
              <a:rPr lang="cs-CZ" dirty="0" smtClean="0"/>
              <a:t>          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úrok-kreditní úroková míra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úrok-kreditní úroková míra</a:t>
            </a:r>
          </a:p>
          <a:p>
            <a:pPr>
              <a:buNone/>
            </a:pPr>
            <a:r>
              <a:rPr lang="cs-CZ" sz="2400" dirty="0" smtClean="0"/>
              <a:t>Debetní zůstatek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úrok-kreditní úroková míra</a:t>
            </a:r>
          </a:p>
          <a:p>
            <a:pPr>
              <a:buNone/>
            </a:pPr>
            <a:r>
              <a:rPr lang="cs-CZ" sz="2400" dirty="0" smtClean="0"/>
              <a:t>Debetní zůstatek-debetní úrok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úrok-kreditní úroková míra</a:t>
            </a:r>
          </a:p>
          <a:p>
            <a:pPr>
              <a:buNone/>
            </a:pPr>
            <a:r>
              <a:rPr lang="cs-CZ" sz="2400" dirty="0" smtClean="0"/>
              <a:t>Debetní zůstatek-debetní úrok-debetní úroková míra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úrok-kreditní úroková míra</a:t>
            </a:r>
          </a:p>
          <a:p>
            <a:pPr>
              <a:buNone/>
            </a:pPr>
            <a:r>
              <a:rPr lang="cs-CZ" sz="2400" dirty="0" smtClean="0"/>
              <a:t>Debetní zůstatek-debetní úrok-debetní úroková míra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Úvěrový rámec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úrok-kreditní úroková míra</a:t>
            </a:r>
          </a:p>
          <a:p>
            <a:pPr>
              <a:buNone/>
            </a:pPr>
            <a:r>
              <a:rPr lang="cs-CZ" sz="2400" dirty="0" smtClean="0"/>
              <a:t>Debetní zůstatek-debetní úrok-debetní úroková míra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Úvěrový rámec – maximální debetní zůstatek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úrok-kreditní úroková míra</a:t>
            </a:r>
          </a:p>
          <a:p>
            <a:pPr>
              <a:buNone/>
            </a:pPr>
            <a:r>
              <a:rPr lang="cs-CZ" sz="2400" dirty="0" smtClean="0"/>
              <a:t>Debetní zůstatek-debetní úrok-debetní úroková míra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Úvěrový rámec – maximální debetní zůstatek</a:t>
            </a:r>
          </a:p>
          <a:p>
            <a:pPr>
              <a:buNone/>
            </a:pPr>
            <a:r>
              <a:rPr lang="cs-CZ" sz="2400" dirty="0" smtClean="0"/>
              <a:t>Lze krátkodobě překročit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Kontokorentní úvěr</a:t>
            </a:r>
          </a:p>
          <a:p>
            <a:pPr>
              <a:buNone/>
            </a:pPr>
            <a:r>
              <a:rPr lang="cs-CZ" sz="2400" dirty="0" smtClean="0"/>
              <a:t>Kreditní zůstatek-kreditní úrok-kreditní úroková míra</a:t>
            </a:r>
          </a:p>
          <a:p>
            <a:pPr>
              <a:buNone/>
            </a:pPr>
            <a:r>
              <a:rPr lang="cs-CZ" sz="2400" dirty="0" smtClean="0"/>
              <a:t>Debetní zůstatek-debetní úrok-debetní úroková míra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Úvěrový rámec – maximální debetní zůstatek</a:t>
            </a:r>
          </a:p>
          <a:p>
            <a:pPr>
              <a:buNone/>
            </a:pPr>
            <a:r>
              <a:rPr lang="cs-CZ" sz="2400" dirty="0" smtClean="0"/>
              <a:t>Lze krátkodobě překročit-vyšší úroková míra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/>
              <a:t>Klient si otevřel dne 30.9. kontokorentní účet a uložil na něj </a:t>
            </a:r>
          </a:p>
          <a:p>
            <a:pPr>
              <a:buNone/>
            </a:pPr>
            <a:r>
              <a:rPr lang="cs-CZ" sz="2400" dirty="0" smtClean="0"/>
              <a:t>ihned 17 100Kč. Úvěrový rámec byl sjednán na dobu jednoho </a:t>
            </a:r>
          </a:p>
          <a:p>
            <a:pPr>
              <a:buNone/>
            </a:pPr>
            <a:r>
              <a:rPr lang="cs-CZ" sz="2400" dirty="0" smtClean="0"/>
              <a:t>roku ve výši 35 000Kč. Při uzavření smlouvy zaplatil </a:t>
            </a:r>
          </a:p>
          <a:p>
            <a:pPr>
              <a:buNone/>
            </a:pPr>
            <a:r>
              <a:rPr lang="cs-CZ" sz="2400" dirty="0" smtClean="0"/>
              <a:t>jednorázový poplatek 1% z úvěrového rámce.Kreditní  i debetní </a:t>
            </a:r>
          </a:p>
          <a:p>
            <a:pPr>
              <a:buNone/>
            </a:pPr>
            <a:r>
              <a:rPr lang="cs-CZ" sz="2400" dirty="0" smtClean="0"/>
              <a:t>úrok banka vypočítává vždy na konci kalendářního měsíce. </a:t>
            </a:r>
          </a:p>
          <a:p>
            <a:pPr>
              <a:buNone/>
            </a:pPr>
            <a:r>
              <a:rPr lang="cs-CZ" sz="2400" dirty="0" smtClean="0"/>
              <a:t>Kreditní úroková míra je 1,2%, debetní úroková míra 13,6%. </a:t>
            </a:r>
          </a:p>
          <a:p>
            <a:pPr>
              <a:buNone/>
            </a:pPr>
            <a:r>
              <a:rPr lang="cs-CZ" sz="2400" dirty="0" smtClean="0"/>
              <a:t>Debetní úrok se počítá pouze z čerpané části úvěrového rámce a </a:t>
            </a:r>
          </a:p>
          <a:p>
            <a:pPr>
              <a:buNone/>
            </a:pPr>
            <a:r>
              <a:rPr lang="cs-CZ" sz="2400" dirty="0" smtClean="0"/>
              <a:t>jen za ty dny, po které je čerpán. Pokud klient překročí </a:t>
            </a:r>
          </a:p>
          <a:p>
            <a:pPr>
              <a:buNone/>
            </a:pPr>
            <a:r>
              <a:rPr lang="cs-CZ" sz="2400" dirty="0" smtClean="0"/>
              <a:t>dohodnutý úvěrový rámec, je pro částky překračující tento rámec</a:t>
            </a:r>
          </a:p>
          <a:p>
            <a:pPr>
              <a:buNone/>
            </a:pPr>
            <a:r>
              <a:rPr lang="cs-CZ" sz="2400" dirty="0" smtClean="0"/>
              <a:t>stanovena úroková míra 26% .Poplatky za vedení účtu a transakce </a:t>
            </a:r>
          </a:p>
          <a:p>
            <a:pPr>
              <a:buNone/>
            </a:pPr>
            <a:r>
              <a:rPr lang="cs-CZ" sz="2400" dirty="0" smtClean="0"/>
              <a:t>85Kč.</a:t>
            </a:r>
          </a:p>
          <a:p>
            <a:pPr>
              <a:buNone/>
            </a:pPr>
            <a:r>
              <a:rPr lang="cs-CZ" sz="2400" dirty="0" smtClean="0"/>
              <a:t>Určete zůstatek k 30.10.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731696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43400"/>
                <a:gridCol w="43882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- 21 000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- 33 500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+14 650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+64 200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25.10.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- 94 000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29.10.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+52 700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Úkok.míra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Úkok.míra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- 21 000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- 33 500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+14 650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+64 200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25.10.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- 94 000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29.10.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+52 700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Úkok.míra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17 100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- 21 000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-3 900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- 33 500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-37 400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+14 650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-22 750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+64 200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+41 450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25.10.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- 94 000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-52 550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29.10.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+52 700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Úkok.míra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17 100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- 21 000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-3 900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- 33 500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-37 400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+14 650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-22 750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+64 200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+41 450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25.10.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- 94 000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-52 550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29.10.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+52 700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Úkok.míra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17 100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- 21 000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-3 900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- 33 500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-37 400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+14 650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-22 750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+64 200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+41 450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25.10.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- 94 000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-52 550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29.10.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+52 700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Úkok.míra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17 100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- 21 000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-3 900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- 33 500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-37 400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+14 650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-22 750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+64 200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+41 450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25.10.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- 94 000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-52 550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29.10.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+52 700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876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Úkok.míra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17 100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- 21 000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-3 900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- 33 500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-37 400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</a:p>
                    <a:p>
                      <a:r>
                        <a:rPr lang="cs-CZ" dirty="0" smtClean="0"/>
                        <a:t>26%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+14 650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-22 750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+64 200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+41 450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25.10.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- 94 000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-52 550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</a:p>
                    <a:p>
                      <a:r>
                        <a:rPr lang="cs-CZ" dirty="0" smtClean="0"/>
                        <a:t>26%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29.10.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+52 700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876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Příjem-výdej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účtu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Úkok.míra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30. 9.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17 100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+2,91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- 21 000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-3 900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- 7,37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- 33 500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-37 400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</a:p>
                    <a:p>
                      <a:r>
                        <a:rPr lang="cs-CZ" dirty="0" smtClean="0"/>
                        <a:t>26%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-39,67</a:t>
                      </a:r>
                    </a:p>
                    <a:p>
                      <a:r>
                        <a:rPr lang="cs-CZ" dirty="0" smtClean="0"/>
                        <a:t>-5,20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+14 650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-22 750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-51,57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+64 200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+41 450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+5,87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25.10.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- 94 000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-52 550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13,6%</a:t>
                      </a:r>
                    </a:p>
                    <a:p>
                      <a:r>
                        <a:rPr lang="cs-CZ" dirty="0" smtClean="0"/>
                        <a:t>26%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-52,89</a:t>
                      </a:r>
                    </a:p>
                    <a:p>
                      <a:r>
                        <a:rPr lang="cs-CZ" dirty="0" smtClean="0"/>
                        <a:t>-50,7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29.10.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+52 700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1,2%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+0,01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30.10.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+150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-198,61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K= 150 – 198,61 – 85 = -133,61</a:t>
            </a:r>
            <a:endParaRPr lang="cs-CZ" dirty="0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doplňte výhody, nevýhody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běžný účet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Kontokorentní účet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doplňte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běžný účet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Kontokorentní účet k BÚ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+bezhotovostní platební styk</a:t>
            </a:r>
          </a:p>
          <a:p>
            <a:r>
              <a:rPr lang="cs-CZ" dirty="0" smtClean="0"/>
              <a:t>+platební karta debetní</a:t>
            </a:r>
          </a:p>
          <a:p>
            <a:r>
              <a:rPr lang="cs-CZ" dirty="0" smtClean="0"/>
              <a:t>+bankomat</a:t>
            </a:r>
          </a:p>
          <a:p>
            <a:r>
              <a:rPr lang="cs-CZ" dirty="0" smtClean="0"/>
              <a:t>+přímé bankovnictví</a:t>
            </a:r>
          </a:p>
          <a:p>
            <a:r>
              <a:rPr lang="cs-CZ" dirty="0" smtClean="0"/>
              <a:t>--nízká úroková míra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+bezhotovostní platební styk</a:t>
            </a:r>
          </a:p>
          <a:p>
            <a:r>
              <a:rPr lang="cs-CZ" dirty="0" smtClean="0"/>
              <a:t>+platební karta kreditní</a:t>
            </a:r>
          </a:p>
          <a:p>
            <a:r>
              <a:rPr lang="cs-CZ" dirty="0" smtClean="0"/>
              <a:t>+bankomat</a:t>
            </a:r>
          </a:p>
          <a:p>
            <a:r>
              <a:rPr lang="cs-CZ" dirty="0" smtClean="0"/>
              <a:t>+přímé bankovnictví</a:t>
            </a:r>
          </a:p>
          <a:p>
            <a:r>
              <a:rPr lang="cs-CZ" smtClean="0"/>
              <a:t>+úvěr </a:t>
            </a:r>
            <a:r>
              <a:rPr lang="cs-CZ" dirty="0" smtClean="0"/>
              <a:t>do výše limitu</a:t>
            </a:r>
          </a:p>
          <a:p>
            <a:r>
              <a:rPr lang="cs-CZ" dirty="0" smtClean="0"/>
              <a:t>--nízká úroková míra</a:t>
            </a:r>
            <a:endParaRPr lang="cs-CZ" dirty="0"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293</TotalTime>
  <Words>2343</Words>
  <Application>Microsoft Office PowerPoint</Application>
  <PresentationFormat>Předvádění na obrazovce (4:3)</PresentationFormat>
  <Paragraphs>924</Paragraphs>
  <Slides>67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67</vt:i4>
      </vt:variant>
    </vt:vector>
  </HeadingPairs>
  <TitlesOfParts>
    <vt:vector size="68" baseType="lpstr">
      <vt:lpstr>Cesta</vt:lpstr>
      <vt:lpstr>Prezentace aplikace PowerPoint</vt:lpstr>
      <vt:lpstr>Anotace</vt:lpstr>
      <vt:lpstr>Finanční matematika 6</vt:lpstr>
      <vt:lpstr>Běžný účet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Kontokorentní účet</vt:lpstr>
      <vt:lpstr>Kontokorentní účet</vt:lpstr>
      <vt:lpstr>Kontokorentní účet</vt:lpstr>
      <vt:lpstr>Kontokorentní účet</vt:lpstr>
      <vt:lpstr>Kontokorentní účet</vt:lpstr>
      <vt:lpstr>Kontokorentní účet</vt:lpstr>
      <vt:lpstr>Kontokorentní účet</vt:lpstr>
      <vt:lpstr>Kontokorentní účet</vt:lpstr>
      <vt:lpstr>Kontokorentní účet</vt:lpstr>
      <vt:lpstr>Kontokorentní účet</vt:lpstr>
      <vt:lpstr>Kontokorentní účet</vt:lpstr>
      <vt:lpstr>Kontokorentní účet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 doplňte výhody, nevýhody</vt:lpstr>
      <vt:lpstr>Opakování doplňte</vt:lpstr>
      <vt:lpstr>Literatura</vt:lpstr>
      <vt:lpstr>Prezentace aplikace PowerPoint</vt:lpstr>
    </vt:vector>
  </TitlesOfParts>
  <Company>gymnázium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6</dc:title>
  <dc:creator>Mirka Knoblochová</dc:creator>
  <cp:lastModifiedBy>Miroslava Knoblochová</cp:lastModifiedBy>
  <cp:revision>33</cp:revision>
  <dcterms:created xsi:type="dcterms:W3CDTF">2012-10-07T16:42:16Z</dcterms:created>
  <dcterms:modified xsi:type="dcterms:W3CDTF">2013-05-02T05:57:10Z</dcterms:modified>
</cp:coreProperties>
</file>