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FFCC00"/>
    <a:srgbClr val="0099FF"/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0EF2D-C22C-420F-AD9D-04776BBDC8D0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94BC4C8-C93A-43A7-844B-3762A244B24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0EF2D-C22C-420F-AD9D-04776BBDC8D0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94BC4C8-C93A-43A7-844B-3762A244B247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0EF2D-C22C-420F-AD9D-04776BBDC8D0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94BC4C8-C93A-43A7-844B-3762A244B247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0EF2D-C22C-420F-AD9D-04776BBDC8D0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94BC4C8-C93A-43A7-844B-3762A244B24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0EF2D-C22C-420F-AD9D-04776BBDC8D0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94BC4C8-C93A-43A7-844B-3762A244B247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0EF2D-C22C-420F-AD9D-04776BBDC8D0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94BC4C8-C93A-43A7-844B-3762A244B24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0EF2D-C22C-420F-AD9D-04776BBDC8D0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94BC4C8-C93A-43A7-844B-3762A244B24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0EF2D-C22C-420F-AD9D-04776BBDC8D0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94BC4C8-C93A-43A7-844B-3762A244B24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0EF2D-C22C-420F-AD9D-04776BBDC8D0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94BC4C8-C93A-43A7-844B-3762A244B247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0EF2D-C22C-420F-AD9D-04776BBDC8D0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BC4C8-C93A-43A7-844B-3762A244B2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0EF2D-C22C-420F-AD9D-04776BBDC8D0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BC4C8-C93A-43A7-844B-3762A244B2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57B0EF2D-C22C-420F-AD9D-04776BBDC8D0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894BC4C8-C93A-43A7-844B-3762A244B247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6628176"/>
              </p:ext>
            </p:extLst>
          </p:nvPr>
        </p:nvGraphicFramePr>
        <p:xfrm>
          <a:off x="1331640" y="2636912"/>
          <a:ext cx="6540388" cy="337467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40388"/>
              </a:tblGrid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r>
                        <a:rPr lang="cs-CZ" baseline="0" dirty="0" smtClean="0"/>
                        <a:t>  </a:t>
                      </a:r>
                      <a:r>
                        <a:rPr kumimoji="0" lang="cs-CZ" sz="1800" kern="1200" dirty="0" smtClean="0">
                          <a:effectLst/>
                        </a:rPr>
                        <a:t>ZŠ J. E. Purkyně a ZUŠ Libochovice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AUTOR: Mgr. Naděžda Štýbrová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NÁZEV: VY_32_INOVACE_07_PŘÍRODOVĚDA-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Rostliny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TÉMA: Dělení rostlin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ČÍSLO  PROJEKTU:  CZ.1.07/1.4.00/21.2803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ANOTACE: prezentace určena pro žáky 5.tříd. Žáci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se seznamují s tříděním rostlin formou názorné prezentace, která je pro ně zajímavá a přitažlivá.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08720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606068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55625" y="387936"/>
            <a:ext cx="445987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92D050"/>
                </a:solidFill>
              </a:rPr>
              <a:t>3.Rostliny</a:t>
            </a:r>
            <a:endParaRPr lang="cs-CZ" sz="7200" b="1" dirty="0">
              <a:solidFill>
                <a:srgbClr val="92D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4744" y="1844824"/>
            <a:ext cx="78086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cs-CZ" sz="3600" dirty="0" smtClean="0"/>
              <a:t>obsahují </a:t>
            </a:r>
            <a:r>
              <a:rPr lang="cs-CZ" sz="3600" dirty="0" smtClean="0"/>
              <a:t>zelené barvivo - chlorofyl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4744" y="2636912"/>
            <a:ext cx="71817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cs-CZ" sz="3600" dirty="0" smtClean="0"/>
              <a:t>nepohybují  </a:t>
            </a:r>
            <a:r>
              <a:rPr lang="cs-CZ" sz="3600" dirty="0" smtClean="0"/>
              <a:t>se z místa na místo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501008"/>
            <a:ext cx="71980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cs-CZ" sz="3600" dirty="0" smtClean="0"/>
              <a:t>90</a:t>
            </a:r>
            <a:r>
              <a:rPr lang="cs-CZ" sz="3600" dirty="0" smtClean="0"/>
              <a:t>% jejich těla je tvořeno vodou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4365104"/>
            <a:ext cx="85689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cs-CZ" sz="3600" dirty="0" smtClean="0"/>
              <a:t>nejrychleji </a:t>
            </a:r>
            <a:r>
              <a:rPr lang="cs-CZ" sz="3600" dirty="0" smtClean="0"/>
              <a:t>rostoucí rostlina na světě je </a:t>
            </a:r>
            <a:r>
              <a:rPr lang="cs-CZ" sz="3600" b="1" dirty="0" smtClean="0"/>
              <a:t>bambus</a:t>
            </a:r>
            <a:r>
              <a:rPr lang="cs-CZ" sz="3600" dirty="0" smtClean="0"/>
              <a:t> (1m za den)</a:t>
            </a:r>
            <a:endParaRPr lang="cs-CZ" sz="3600" dirty="0"/>
          </a:p>
        </p:txBody>
      </p:sp>
      <p:pic>
        <p:nvPicPr>
          <p:cNvPr id="8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381328"/>
            <a:ext cx="2808312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891847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20688"/>
            <a:ext cx="89289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Rostliny dělíme podle rozmnožování na :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2276872"/>
            <a:ext cx="43332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</a:rPr>
              <a:t>KVETOUCÍ</a:t>
            </a:r>
            <a:r>
              <a:rPr lang="cs-CZ" sz="3200" dirty="0" smtClean="0"/>
              <a:t> (semenné)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55976" y="2628201"/>
            <a:ext cx="49327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</a:rPr>
              <a:t>NEKVETOUCÍ</a:t>
            </a:r>
            <a:r>
              <a:rPr lang="cs-CZ" sz="3200" dirty="0" smtClean="0"/>
              <a:t> (výtrusné)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852936"/>
            <a:ext cx="35080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-rozmnožují se semeny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4048" y="3121804"/>
            <a:ext cx="34383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-rozmnožují se výtrusy</a:t>
            </a:r>
            <a:endParaRPr lang="cs-CZ" sz="2800" dirty="0"/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2277569" y="1267019"/>
            <a:ext cx="1430335" cy="865837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191816" y="1267019"/>
            <a:ext cx="1612432" cy="721821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381328"/>
            <a:ext cx="2808312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369568"/>
            <a:ext cx="2457450" cy="3276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645024"/>
            <a:ext cx="3772672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94469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836712"/>
            <a:ext cx="44074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Kvetoucí se ještě dělí :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39247" y="2041684"/>
            <a:ext cx="36920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-podle nadzemní části</a:t>
            </a:r>
            <a:endParaRPr lang="cs-CZ" sz="2800" dirty="0">
              <a:solidFill>
                <a:srgbClr val="FFFF00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4427984" y="1627059"/>
            <a:ext cx="1008112" cy="649813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499992" y="2420888"/>
            <a:ext cx="1008112" cy="64807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5508104" y="1340768"/>
            <a:ext cx="21451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</a:rPr>
              <a:t>BYLINY</a:t>
            </a:r>
            <a:endParaRPr lang="cs-CZ" sz="4000" b="1" dirty="0">
              <a:solidFill>
                <a:srgbClr val="92D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08104" y="2924944"/>
            <a:ext cx="26564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9900"/>
                </a:solidFill>
              </a:rPr>
              <a:t>DŘEVINY</a:t>
            </a:r>
            <a:endParaRPr lang="cs-CZ" sz="4000" b="1" dirty="0">
              <a:solidFill>
                <a:srgbClr val="FF99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4725144"/>
            <a:ext cx="35926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C000"/>
                </a:solidFill>
              </a:rPr>
              <a:t>-podle uložení semen</a:t>
            </a:r>
            <a:endParaRPr lang="cs-CZ" sz="2800" dirty="0">
              <a:solidFill>
                <a:srgbClr val="FFC000"/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 flipV="1">
            <a:off x="4267695" y="4437112"/>
            <a:ext cx="952377" cy="54964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180750" y="5157192"/>
            <a:ext cx="1111330" cy="55690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292080" y="4221088"/>
            <a:ext cx="31951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99FF"/>
                </a:solidFill>
              </a:rPr>
              <a:t>NAHOSEMENNÉ</a:t>
            </a:r>
            <a:endParaRPr lang="cs-CZ" sz="2800" b="1" dirty="0">
              <a:solidFill>
                <a:srgbClr val="FF99FF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292080" y="5517232"/>
            <a:ext cx="3306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99FF"/>
                </a:solidFill>
              </a:rPr>
              <a:t>KRYTOSEMENNÉ</a:t>
            </a:r>
            <a:endParaRPr lang="cs-CZ" sz="2800" b="1" dirty="0">
              <a:solidFill>
                <a:srgbClr val="0099FF"/>
              </a:solidFill>
            </a:endParaRPr>
          </a:p>
        </p:txBody>
      </p:sp>
      <p:pic>
        <p:nvPicPr>
          <p:cNvPr id="18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381328"/>
            <a:ext cx="2808312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655756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9" grpId="0"/>
      <p:bldP spid="10" grpId="0"/>
      <p:bldP spid="11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865104"/>
            <a:ext cx="312617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92D050"/>
                </a:solidFill>
              </a:rPr>
              <a:t>BYLINY</a:t>
            </a:r>
            <a:endParaRPr lang="cs-CZ" sz="6000" b="1" dirty="0">
              <a:solidFill>
                <a:srgbClr val="92D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3928" y="404664"/>
            <a:ext cx="15293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-léčivé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23928" y="1052736"/>
            <a:ext cx="19839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-okrasné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23928" y="1700808"/>
            <a:ext cx="22221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-luštěniny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45567" y="2420888"/>
            <a:ext cx="19945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-obilniny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95936" y="3068960"/>
            <a:ext cx="182306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-pícniny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4986754"/>
            <a:ext cx="389241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CC00"/>
                </a:solidFill>
              </a:rPr>
              <a:t>DŘEVINY</a:t>
            </a:r>
            <a:endParaRPr lang="cs-CZ" sz="6000" b="1" dirty="0">
              <a:solidFill>
                <a:srgbClr val="FFCC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44008" y="4725144"/>
            <a:ext cx="17833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-stromy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88024" y="5517232"/>
            <a:ext cx="12402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-keře</a:t>
            </a:r>
            <a:endParaRPr lang="cs-CZ" sz="4000" dirty="0"/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6427381" y="5079087"/>
            <a:ext cx="448875" cy="43814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427381" y="5740807"/>
            <a:ext cx="592891" cy="352489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7020272" y="4725144"/>
            <a:ext cx="16057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jehličnaté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203112" y="5949280"/>
            <a:ext cx="12570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listnaté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07841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87849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Význam rostlin – jsou zdrojem kyslíku  </a:t>
            </a:r>
            <a:r>
              <a:rPr lang="cs-CZ" sz="3200" b="1" dirty="0" smtClean="0">
                <a:solidFill>
                  <a:srgbClr val="FF9900"/>
                </a:solidFill>
              </a:rPr>
              <a:t>FOTOSYNTÉZA</a:t>
            </a:r>
            <a:endParaRPr lang="cs-CZ" sz="3200" b="1" dirty="0">
              <a:solidFill>
                <a:srgbClr val="FF9900"/>
              </a:solidFill>
            </a:endParaRPr>
          </a:p>
        </p:txBody>
      </p:sp>
      <p:sp>
        <p:nvSpPr>
          <p:cNvPr id="3" name="Srdce 2"/>
          <p:cNvSpPr/>
          <p:nvPr/>
        </p:nvSpPr>
        <p:spPr>
          <a:xfrm rot="3435691">
            <a:off x="3431639" y="3883514"/>
            <a:ext cx="1993321" cy="2808312"/>
          </a:xfrm>
          <a:prstGeom prst="hear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louk 3"/>
          <p:cNvSpPr/>
          <p:nvPr/>
        </p:nvSpPr>
        <p:spPr>
          <a:xfrm rot="20233580">
            <a:off x="4806394" y="4361407"/>
            <a:ext cx="2479316" cy="1902239"/>
          </a:xfrm>
          <a:prstGeom prst="arc">
            <a:avLst>
              <a:gd name="adj1" fmla="val 13427656"/>
              <a:gd name="adj2" fmla="val 0"/>
            </a:avLst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lunce 4"/>
          <p:cNvSpPr/>
          <p:nvPr/>
        </p:nvSpPr>
        <p:spPr>
          <a:xfrm>
            <a:off x="1158637" y="1205463"/>
            <a:ext cx="1562472" cy="1597714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23528" y="3645024"/>
            <a:ext cx="25126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oxid uhličitý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98194" y="1916832"/>
            <a:ext cx="12541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kyslík</a:t>
            </a:r>
            <a:endParaRPr lang="cs-CZ" sz="3600" b="1" dirty="0"/>
          </a:p>
        </p:txBody>
      </p:sp>
      <p:sp>
        <p:nvSpPr>
          <p:cNvPr id="11" name="Šipka doprava se zářezem 10"/>
          <p:cNvSpPr/>
          <p:nvPr/>
        </p:nvSpPr>
        <p:spPr>
          <a:xfrm rot="2385497">
            <a:off x="2434028" y="3154323"/>
            <a:ext cx="1770496" cy="484632"/>
          </a:xfrm>
          <a:prstGeom prst="notched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se zářezem 11"/>
          <p:cNvSpPr/>
          <p:nvPr/>
        </p:nvSpPr>
        <p:spPr>
          <a:xfrm rot="18618824">
            <a:off x="5305515" y="3218994"/>
            <a:ext cx="1770496" cy="484632"/>
          </a:xfrm>
          <a:prstGeom prst="notched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4208526" y="5517232"/>
            <a:ext cx="18756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chlorofyl</a:t>
            </a:r>
            <a:endParaRPr lang="cs-CZ" sz="3600" b="1" dirty="0"/>
          </a:p>
        </p:txBody>
      </p:sp>
      <p:pic>
        <p:nvPicPr>
          <p:cNvPr id="1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381328"/>
            <a:ext cx="2808312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327161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/>
      <p:bldP spid="7" grpId="0"/>
      <p:bldP spid="11" grpId="0" animBg="1"/>
      <p:bldP spid="12" grpId="0" animBg="1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20688"/>
            <a:ext cx="12898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Zdroje :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4531" y="1120676"/>
            <a:ext cx="857414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Text – Brian </a:t>
            </a:r>
            <a:r>
              <a:rPr lang="cs-CZ" sz="2400" dirty="0" err="1" smtClean="0"/>
              <a:t>Wiliams</a:t>
            </a:r>
            <a:r>
              <a:rPr lang="cs-CZ" sz="2400" dirty="0" smtClean="0"/>
              <a:t> : </a:t>
            </a:r>
            <a:r>
              <a:rPr lang="cs-CZ" sz="2400" dirty="0" err="1" smtClean="0"/>
              <a:t>Encyklopedia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questions</a:t>
            </a:r>
            <a:r>
              <a:rPr lang="cs-CZ" sz="2400" dirty="0" smtClean="0"/>
              <a:t> and </a:t>
            </a:r>
            <a:r>
              <a:rPr lang="cs-CZ" sz="2400" dirty="0" err="1" smtClean="0"/>
              <a:t>answers,v</a:t>
            </a:r>
            <a:r>
              <a:rPr lang="cs-CZ" sz="2400" dirty="0" smtClean="0"/>
              <a:t> češtině vydalo nakladatelství Václav Svojtka jako Školní encyklopedie – Otázky a </a:t>
            </a:r>
            <a:r>
              <a:rPr lang="cs-CZ" sz="2400" dirty="0" err="1" smtClean="0"/>
              <a:t>odpovědi,v</a:t>
            </a:r>
            <a:r>
              <a:rPr lang="cs-CZ" sz="2400" dirty="0" smtClean="0"/>
              <a:t> Praze, první vydání v roce 1998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6207695"/>
            <a:ext cx="44146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Autor : </a:t>
            </a:r>
            <a:r>
              <a:rPr lang="cs-CZ" sz="2400" dirty="0" err="1" smtClean="0"/>
              <a:t>Mgr.Naděžda</a:t>
            </a:r>
            <a:r>
              <a:rPr lang="cs-CZ" sz="2400" dirty="0" smtClean="0"/>
              <a:t> </a:t>
            </a:r>
            <a:r>
              <a:rPr lang="cs-CZ" sz="2400" dirty="0" err="1" smtClean="0"/>
              <a:t>Štýbrová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323528" y="3657798"/>
            <a:ext cx="85268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SULLIVAN, Jon. Slunečnice.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Foundation,20.11.2005,14:03-[cit. 2012-02-27]. Dostupné z: http://cs.wikipedia.org/wiki/Soubor:A_sunflower.jpg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95536" y="4809926"/>
            <a:ext cx="813690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Kapradiny.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18.6.2006,15:16- [cit. 2012-02-27]. Dostupné z: http://cs.wikipedia.org/wiki/Soubor:Dryopteris_filix-mas_001.jpg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3049796"/>
            <a:ext cx="17459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Obrázky :</a:t>
            </a:r>
            <a:endParaRPr lang="cs-CZ" sz="2800" dirty="0"/>
          </a:p>
        </p:txBody>
      </p:sp>
      <p:pic>
        <p:nvPicPr>
          <p:cNvPr id="9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381328"/>
            <a:ext cx="2808312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931346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119</TotalTime>
  <Words>258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Živly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11</cp:revision>
  <dcterms:created xsi:type="dcterms:W3CDTF">2012-02-27T14:04:18Z</dcterms:created>
  <dcterms:modified xsi:type="dcterms:W3CDTF">2012-02-28T16:09:59Z</dcterms:modified>
</cp:coreProperties>
</file>