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8EB2AA-492E-44AA-8ED6-C7458A2CFAA2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9440FEA-176F-4157-9460-F7158DAF8C03}">
      <dgm:prSet phldrT="[Text]"/>
      <dgm:spPr/>
      <dgm:t>
        <a:bodyPr/>
        <a:lstStyle/>
        <a:p>
          <a:r>
            <a:rPr lang="cs-CZ" dirty="0" smtClean="0"/>
            <a:t>předběžná</a:t>
          </a:r>
          <a:endParaRPr lang="cs-CZ" dirty="0"/>
        </a:p>
      </dgm:t>
    </dgm:pt>
    <dgm:pt modelId="{EA5CB8FF-C68A-4AF4-A4F4-12C8233FBD2D}" type="parTrans" cxnId="{75791C75-BB3F-4EEE-ABD5-11584BC27A07}">
      <dgm:prSet/>
      <dgm:spPr/>
      <dgm:t>
        <a:bodyPr/>
        <a:lstStyle/>
        <a:p>
          <a:endParaRPr lang="cs-CZ"/>
        </a:p>
      </dgm:t>
    </dgm:pt>
    <dgm:pt modelId="{BA6CAC61-8221-4768-949B-0D35BD41DE53}" type="sibTrans" cxnId="{75791C75-BB3F-4EEE-ABD5-11584BC27A07}">
      <dgm:prSet/>
      <dgm:spPr/>
      <dgm:t>
        <a:bodyPr/>
        <a:lstStyle/>
        <a:p>
          <a:endParaRPr lang="cs-CZ"/>
        </a:p>
      </dgm:t>
    </dgm:pt>
    <dgm:pt modelId="{D6A10BB5-7E54-43A9-86A2-04A6A228C737}">
      <dgm:prSet phldrT="[Text]"/>
      <dgm:spPr/>
      <dgm:t>
        <a:bodyPr/>
        <a:lstStyle/>
        <a:p>
          <a:r>
            <a:rPr lang="cs-CZ" dirty="0" smtClean="0"/>
            <a:t>zpracovává se před začátkem výroby</a:t>
          </a:r>
          <a:endParaRPr lang="cs-CZ" dirty="0"/>
        </a:p>
      </dgm:t>
    </dgm:pt>
    <dgm:pt modelId="{7536F7BD-0A84-4BB9-932F-FE36A43C3823}" type="parTrans" cxnId="{06767301-A38B-41E0-BF32-07E5147E2DEC}">
      <dgm:prSet/>
      <dgm:spPr/>
      <dgm:t>
        <a:bodyPr/>
        <a:lstStyle/>
        <a:p>
          <a:endParaRPr lang="cs-CZ"/>
        </a:p>
      </dgm:t>
    </dgm:pt>
    <dgm:pt modelId="{162FAF0A-258B-4E0A-BE7A-50A05B2CAA40}" type="sibTrans" cxnId="{06767301-A38B-41E0-BF32-07E5147E2DEC}">
      <dgm:prSet/>
      <dgm:spPr/>
      <dgm:t>
        <a:bodyPr/>
        <a:lstStyle/>
        <a:p>
          <a:endParaRPr lang="cs-CZ"/>
        </a:p>
      </dgm:t>
    </dgm:pt>
    <dgm:pt modelId="{FA896070-266F-4645-BCF2-BA8DE15901FC}">
      <dgm:prSet phldrT="[Text]"/>
      <dgm:spPr/>
      <dgm:t>
        <a:bodyPr/>
        <a:lstStyle/>
        <a:p>
          <a:r>
            <a:rPr lang="cs-CZ" dirty="0" smtClean="0"/>
            <a:t>stanoví plánované náklady a zisk na kalkulační jednici</a:t>
          </a:r>
          <a:endParaRPr lang="cs-CZ" dirty="0"/>
        </a:p>
      </dgm:t>
    </dgm:pt>
    <dgm:pt modelId="{AB379714-52B0-4EBE-B65F-B262F4F18897}" type="parTrans" cxnId="{A7F5E70E-8C5A-461C-BF31-A8F1681CE1F7}">
      <dgm:prSet/>
      <dgm:spPr/>
      <dgm:t>
        <a:bodyPr/>
        <a:lstStyle/>
        <a:p>
          <a:endParaRPr lang="cs-CZ"/>
        </a:p>
      </dgm:t>
    </dgm:pt>
    <dgm:pt modelId="{27DC31B9-C8FF-449F-AFF4-A3FAD59C122A}" type="sibTrans" cxnId="{A7F5E70E-8C5A-461C-BF31-A8F1681CE1F7}">
      <dgm:prSet/>
      <dgm:spPr/>
      <dgm:t>
        <a:bodyPr/>
        <a:lstStyle/>
        <a:p>
          <a:endParaRPr lang="cs-CZ"/>
        </a:p>
      </dgm:t>
    </dgm:pt>
    <dgm:pt modelId="{C5926691-891F-4E26-9A0D-3B5A2BD55CCC}">
      <dgm:prSet phldrT="[Text]"/>
      <dgm:spPr/>
      <dgm:t>
        <a:bodyPr/>
        <a:lstStyle/>
        <a:p>
          <a:r>
            <a:rPr lang="cs-CZ" dirty="0" smtClean="0"/>
            <a:t>výsledná</a:t>
          </a:r>
          <a:endParaRPr lang="cs-CZ" dirty="0"/>
        </a:p>
      </dgm:t>
    </dgm:pt>
    <dgm:pt modelId="{FDF5CB80-5329-40CB-A90D-830F0827CDB2}" type="parTrans" cxnId="{47FB645F-8C95-4FD2-87ED-64912AD62CFF}">
      <dgm:prSet/>
      <dgm:spPr/>
      <dgm:t>
        <a:bodyPr/>
        <a:lstStyle/>
        <a:p>
          <a:endParaRPr lang="cs-CZ"/>
        </a:p>
      </dgm:t>
    </dgm:pt>
    <dgm:pt modelId="{3411BF2B-E87E-443C-8591-A7AA8935D0A9}" type="sibTrans" cxnId="{47FB645F-8C95-4FD2-87ED-64912AD62CFF}">
      <dgm:prSet/>
      <dgm:spPr/>
      <dgm:t>
        <a:bodyPr/>
        <a:lstStyle/>
        <a:p>
          <a:endParaRPr lang="cs-CZ"/>
        </a:p>
      </dgm:t>
    </dgm:pt>
    <dgm:pt modelId="{C27DA132-2A2E-4263-A889-53164089E286}">
      <dgm:prSet phldrT="[Text]"/>
      <dgm:spPr/>
      <dgm:t>
        <a:bodyPr/>
        <a:lstStyle/>
        <a:p>
          <a:r>
            <a:rPr lang="cs-CZ" dirty="0" smtClean="0"/>
            <a:t>zpracovává se po skončení výroby</a:t>
          </a:r>
          <a:endParaRPr lang="cs-CZ" dirty="0"/>
        </a:p>
      </dgm:t>
    </dgm:pt>
    <dgm:pt modelId="{386398A2-8277-48A3-8B6B-A00D53400689}" type="parTrans" cxnId="{B39CA81C-AC5C-437F-A333-2F761D8CE953}">
      <dgm:prSet/>
      <dgm:spPr/>
      <dgm:t>
        <a:bodyPr/>
        <a:lstStyle/>
        <a:p>
          <a:endParaRPr lang="cs-CZ"/>
        </a:p>
      </dgm:t>
    </dgm:pt>
    <dgm:pt modelId="{05394908-A527-41FD-9DE0-58A6CCAFD75E}" type="sibTrans" cxnId="{B39CA81C-AC5C-437F-A333-2F761D8CE953}">
      <dgm:prSet/>
      <dgm:spPr/>
      <dgm:t>
        <a:bodyPr/>
        <a:lstStyle/>
        <a:p>
          <a:endParaRPr lang="cs-CZ"/>
        </a:p>
      </dgm:t>
    </dgm:pt>
    <dgm:pt modelId="{574D5BFC-46E6-4E18-94B8-8979E0FB4774}">
      <dgm:prSet/>
      <dgm:spPr/>
      <dgm:t>
        <a:bodyPr/>
        <a:lstStyle/>
        <a:p>
          <a:r>
            <a:rPr lang="cs-CZ" smtClean="0"/>
            <a:t>je podkladem pro stanovení ceny</a:t>
          </a:r>
          <a:endParaRPr lang="cs-CZ"/>
        </a:p>
      </dgm:t>
    </dgm:pt>
    <dgm:pt modelId="{3A4FCDCD-4AF8-467F-AE51-7139CA0ADE7E}" type="parTrans" cxnId="{1FF9ACBD-215E-4006-B22C-70A91D88F616}">
      <dgm:prSet/>
      <dgm:spPr/>
      <dgm:t>
        <a:bodyPr/>
        <a:lstStyle/>
        <a:p>
          <a:endParaRPr lang="cs-CZ"/>
        </a:p>
      </dgm:t>
    </dgm:pt>
    <dgm:pt modelId="{EFF0AD18-539C-42A4-B5C0-52613CB6A492}" type="sibTrans" cxnId="{1FF9ACBD-215E-4006-B22C-70A91D88F616}">
      <dgm:prSet/>
      <dgm:spPr/>
      <dgm:t>
        <a:bodyPr/>
        <a:lstStyle/>
        <a:p>
          <a:endParaRPr lang="cs-CZ"/>
        </a:p>
      </dgm:t>
    </dgm:pt>
    <dgm:pt modelId="{143FB68A-F546-424C-97D9-9387EC4196CA}">
      <dgm:prSet/>
      <dgm:spPr/>
      <dgm:t>
        <a:bodyPr/>
        <a:lstStyle/>
        <a:p>
          <a:r>
            <a:rPr lang="cs-CZ" dirty="0" smtClean="0"/>
            <a:t>vychází z účetnictví, zachycuje skutečné náklady</a:t>
          </a:r>
          <a:endParaRPr lang="cs-CZ" dirty="0"/>
        </a:p>
      </dgm:t>
    </dgm:pt>
    <dgm:pt modelId="{4CAB4A0E-7AC4-44C1-AD36-B7E98B735FAB}" type="parTrans" cxnId="{F0E8C83C-0C44-43DA-8328-81CDBB42A552}">
      <dgm:prSet/>
      <dgm:spPr/>
      <dgm:t>
        <a:bodyPr/>
        <a:lstStyle/>
        <a:p>
          <a:endParaRPr lang="cs-CZ"/>
        </a:p>
      </dgm:t>
    </dgm:pt>
    <dgm:pt modelId="{5121B6C4-992B-4986-94D1-65A4B3711EBF}" type="sibTrans" cxnId="{F0E8C83C-0C44-43DA-8328-81CDBB42A552}">
      <dgm:prSet/>
      <dgm:spPr/>
      <dgm:t>
        <a:bodyPr/>
        <a:lstStyle/>
        <a:p>
          <a:endParaRPr lang="cs-CZ"/>
        </a:p>
      </dgm:t>
    </dgm:pt>
    <dgm:pt modelId="{3FCAC4E2-AB81-4005-AF65-AC9483995F32}">
      <dgm:prSet/>
      <dgm:spPr/>
      <dgm:t>
        <a:bodyPr/>
        <a:lstStyle/>
        <a:p>
          <a:r>
            <a:rPr lang="cs-CZ" smtClean="0"/>
            <a:t>zjišťuje skutečný zisk</a:t>
          </a:r>
          <a:endParaRPr lang="cs-CZ"/>
        </a:p>
      </dgm:t>
    </dgm:pt>
    <dgm:pt modelId="{6A21971C-ACFE-4B08-96D9-F61EA9370F34}" type="parTrans" cxnId="{ED70C2DB-66FB-41DA-B616-E309BEE36B28}">
      <dgm:prSet/>
      <dgm:spPr/>
      <dgm:t>
        <a:bodyPr/>
        <a:lstStyle/>
        <a:p>
          <a:endParaRPr lang="cs-CZ"/>
        </a:p>
      </dgm:t>
    </dgm:pt>
    <dgm:pt modelId="{50A9B860-518B-4E46-8038-67909B74A675}" type="sibTrans" cxnId="{ED70C2DB-66FB-41DA-B616-E309BEE36B28}">
      <dgm:prSet/>
      <dgm:spPr/>
      <dgm:t>
        <a:bodyPr/>
        <a:lstStyle/>
        <a:p>
          <a:endParaRPr lang="cs-CZ"/>
        </a:p>
      </dgm:t>
    </dgm:pt>
    <dgm:pt modelId="{26AF84AD-E40E-4849-B99C-04C594C5F810}" type="pres">
      <dgm:prSet presAssocID="{C58EB2AA-492E-44AA-8ED6-C7458A2CFAA2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D8CEDCED-016B-42CD-B96F-757C3A23236E}" type="pres">
      <dgm:prSet presAssocID="{69440FEA-176F-4157-9460-F7158DAF8C03}" presName="posSpace" presStyleCnt="0"/>
      <dgm:spPr/>
    </dgm:pt>
    <dgm:pt modelId="{5766CF3C-1A11-4DE4-89F4-FDA614513BB4}" type="pres">
      <dgm:prSet presAssocID="{69440FEA-176F-4157-9460-F7158DAF8C03}" presName="vertFlow" presStyleCnt="0"/>
      <dgm:spPr/>
    </dgm:pt>
    <dgm:pt modelId="{7C78D2FA-9130-4259-90F8-10589574832E}" type="pres">
      <dgm:prSet presAssocID="{69440FEA-176F-4157-9460-F7158DAF8C03}" presName="topSpace" presStyleCnt="0"/>
      <dgm:spPr/>
    </dgm:pt>
    <dgm:pt modelId="{5F207DD0-578F-44ED-8A34-EDD993A52CE6}" type="pres">
      <dgm:prSet presAssocID="{69440FEA-176F-4157-9460-F7158DAF8C03}" presName="firstComp" presStyleCnt="0"/>
      <dgm:spPr/>
    </dgm:pt>
    <dgm:pt modelId="{35D49594-71BE-476F-9D4E-5E424BFFDD34}" type="pres">
      <dgm:prSet presAssocID="{69440FEA-176F-4157-9460-F7158DAF8C03}" presName="firstChild" presStyleLbl="bgAccFollowNode1" presStyleIdx="0" presStyleCnt="6"/>
      <dgm:spPr/>
      <dgm:t>
        <a:bodyPr/>
        <a:lstStyle/>
        <a:p>
          <a:endParaRPr lang="cs-CZ"/>
        </a:p>
      </dgm:t>
    </dgm:pt>
    <dgm:pt modelId="{C0C92F2C-F8A1-414E-9A03-990DD1C0514E}" type="pres">
      <dgm:prSet presAssocID="{69440FEA-176F-4157-9460-F7158DAF8C03}" presName="firstChildTx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52523E-5061-4333-8560-65C18322DF80}" type="pres">
      <dgm:prSet presAssocID="{FA896070-266F-4645-BCF2-BA8DE15901FC}" presName="comp" presStyleCnt="0"/>
      <dgm:spPr/>
    </dgm:pt>
    <dgm:pt modelId="{79D0D269-85A6-40D3-B8FF-C7BB084819FB}" type="pres">
      <dgm:prSet presAssocID="{FA896070-266F-4645-BCF2-BA8DE15901FC}" presName="child" presStyleLbl="bgAccFollowNode1" presStyleIdx="1" presStyleCnt="6"/>
      <dgm:spPr/>
      <dgm:t>
        <a:bodyPr/>
        <a:lstStyle/>
        <a:p>
          <a:endParaRPr lang="cs-CZ"/>
        </a:p>
      </dgm:t>
    </dgm:pt>
    <dgm:pt modelId="{2F6E47E5-9A8F-4F00-9D68-F331165552DD}" type="pres">
      <dgm:prSet presAssocID="{FA896070-266F-4645-BCF2-BA8DE15901FC}" presName="childTx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FCA609-5D05-44A5-86D6-E23984DF7E88}" type="pres">
      <dgm:prSet presAssocID="{574D5BFC-46E6-4E18-94B8-8979E0FB4774}" presName="comp" presStyleCnt="0"/>
      <dgm:spPr/>
    </dgm:pt>
    <dgm:pt modelId="{358742D6-500A-403A-843A-DA2618D933A9}" type="pres">
      <dgm:prSet presAssocID="{574D5BFC-46E6-4E18-94B8-8979E0FB4774}" presName="child" presStyleLbl="bgAccFollowNode1" presStyleIdx="2" presStyleCnt="6"/>
      <dgm:spPr/>
      <dgm:t>
        <a:bodyPr/>
        <a:lstStyle/>
        <a:p>
          <a:endParaRPr lang="cs-CZ"/>
        </a:p>
      </dgm:t>
    </dgm:pt>
    <dgm:pt modelId="{2D77CF37-DA41-48E0-AA90-EFCB1F0CC6B6}" type="pres">
      <dgm:prSet presAssocID="{574D5BFC-46E6-4E18-94B8-8979E0FB4774}" presName="childTx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63132D-05E1-4B13-9D7F-4C8AEF5445BA}" type="pres">
      <dgm:prSet presAssocID="{69440FEA-176F-4157-9460-F7158DAF8C03}" presName="negSpace" presStyleCnt="0"/>
      <dgm:spPr/>
    </dgm:pt>
    <dgm:pt modelId="{9B8ED98A-5C56-4316-9221-4906FAE7F0EA}" type="pres">
      <dgm:prSet presAssocID="{69440FEA-176F-4157-9460-F7158DAF8C03}" presName="circle" presStyleLbl="node1" presStyleIdx="0" presStyleCnt="2"/>
      <dgm:spPr/>
      <dgm:t>
        <a:bodyPr/>
        <a:lstStyle/>
        <a:p>
          <a:endParaRPr lang="cs-CZ"/>
        </a:p>
      </dgm:t>
    </dgm:pt>
    <dgm:pt modelId="{155E3CD1-0970-457E-BCDE-39ED80B1725D}" type="pres">
      <dgm:prSet presAssocID="{BA6CAC61-8221-4768-949B-0D35BD41DE53}" presName="transSpace" presStyleCnt="0"/>
      <dgm:spPr/>
    </dgm:pt>
    <dgm:pt modelId="{AC07A557-0B32-4A92-904F-3FB939935F2D}" type="pres">
      <dgm:prSet presAssocID="{C5926691-891F-4E26-9A0D-3B5A2BD55CCC}" presName="posSpace" presStyleCnt="0"/>
      <dgm:spPr/>
    </dgm:pt>
    <dgm:pt modelId="{71097FC7-A20D-4C33-B575-7432A80FF8F2}" type="pres">
      <dgm:prSet presAssocID="{C5926691-891F-4E26-9A0D-3B5A2BD55CCC}" presName="vertFlow" presStyleCnt="0"/>
      <dgm:spPr/>
    </dgm:pt>
    <dgm:pt modelId="{46A7DBAC-507A-440C-8CD5-9C8A1823FEEC}" type="pres">
      <dgm:prSet presAssocID="{C5926691-891F-4E26-9A0D-3B5A2BD55CCC}" presName="topSpace" presStyleCnt="0"/>
      <dgm:spPr/>
    </dgm:pt>
    <dgm:pt modelId="{A356CA62-B365-4D6E-A48F-ADD44C3F07B7}" type="pres">
      <dgm:prSet presAssocID="{C5926691-891F-4E26-9A0D-3B5A2BD55CCC}" presName="firstComp" presStyleCnt="0"/>
      <dgm:spPr/>
    </dgm:pt>
    <dgm:pt modelId="{E8C7C18F-EA0C-41DD-98CC-36500D1E0A4B}" type="pres">
      <dgm:prSet presAssocID="{C5926691-891F-4E26-9A0D-3B5A2BD55CCC}" presName="firstChild" presStyleLbl="bgAccFollowNode1" presStyleIdx="3" presStyleCnt="6"/>
      <dgm:spPr/>
      <dgm:t>
        <a:bodyPr/>
        <a:lstStyle/>
        <a:p>
          <a:endParaRPr lang="cs-CZ"/>
        </a:p>
      </dgm:t>
    </dgm:pt>
    <dgm:pt modelId="{6D64BB5E-EAEE-4AD8-9062-57C0C4028939}" type="pres">
      <dgm:prSet presAssocID="{C5926691-891F-4E26-9A0D-3B5A2BD55CCC}" presName="firstChildTx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308C95-112B-4B76-BF07-2AA45A3E6DEA}" type="pres">
      <dgm:prSet presAssocID="{143FB68A-F546-424C-97D9-9387EC4196CA}" presName="comp" presStyleCnt="0"/>
      <dgm:spPr/>
    </dgm:pt>
    <dgm:pt modelId="{120C2DCD-04E9-4864-A072-7BFD2BE64000}" type="pres">
      <dgm:prSet presAssocID="{143FB68A-F546-424C-97D9-9387EC4196CA}" presName="child" presStyleLbl="bgAccFollowNode1" presStyleIdx="4" presStyleCnt="6"/>
      <dgm:spPr/>
      <dgm:t>
        <a:bodyPr/>
        <a:lstStyle/>
        <a:p>
          <a:endParaRPr lang="cs-CZ"/>
        </a:p>
      </dgm:t>
    </dgm:pt>
    <dgm:pt modelId="{E6DB82E4-0122-4375-8186-C2987FB4CDB0}" type="pres">
      <dgm:prSet presAssocID="{143FB68A-F546-424C-97D9-9387EC4196CA}" presName="childTx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51BB6A-D9E2-4A85-BC4A-A7EB41907B19}" type="pres">
      <dgm:prSet presAssocID="{3FCAC4E2-AB81-4005-AF65-AC9483995F32}" presName="comp" presStyleCnt="0"/>
      <dgm:spPr/>
    </dgm:pt>
    <dgm:pt modelId="{15AAC0C1-CB8C-48BF-873F-FBB0DA0A1FB1}" type="pres">
      <dgm:prSet presAssocID="{3FCAC4E2-AB81-4005-AF65-AC9483995F32}" presName="child" presStyleLbl="bgAccFollowNode1" presStyleIdx="5" presStyleCnt="6"/>
      <dgm:spPr/>
      <dgm:t>
        <a:bodyPr/>
        <a:lstStyle/>
        <a:p>
          <a:endParaRPr lang="cs-CZ"/>
        </a:p>
      </dgm:t>
    </dgm:pt>
    <dgm:pt modelId="{8CF533FA-0364-4191-A2CE-BA1D6094B681}" type="pres">
      <dgm:prSet presAssocID="{3FCAC4E2-AB81-4005-AF65-AC9483995F32}" presName="childTx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617B67-249C-4D14-9E9C-DC9BD20F57B0}" type="pres">
      <dgm:prSet presAssocID="{C5926691-891F-4E26-9A0D-3B5A2BD55CCC}" presName="negSpace" presStyleCnt="0"/>
      <dgm:spPr/>
    </dgm:pt>
    <dgm:pt modelId="{84623C29-FCE8-477B-928B-59191DA2BBBB}" type="pres">
      <dgm:prSet presAssocID="{C5926691-891F-4E26-9A0D-3B5A2BD55CCC}" presName="circle" presStyleLbl="node1" presStyleIdx="1" presStyleCnt="2"/>
      <dgm:spPr/>
      <dgm:t>
        <a:bodyPr/>
        <a:lstStyle/>
        <a:p>
          <a:endParaRPr lang="cs-CZ"/>
        </a:p>
      </dgm:t>
    </dgm:pt>
  </dgm:ptLst>
  <dgm:cxnLst>
    <dgm:cxn modelId="{922478FC-F5BC-4D4E-9061-63624BBAEEA5}" type="presOf" srcId="{574D5BFC-46E6-4E18-94B8-8979E0FB4774}" destId="{358742D6-500A-403A-843A-DA2618D933A9}" srcOrd="0" destOrd="0" presId="urn:microsoft.com/office/officeart/2005/8/layout/hList9"/>
    <dgm:cxn modelId="{8DAF292C-85B4-4E8A-86F1-516ECD3BB605}" type="presOf" srcId="{C5926691-891F-4E26-9A0D-3B5A2BD55CCC}" destId="{84623C29-FCE8-477B-928B-59191DA2BBBB}" srcOrd="0" destOrd="0" presId="urn:microsoft.com/office/officeart/2005/8/layout/hList9"/>
    <dgm:cxn modelId="{573BE8DB-3F47-46B5-A11D-417F73C58D7D}" type="presOf" srcId="{D6A10BB5-7E54-43A9-86A2-04A6A228C737}" destId="{C0C92F2C-F8A1-414E-9A03-990DD1C0514E}" srcOrd="1" destOrd="0" presId="urn:microsoft.com/office/officeart/2005/8/layout/hList9"/>
    <dgm:cxn modelId="{6E438897-AB4C-48E4-A6F2-C060EBBED210}" type="presOf" srcId="{69440FEA-176F-4157-9460-F7158DAF8C03}" destId="{9B8ED98A-5C56-4316-9221-4906FAE7F0EA}" srcOrd="0" destOrd="0" presId="urn:microsoft.com/office/officeart/2005/8/layout/hList9"/>
    <dgm:cxn modelId="{75791C75-BB3F-4EEE-ABD5-11584BC27A07}" srcId="{C58EB2AA-492E-44AA-8ED6-C7458A2CFAA2}" destId="{69440FEA-176F-4157-9460-F7158DAF8C03}" srcOrd="0" destOrd="0" parTransId="{EA5CB8FF-C68A-4AF4-A4F4-12C8233FBD2D}" sibTransId="{BA6CAC61-8221-4768-949B-0D35BD41DE53}"/>
    <dgm:cxn modelId="{54C057D0-CD85-486A-91E2-1A6DD9D2DB51}" type="presOf" srcId="{574D5BFC-46E6-4E18-94B8-8979E0FB4774}" destId="{2D77CF37-DA41-48E0-AA90-EFCB1F0CC6B6}" srcOrd="1" destOrd="0" presId="urn:microsoft.com/office/officeart/2005/8/layout/hList9"/>
    <dgm:cxn modelId="{8DEF3972-4FB6-499A-899D-A75080101C28}" type="presOf" srcId="{C27DA132-2A2E-4263-A889-53164089E286}" destId="{E8C7C18F-EA0C-41DD-98CC-36500D1E0A4B}" srcOrd="0" destOrd="0" presId="urn:microsoft.com/office/officeart/2005/8/layout/hList9"/>
    <dgm:cxn modelId="{CC3CA943-7F9F-40DB-8A62-BE346920FCD5}" type="presOf" srcId="{3FCAC4E2-AB81-4005-AF65-AC9483995F32}" destId="{8CF533FA-0364-4191-A2CE-BA1D6094B681}" srcOrd="1" destOrd="0" presId="urn:microsoft.com/office/officeart/2005/8/layout/hList9"/>
    <dgm:cxn modelId="{47FB645F-8C95-4FD2-87ED-64912AD62CFF}" srcId="{C58EB2AA-492E-44AA-8ED6-C7458A2CFAA2}" destId="{C5926691-891F-4E26-9A0D-3B5A2BD55CCC}" srcOrd="1" destOrd="0" parTransId="{FDF5CB80-5329-40CB-A90D-830F0827CDB2}" sibTransId="{3411BF2B-E87E-443C-8591-A7AA8935D0A9}"/>
    <dgm:cxn modelId="{11303026-087B-45F6-9F03-9C778EAA86E4}" type="presOf" srcId="{FA896070-266F-4645-BCF2-BA8DE15901FC}" destId="{79D0D269-85A6-40D3-B8FF-C7BB084819FB}" srcOrd="0" destOrd="0" presId="urn:microsoft.com/office/officeart/2005/8/layout/hList9"/>
    <dgm:cxn modelId="{06767301-A38B-41E0-BF32-07E5147E2DEC}" srcId="{69440FEA-176F-4157-9460-F7158DAF8C03}" destId="{D6A10BB5-7E54-43A9-86A2-04A6A228C737}" srcOrd="0" destOrd="0" parTransId="{7536F7BD-0A84-4BB9-932F-FE36A43C3823}" sibTransId="{162FAF0A-258B-4E0A-BE7A-50A05B2CAA40}"/>
    <dgm:cxn modelId="{86B24847-F31A-4E2B-A9E1-CE627BB33B3D}" type="presOf" srcId="{C58EB2AA-492E-44AA-8ED6-C7458A2CFAA2}" destId="{26AF84AD-E40E-4849-B99C-04C594C5F810}" srcOrd="0" destOrd="0" presId="urn:microsoft.com/office/officeart/2005/8/layout/hList9"/>
    <dgm:cxn modelId="{1FF9ACBD-215E-4006-B22C-70A91D88F616}" srcId="{69440FEA-176F-4157-9460-F7158DAF8C03}" destId="{574D5BFC-46E6-4E18-94B8-8979E0FB4774}" srcOrd="2" destOrd="0" parTransId="{3A4FCDCD-4AF8-467F-AE51-7139CA0ADE7E}" sibTransId="{EFF0AD18-539C-42A4-B5C0-52613CB6A492}"/>
    <dgm:cxn modelId="{574E822B-E336-434F-88F9-79659CD271BD}" type="presOf" srcId="{C27DA132-2A2E-4263-A889-53164089E286}" destId="{6D64BB5E-EAEE-4AD8-9062-57C0C4028939}" srcOrd="1" destOrd="0" presId="urn:microsoft.com/office/officeart/2005/8/layout/hList9"/>
    <dgm:cxn modelId="{64A7E1C5-EC12-4BAF-958C-8F316D32917E}" type="presOf" srcId="{FA896070-266F-4645-BCF2-BA8DE15901FC}" destId="{2F6E47E5-9A8F-4F00-9D68-F331165552DD}" srcOrd="1" destOrd="0" presId="urn:microsoft.com/office/officeart/2005/8/layout/hList9"/>
    <dgm:cxn modelId="{F0E8C83C-0C44-43DA-8328-81CDBB42A552}" srcId="{C5926691-891F-4E26-9A0D-3B5A2BD55CCC}" destId="{143FB68A-F546-424C-97D9-9387EC4196CA}" srcOrd="1" destOrd="0" parTransId="{4CAB4A0E-7AC4-44C1-AD36-B7E98B735FAB}" sibTransId="{5121B6C4-992B-4986-94D1-65A4B3711EBF}"/>
    <dgm:cxn modelId="{3D0727DC-F95A-4A81-8E29-C4E282DAA02C}" type="presOf" srcId="{3FCAC4E2-AB81-4005-AF65-AC9483995F32}" destId="{15AAC0C1-CB8C-48BF-873F-FBB0DA0A1FB1}" srcOrd="0" destOrd="0" presId="urn:microsoft.com/office/officeart/2005/8/layout/hList9"/>
    <dgm:cxn modelId="{A7F5E70E-8C5A-461C-BF31-A8F1681CE1F7}" srcId="{69440FEA-176F-4157-9460-F7158DAF8C03}" destId="{FA896070-266F-4645-BCF2-BA8DE15901FC}" srcOrd="1" destOrd="0" parTransId="{AB379714-52B0-4EBE-B65F-B262F4F18897}" sibTransId="{27DC31B9-C8FF-449F-AFF4-A3FAD59C122A}"/>
    <dgm:cxn modelId="{C1064CD2-4B44-402D-BC1B-15FC044A60E9}" type="presOf" srcId="{143FB68A-F546-424C-97D9-9387EC4196CA}" destId="{120C2DCD-04E9-4864-A072-7BFD2BE64000}" srcOrd="0" destOrd="0" presId="urn:microsoft.com/office/officeart/2005/8/layout/hList9"/>
    <dgm:cxn modelId="{ED70C2DB-66FB-41DA-B616-E309BEE36B28}" srcId="{C5926691-891F-4E26-9A0D-3B5A2BD55CCC}" destId="{3FCAC4E2-AB81-4005-AF65-AC9483995F32}" srcOrd="2" destOrd="0" parTransId="{6A21971C-ACFE-4B08-96D9-F61EA9370F34}" sibTransId="{50A9B860-518B-4E46-8038-67909B74A675}"/>
    <dgm:cxn modelId="{B39CA81C-AC5C-437F-A333-2F761D8CE953}" srcId="{C5926691-891F-4E26-9A0D-3B5A2BD55CCC}" destId="{C27DA132-2A2E-4263-A889-53164089E286}" srcOrd="0" destOrd="0" parTransId="{386398A2-8277-48A3-8B6B-A00D53400689}" sibTransId="{05394908-A527-41FD-9DE0-58A6CCAFD75E}"/>
    <dgm:cxn modelId="{2B2FDA82-7F82-404E-83CB-3C9B3429A039}" type="presOf" srcId="{143FB68A-F546-424C-97D9-9387EC4196CA}" destId="{E6DB82E4-0122-4375-8186-C2987FB4CDB0}" srcOrd="1" destOrd="0" presId="urn:microsoft.com/office/officeart/2005/8/layout/hList9"/>
    <dgm:cxn modelId="{C5AFB972-F25A-4F4E-A5D8-49EE3186C0AF}" type="presOf" srcId="{D6A10BB5-7E54-43A9-86A2-04A6A228C737}" destId="{35D49594-71BE-476F-9D4E-5E424BFFDD34}" srcOrd="0" destOrd="0" presId="urn:microsoft.com/office/officeart/2005/8/layout/hList9"/>
    <dgm:cxn modelId="{06AF8362-232C-41EA-896E-BCB97C1430E8}" type="presParOf" srcId="{26AF84AD-E40E-4849-B99C-04C594C5F810}" destId="{D8CEDCED-016B-42CD-B96F-757C3A23236E}" srcOrd="0" destOrd="0" presId="urn:microsoft.com/office/officeart/2005/8/layout/hList9"/>
    <dgm:cxn modelId="{D5B41851-F302-44A9-AD9C-87A77660EC79}" type="presParOf" srcId="{26AF84AD-E40E-4849-B99C-04C594C5F810}" destId="{5766CF3C-1A11-4DE4-89F4-FDA614513BB4}" srcOrd="1" destOrd="0" presId="urn:microsoft.com/office/officeart/2005/8/layout/hList9"/>
    <dgm:cxn modelId="{EC5B797B-0E1D-4D9C-9252-EA4B331C921D}" type="presParOf" srcId="{5766CF3C-1A11-4DE4-89F4-FDA614513BB4}" destId="{7C78D2FA-9130-4259-90F8-10589574832E}" srcOrd="0" destOrd="0" presId="urn:microsoft.com/office/officeart/2005/8/layout/hList9"/>
    <dgm:cxn modelId="{BBF2EEC5-D90C-49A0-A3CB-563C40A246E4}" type="presParOf" srcId="{5766CF3C-1A11-4DE4-89F4-FDA614513BB4}" destId="{5F207DD0-578F-44ED-8A34-EDD993A52CE6}" srcOrd="1" destOrd="0" presId="urn:microsoft.com/office/officeart/2005/8/layout/hList9"/>
    <dgm:cxn modelId="{B9514A7F-61E1-4AE6-A570-6293164213FC}" type="presParOf" srcId="{5F207DD0-578F-44ED-8A34-EDD993A52CE6}" destId="{35D49594-71BE-476F-9D4E-5E424BFFDD34}" srcOrd="0" destOrd="0" presId="urn:microsoft.com/office/officeart/2005/8/layout/hList9"/>
    <dgm:cxn modelId="{FD2E40AB-E991-491B-820A-9D3F833BC31D}" type="presParOf" srcId="{5F207DD0-578F-44ED-8A34-EDD993A52CE6}" destId="{C0C92F2C-F8A1-414E-9A03-990DD1C0514E}" srcOrd="1" destOrd="0" presId="urn:microsoft.com/office/officeart/2005/8/layout/hList9"/>
    <dgm:cxn modelId="{8F8D8274-58D8-4F36-9FBF-86C9FA946B4B}" type="presParOf" srcId="{5766CF3C-1A11-4DE4-89F4-FDA614513BB4}" destId="{F652523E-5061-4333-8560-65C18322DF80}" srcOrd="2" destOrd="0" presId="urn:microsoft.com/office/officeart/2005/8/layout/hList9"/>
    <dgm:cxn modelId="{558A2839-B23A-4874-B3B8-BBA1D18AF712}" type="presParOf" srcId="{F652523E-5061-4333-8560-65C18322DF80}" destId="{79D0D269-85A6-40D3-B8FF-C7BB084819FB}" srcOrd="0" destOrd="0" presId="urn:microsoft.com/office/officeart/2005/8/layout/hList9"/>
    <dgm:cxn modelId="{561514AE-6C2D-4961-87F2-9887CAF3DD8F}" type="presParOf" srcId="{F652523E-5061-4333-8560-65C18322DF80}" destId="{2F6E47E5-9A8F-4F00-9D68-F331165552DD}" srcOrd="1" destOrd="0" presId="urn:microsoft.com/office/officeart/2005/8/layout/hList9"/>
    <dgm:cxn modelId="{FFB519F2-34FF-426F-BB9F-47FE41494294}" type="presParOf" srcId="{5766CF3C-1A11-4DE4-89F4-FDA614513BB4}" destId="{43FCA609-5D05-44A5-86D6-E23984DF7E88}" srcOrd="3" destOrd="0" presId="urn:microsoft.com/office/officeart/2005/8/layout/hList9"/>
    <dgm:cxn modelId="{D091B62A-59B3-458D-8E79-05EB81DAD952}" type="presParOf" srcId="{43FCA609-5D05-44A5-86D6-E23984DF7E88}" destId="{358742D6-500A-403A-843A-DA2618D933A9}" srcOrd="0" destOrd="0" presId="urn:microsoft.com/office/officeart/2005/8/layout/hList9"/>
    <dgm:cxn modelId="{CF519DDD-86FF-4012-A504-ED2C5B2CA23F}" type="presParOf" srcId="{43FCA609-5D05-44A5-86D6-E23984DF7E88}" destId="{2D77CF37-DA41-48E0-AA90-EFCB1F0CC6B6}" srcOrd="1" destOrd="0" presId="urn:microsoft.com/office/officeart/2005/8/layout/hList9"/>
    <dgm:cxn modelId="{98423B66-587F-4E59-92EE-0158A259756A}" type="presParOf" srcId="{26AF84AD-E40E-4849-B99C-04C594C5F810}" destId="{DD63132D-05E1-4B13-9D7F-4C8AEF5445BA}" srcOrd="2" destOrd="0" presId="urn:microsoft.com/office/officeart/2005/8/layout/hList9"/>
    <dgm:cxn modelId="{2E1691EB-CC7D-4F91-985E-DA570600F223}" type="presParOf" srcId="{26AF84AD-E40E-4849-B99C-04C594C5F810}" destId="{9B8ED98A-5C56-4316-9221-4906FAE7F0EA}" srcOrd="3" destOrd="0" presId="urn:microsoft.com/office/officeart/2005/8/layout/hList9"/>
    <dgm:cxn modelId="{9B499EF1-7F8E-49AB-B60B-6B0408285523}" type="presParOf" srcId="{26AF84AD-E40E-4849-B99C-04C594C5F810}" destId="{155E3CD1-0970-457E-BCDE-39ED80B1725D}" srcOrd="4" destOrd="0" presId="urn:microsoft.com/office/officeart/2005/8/layout/hList9"/>
    <dgm:cxn modelId="{045B99CE-08C3-4C25-ADEC-3CA890FB884F}" type="presParOf" srcId="{26AF84AD-E40E-4849-B99C-04C594C5F810}" destId="{AC07A557-0B32-4A92-904F-3FB939935F2D}" srcOrd="5" destOrd="0" presId="urn:microsoft.com/office/officeart/2005/8/layout/hList9"/>
    <dgm:cxn modelId="{34E2CEA5-3998-4AFE-8453-E2E20928096A}" type="presParOf" srcId="{26AF84AD-E40E-4849-B99C-04C594C5F810}" destId="{71097FC7-A20D-4C33-B575-7432A80FF8F2}" srcOrd="6" destOrd="0" presId="urn:microsoft.com/office/officeart/2005/8/layout/hList9"/>
    <dgm:cxn modelId="{943768D4-4BE3-489C-B608-3545B4D22443}" type="presParOf" srcId="{71097FC7-A20D-4C33-B575-7432A80FF8F2}" destId="{46A7DBAC-507A-440C-8CD5-9C8A1823FEEC}" srcOrd="0" destOrd="0" presId="urn:microsoft.com/office/officeart/2005/8/layout/hList9"/>
    <dgm:cxn modelId="{E1B0F341-8010-4BD2-B47D-8D9288651A27}" type="presParOf" srcId="{71097FC7-A20D-4C33-B575-7432A80FF8F2}" destId="{A356CA62-B365-4D6E-A48F-ADD44C3F07B7}" srcOrd="1" destOrd="0" presId="urn:microsoft.com/office/officeart/2005/8/layout/hList9"/>
    <dgm:cxn modelId="{92117C44-1C44-47AF-9150-FF03C018CDD2}" type="presParOf" srcId="{A356CA62-B365-4D6E-A48F-ADD44C3F07B7}" destId="{E8C7C18F-EA0C-41DD-98CC-36500D1E0A4B}" srcOrd="0" destOrd="0" presId="urn:microsoft.com/office/officeart/2005/8/layout/hList9"/>
    <dgm:cxn modelId="{8D60039E-92AE-4476-B9ED-10EB3C67DD81}" type="presParOf" srcId="{A356CA62-B365-4D6E-A48F-ADD44C3F07B7}" destId="{6D64BB5E-EAEE-4AD8-9062-57C0C4028939}" srcOrd="1" destOrd="0" presId="urn:microsoft.com/office/officeart/2005/8/layout/hList9"/>
    <dgm:cxn modelId="{7AC46471-5FA0-46FD-9003-A66AC4CC9D5D}" type="presParOf" srcId="{71097FC7-A20D-4C33-B575-7432A80FF8F2}" destId="{5B308C95-112B-4B76-BF07-2AA45A3E6DEA}" srcOrd="2" destOrd="0" presId="urn:microsoft.com/office/officeart/2005/8/layout/hList9"/>
    <dgm:cxn modelId="{DED7D2F6-FE02-44BE-9022-E93CE0B9C8AD}" type="presParOf" srcId="{5B308C95-112B-4B76-BF07-2AA45A3E6DEA}" destId="{120C2DCD-04E9-4864-A072-7BFD2BE64000}" srcOrd="0" destOrd="0" presId="urn:microsoft.com/office/officeart/2005/8/layout/hList9"/>
    <dgm:cxn modelId="{3141126D-90E8-4739-BB94-9B2C371DFBBF}" type="presParOf" srcId="{5B308C95-112B-4B76-BF07-2AA45A3E6DEA}" destId="{E6DB82E4-0122-4375-8186-C2987FB4CDB0}" srcOrd="1" destOrd="0" presId="urn:microsoft.com/office/officeart/2005/8/layout/hList9"/>
    <dgm:cxn modelId="{E1D2856A-A2C7-431A-AE09-03DA2BAEEAE3}" type="presParOf" srcId="{71097FC7-A20D-4C33-B575-7432A80FF8F2}" destId="{3E51BB6A-D9E2-4A85-BC4A-A7EB41907B19}" srcOrd="3" destOrd="0" presId="urn:microsoft.com/office/officeart/2005/8/layout/hList9"/>
    <dgm:cxn modelId="{BB80C9A6-23C4-4C10-958E-E21A9656031A}" type="presParOf" srcId="{3E51BB6A-D9E2-4A85-BC4A-A7EB41907B19}" destId="{15AAC0C1-CB8C-48BF-873F-FBB0DA0A1FB1}" srcOrd="0" destOrd="0" presId="urn:microsoft.com/office/officeart/2005/8/layout/hList9"/>
    <dgm:cxn modelId="{73E23524-297F-4CAB-9FA3-72181B4E2AC0}" type="presParOf" srcId="{3E51BB6A-D9E2-4A85-BC4A-A7EB41907B19}" destId="{8CF533FA-0364-4191-A2CE-BA1D6094B681}" srcOrd="1" destOrd="0" presId="urn:microsoft.com/office/officeart/2005/8/layout/hList9"/>
    <dgm:cxn modelId="{AEF84B20-267E-4A4B-A0A0-8DFF3B8B68A3}" type="presParOf" srcId="{26AF84AD-E40E-4849-B99C-04C594C5F810}" destId="{3B617B67-249C-4D14-9E9C-DC9BD20F57B0}" srcOrd="7" destOrd="0" presId="urn:microsoft.com/office/officeart/2005/8/layout/hList9"/>
    <dgm:cxn modelId="{1E3E0808-A2BF-47AB-BCD6-BFC1D05BEBBE}" type="presParOf" srcId="{26AF84AD-E40E-4849-B99C-04C594C5F810}" destId="{84623C29-FCE8-477B-928B-59191DA2BBBB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D49594-71BE-476F-9D4E-5E424BFFDD34}">
      <dsp:nvSpPr>
        <dsp:cNvPr id="0" name=""/>
        <dsp:cNvSpPr/>
      </dsp:nvSpPr>
      <dsp:spPr>
        <a:xfrm>
          <a:off x="1443930" y="575220"/>
          <a:ext cx="2146752" cy="14318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zpracovává se před začátkem výroby</a:t>
          </a:r>
          <a:endParaRPr lang="cs-CZ" sz="1700" kern="1200" dirty="0"/>
        </a:p>
      </dsp:txBody>
      <dsp:txXfrm>
        <a:off x="1787410" y="575220"/>
        <a:ext cx="1803272" cy="1431884"/>
      </dsp:txXfrm>
    </dsp:sp>
    <dsp:sp modelId="{79D0D269-85A6-40D3-B8FF-C7BB084819FB}">
      <dsp:nvSpPr>
        <dsp:cNvPr id="0" name=""/>
        <dsp:cNvSpPr/>
      </dsp:nvSpPr>
      <dsp:spPr>
        <a:xfrm>
          <a:off x="1443930" y="2007104"/>
          <a:ext cx="2146752" cy="14318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stanoví plánované náklady a zisk na kalkulační jednici</a:t>
          </a:r>
          <a:endParaRPr lang="cs-CZ" sz="1700" kern="1200" dirty="0"/>
        </a:p>
      </dsp:txBody>
      <dsp:txXfrm>
        <a:off x="1787410" y="2007104"/>
        <a:ext cx="1803272" cy="1431884"/>
      </dsp:txXfrm>
    </dsp:sp>
    <dsp:sp modelId="{358742D6-500A-403A-843A-DA2618D933A9}">
      <dsp:nvSpPr>
        <dsp:cNvPr id="0" name=""/>
        <dsp:cNvSpPr/>
      </dsp:nvSpPr>
      <dsp:spPr>
        <a:xfrm>
          <a:off x="1443930" y="3438988"/>
          <a:ext cx="2146752" cy="14318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smtClean="0"/>
            <a:t>je podkladem pro stanovení ceny</a:t>
          </a:r>
          <a:endParaRPr lang="cs-CZ" sz="1700" kern="1200"/>
        </a:p>
      </dsp:txBody>
      <dsp:txXfrm>
        <a:off x="1787410" y="3438988"/>
        <a:ext cx="1803272" cy="1431884"/>
      </dsp:txXfrm>
    </dsp:sp>
    <dsp:sp modelId="{9B8ED98A-5C56-4316-9221-4906FAE7F0EA}">
      <dsp:nvSpPr>
        <dsp:cNvPr id="0" name=""/>
        <dsp:cNvSpPr/>
      </dsp:nvSpPr>
      <dsp:spPr>
        <a:xfrm>
          <a:off x="298995" y="2752"/>
          <a:ext cx="1431168" cy="14311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předběžná</a:t>
          </a:r>
          <a:endParaRPr lang="cs-CZ" sz="1600" kern="1200" dirty="0"/>
        </a:p>
      </dsp:txBody>
      <dsp:txXfrm>
        <a:off x="508585" y="212342"/>
        <a:ext cx="1011988" cy="1011988"/>
      </dsp:txXfrm>
    </dsp:sp>
    <dsp:sp modelId="{E8C7C18F-EA0C-41DD-98CC-36500D1E0A4B}">
      <dsp:nvSpPr>
        <dsp:cNvPr id="0" name=""/>
        <dsp:cNvSpPr/>
      </dsp:nvSpPr>
      <dsp:spPr>
        <a:xfrm>
          <a:off x="5021851" y="575220"/>
          <a:ext cx="2146752" cy="14318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zpracovává se po skončení výroby</a:t>
          </a:r>
          <a:endParaRPr lang="cs-CZ" sz="1700" kern="1200" dirty="0"/>
        </a:p>
      </dsp:txBody>
      <dsp:txXfrm>
        <a:off x="5365332" y="575220"/>
        <a:ext cx="1803272" cy="1431884"/>
      </dsp:txXfrm>
    </dsp:sp>
    <dsp:sp modelId="{120C2DCD-04E9-4864-A072-7BFD2BE64000}">
      <dsp:nvSpPr>
        <dsp:cNvPr id="0" name=""/>
        <dsp:cNvSpPr/>
      </dsp:nvSpPr>
      <dsp:spPr>
        <a:xfrm>
          <a:off x="5021851" y="2007104"/>
          <a:ext cx="2146752" cy="14318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vychází z účetnictví, zachycuje skutečné náklady</a:t>
          </a:r>
          <a:endParaRPr lang="cs-CZ" sz="1700" kern="1200" dirty="0"/>
        </a:p>
      </dsp:txBody>
      <dsp:txXfrm>
        <a:off x="5365332" y="2007104"/>
        <a:ext cx="1803272" cy="1431884"/>
      </dsp:txXfrm>
    </dsp:sp>
    <dsp:sp modelId="{15AAC0C1-CB8C-48BF-873F-FBB0DA0A1FB1}">
      <dsp:nvSpPr>
        <dsp:cNvPr id="0" name=""/>
        <dsp:cNvSpPr/>
      </dsp:nvSpPr>
      <dsp:spPr>
        <a:xfrm>
          <a:off x="5021851" y="3438988"/>
          <a:ext cx="2146752" cy="14318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0904" rIns="120904" bIns="120904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smtClean="0"/>
            <a:t>zjišťuje skutečný zisk</a:t>
          </a:r>
          <a:endParaRPr lang="cs-CZ" sz="1700" kern="1200"/>
        </a:p>
      </dsp:txBody>
      <dsp:txXfrm>
        <a:off x="5365332" y="3438988"/>
        <a:ext cx="1803272" cy="1431884"/>
      </dsp:txXfrm>
    </dsp:sp>
    <dsp:sp modelId="{84623C29-FCE8-477B-928B-59191DA2BBBB}">
      <dsp:nvSpPr>
        <dsp:cNvPr id="0" name=""/>
        <dsp:cNvSpPr/>
      </dsp:nvSpPr>
      <dsp:spPr>
        <a:xfrm>
          <a:off x="3876916" y="2752"/>
          <a:ext cx="1431168" cy="14311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výsledná</a:t>
          </a:r>
          <a:endParaRPr lang="cs-CZ" sz="1600" kern="1200" dirty="0"/>
        </a:p>
      </dsp:txBody>
      <dsp:txXfrm>
        <a:off x="4086506" y="212342"/>
        <a:ext cx="1011988" cy="1011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3AE442C-9450-4C72-BD2E-5E6C7DE2D955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C06A3BA-D34B-488D-B361-39EABCB564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7493604"/>
              </p:ext>
            </p:extLst>
          </p:nvPr>
        </p:nvGraphicFramePr>
        <p:xfrm>
          <a:off x="2481263" y="498475"/>
          <a:ext cx="4037012" cy="608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3" imgW="5903610" imgH="8893399" progId="Word.Document.12">
                  <p:embed/>
                </p:oleObj>
              </mc:Choice>
              <mc:Fallback>
                <p:oleObj name="Dokument" r:id="rId3" imgW="5903610" imgH="88933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1263" y="498475"/>
                        <a:ext cx="4037012" cy="6083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446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Kalkulace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cs-CZ" b="1" dirty="0"/>
              <a:t>Kalkulace </a:t>
            </a:r>
            <a:r>
              <a:rPr lang="cs-CZ" dirty="0"/>
              <a:t> je postup rozpočítání nákladů na </a:t>
            </a:r>
            <a:r>
              <a:rPr lang="cs-CZ" smtClean="0"/>
              <a:t>kalkulační jednici </a:t>
            </a:r>
            <a:r>
              <a:rPr lang="cs-CZ" dirty="0"/>
              <a:t>a stanovení ceny, případně </a:t>
            </a:r>
            <a:r>
              <a:rPr lang="cs-CZ" dirty="0" smtClean="0"/>
              <a:t>zisku</a:t>
            </a:r>
          </a:p>
          <a:p>
            <a:endParaRPr lang="cs-CZ" dirty="0"/>
          </a:p>
          <a:p>
            <a:r>
              <a:rPr lang="cs-CZ" b="1" dirty="0"/>
              <a:t>Kalkulační jednice</a:t>
            </a:r>
            <a:r>
              <a:rPr lang="cs-CZ" dirty="0"/>
              <a:t> – výrobek, služba</a:t>
            </a:r>
          </a:p>
          <a:p>
            <a:endParaRPr lang="cs-CZ" dirty="0"/>
          </a:p>
        </p:txBody>
      </p:sp>
      <p:pic>
        <p:nvPicPr>
          <p:cNvPr id="7170" name="Picture 2" descr="C:\Users\buri\AppData\Local\Microsoft\Windows\Temporary Internet Files\Content.IE5\Q5HTCTUT\MC9001989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7668" y="2924945"/>
            <a:ext cx="1983193" cy="2016224"/>
          </a:xfrm>
          <a:prstGeom prst="rect">
            <a:avLst/>
          </a:prstGeom>
          <a:noFill/>
        </p:spPr>
      </p:pic>
      <p:pic>
        <p:nvPicPr>
          <p:cNvPr id="7172" name="Picture 4" descr="C:\Users\buri\AppData\Local\Microsoft\Windows\Temporary Internet Files\Content.IE5\3AWKHE4J\MC9004159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284984"/>
            <a:ext cx="2665288" cy="26511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kalkulace z hlediska času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Přímé náklady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Přímé mzdy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Přímý materiál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Ostatní přímé náklady</a:t>
            </a:r>
            <a:endParaRPr lang="cs-CZ" dirty="0"/>
          </a:p>
        </p:txBody>
      </p:sp>
      <p:pic>
        <p:nvPicPr>
          <p:cNvPr id="1026" name="Picture 2" descr="C:\Users\buri\AppData\Local\Microsoft\Windows\Temporary Internet Files\Content.IE5\Q5HTCTUT\MC9000239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429000"/>
            <a:ext cx="2098895" cy="1849925"/>
          </a:xfrm>
          <a:prstGeom prst="rect">
            <a:avLst/>
          </a:prstGeom>
          <a:noFill/>
        </p:spPr>
      </p:pic>
      <p:pic>
        <p:nvPicPr>
          <p:cNvPr id="1027" name="Picture 3" descr="C:\Users\buri\AppData\Local\Microsoft\Windows\Temporary Internet Files\Content.IE5\JC5EWDGL\MC90001451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412776"/>
            <a:ext cx="1737360" cy="1889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Nepřímé náklady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Výrobní režie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Správní režie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Odbytová režie</a:t>
            </a:r>
            <a:endParaRPr lang="cs-CZ" dirty="0"/>
          </a:p>
        </p:txBody>
      </p:sp>
      <p:pic>
        <p:nvPicPr>
          <p:cNvPr id="2058" name="Picture 10" descr="C:\Users\buri\AppData\Local\Microsoft\Windows\Temporary Internet Files\Content.IE5\5GC3IIU8\MC9001500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412777"/>
            <a:ext cx="2632800" cy="1944216"/>
          </a:xfrm>
          <a:prstGeom prst="rect">
            <a:avLst/>
          </a:prstGeom>
          <a:noFill/>
        </p:spPr>
      </p:pic>
      <p:pic>
        <p:nvPicPr>
          <p:cNvPr id="2060" name="Picture 12" descr="C:\Users\buri\AppData\Local\Microsoft\Windows\Temporary Internet Files\Content.IE5\5GC3IIU8\MC9003246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645024"/>
            <a:ext cx="1821485" cy="1582826"/>
          </a:xfrm>
          <a:prstGeom prst="rect">
            <a:avLst/>
          </a:prstGeom>
          <a:noFill/>
        </p:spPr>
      </p:pic>
      <p:pic>
        <p:nvPicPr>
          <p:cNvPr id="2064" name="Picture 16" descr="C:\Users\buri\AppData\Local\Microsoft\Windows\Temporary Internet Files\Content.IE5\JC5EWDGL\MC90019781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509120"/>
            <a:ext cx="2083806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Kalkulační vzorec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   přímý materiál</a:t>
            </a:r>
          </a:p>
          <a:p>
            <a:pPr>
              <a:buNone/>
            </a:pPr>
            <a:r>
              <a:rPr lang="cs-CZ" dirty="0" smtClean="0"/>
              <a:t>+ přímé </a:t>
            </a:r>
            <a:r>
              <a:rPr lang="cs-CZ" dirty="0"/>
              <a:t>mzdy</a:t>
            </a:r>
          </a:p>
          <a:p>
            <a:pPr>
              <a:buNone/>
            </a:pPr>
            <a:r>
              <a:rPr lang="cs-CZ" dirty="0" smtClean="0"/>
              <a:t>+ ostatní </a:t>
            </a:r>
            <a:r>
              <a:rPr lang="cs-CZ" dirty="0"/>
              <a:t>přímé náklady</a:t>
            </a:r>
          </a:p>
          <a:p>
            <a:pPr>
              <a:buNone/>
            </a:pPr>
            <a:r>
              <a:rPr lang="cs-CZ" u="sng" dirty="0"/>
              <a:t>+</a:t>
            </a:r>
            <a:r>
              <a:rPr lang="cs-CZ" u="sng" dirty="0" smtClean="0"/>
              <a:t> výrobní </a:t>
            </a:r>
            <a:r>
              <a:rPr lang="cs-CZ" u="sng" dirty="0"/>
              <a:t>režie</a:t>
            </a:r>
            <a:endParaRPr lang="cs-CZ" dirty="0"/>
          </a:p>
          <a:p>
            <a:pPr>
              <a:buNone/>
            </a:pPr>
            <a:r>
              <a:rPr lang="cs-CZ" b="1" dirty="0" smtClean="0"/>
              <a:t>= vlastní </a:t>
            </a:r>
            <a:r>
              <a:rPr lang="cs-CZ" b="1" dirty="0"/>
              <a:t>náklady výroby</a:t>
            </a:r>
            <a:endParaRPr lang="cs-CZ" dirty="0"/>
          </a:p>
          <a:p>
            <a:pPr>
              <a:buNone/>
            </a:pPr>
            <a:r>
              <a:rPr lang="cs-CZ" dirty="0" smtClean="0"/>
              <a:t>+ správní </a:t>
            </a:r>
            <a:r>
              <a:rPr lang="cs-CZ" dirty="0"/>
              <a:t>režie</a:t>
            </a:r>
          </a:p>
          <a:p>
            <a:pPr>
              <a:buNone/>
            </a:pPr>
            <a:r>
              <a:rPr lang="cs-CZ" u="sng" dirty="0" smtClean="0"/>
              <a:t>+ odbytová </a:t>
            </a:r>
            <a:r>
              <a:rPr lang="cs-CZ" u="sng" dirty="0"/>
              <a:t>režie</a:t>
            </a:r>
            <a:endParaRPr lang="cs-CZ" dirty="0"/>
          </a:p>
          <a:p>
            <a:pPr>
              <a:buNone/>
            </a:pPr>
            <a:r>
              <a:rPr lang="cs-CZ" b="1" dirty="0" smtClean="0"/>
              <a:t>= úplné </a:t>
            </a:r>
            <a:r>
              <a:rPr lang="cs-CZ" b="1" dirty="0"/>
              <a:t>vlastní náklady</a:t>
            </a:r>
            <a:endParaRPr lang="cs-CZ" dirty="0"/>
          </a:p>
          <a:p>
            <a:pPr>
              <a:buNone/>
            </a:pPr>
            <a:r>
              <a:rPr lang="cs-CZ" u="sng" dirty="0" smtClean="0"/>
              <a:t>+ zisk</a:t>
            </a:r>
            <a:endParaRPr lang="cs-CZ" dirty="0"/>
          </a:p>
          <a:p>
            <a:pPr>
              <a:buNone/>
            </a:pPr>
            <a:r>
              <a:rPr lang="cs-CZ" b="1" dirty="0" smtClean="0"/>
              <a:t>= výrobní </a:t>
            </a:r>
            <a:r>
              <a:rPr lang="cs-CZ" b="1" dirty="0"/>
              <a:t>cena</a:t>
            </a:r>
            <a:endParaRPr lang="cs-CZ" dirty="0"/>
          </a:p>
          <a:p>
            <a:pPr>
              <a:buNone/>
            </a:pPr>
            <a:r>
              <a:rPr lang="cs-CZ" u="sng" dirty="0" smtClean="0"/>
              <a:t>+ DPH</a:t>
            </a:r>
            <a:endParaRPr lang="cs-CZ" dirty="0"/>
          </a:p>
          <a:p>
            <a:pPr>
              <a:buNone/>
            </a:pPr>
            <a:r>
              <a:rPr lang="cs-CZ" b="1" dirty="0" smtClean="0"/>
              <a:t>= prodejní </a:t>
            </a:r>
            <a:r>
              <a:rPr lang="cs-CZ" b="1" dirty="0"/>
              <a:t>cena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kalkulace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buNone/>
            </a:pPr>
            <a:r>
              <a:rPr lang="cs-CZ" b="1" dirty="0"/>
              <a:t>kalkulace prostým dělením</a:t>
            </a:r>
            <a:r>
              <a:rPr lang="cs-CZ" dirty="0"/>
              <a:t> </a:t>
            </a:r>
            <a:endParaRPr lang="cs-CZ" dirty="0" smtClean="0"/>
          </a:p>
          <a:p>
            <a:pPr lvl="0">
              <a:buFont typeface="Wingdings" pitchFamily="2" charset="2"/>
              <a:buChar char="v"/>
            </a:pPr>
            <a:r>
              <a:rPr lang="cs-CZ" dirty="0" smtClean="0"/>
              <a:t>používá </a:t>
            </a:r>
            <a:r>
              <a:rPr lang="cs-CZ" dirty="0"/>
              <a:t>se v případě výroby jednoho výrobku</a:t>
            </a:r>
            <a:r>
              <a:rPr lang="cs-CZ" dirty="0" smtClean="0"/>
              <a:t>,</a:t>
            </a:r>
          </a:p>
          <a:p>
            <a:pPr lvl="0"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veškeré náklady se sečtou a vydělí počtem výrobků</a:t>
            </a:r>
          </a:p>
          <a:p>
            <a:endParaRPr lang="cs-CZ" dirty="0"/>
          </a:p>
        </p:txBody>
      </p:sp>
      <p:pic>
        <p:nvPicPr>
          <p:cNvPr id="3075" name="Picture 3" descr="C:\Users\buri\AppData\Local\Microsoft\Windows\Temporary Internet Files\Content.IE5\JC5EWDGL\MP9003866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501008"/>
            <a:ext cx="3657600" cy="2609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kalkulace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kalkulace prostou </a:t>
            </a:r>
            <a:r>
              <a:rPr lang="cs-CZ" b="1" dirty="0" smtClean="0"/>
              <a:t>přirážkou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používá se nejčastěji ve službách a v </a:t>
            </a:r>
            <a:r>
              <a:rPr lang="cs-CZ" dirty="0" smtClean="0"/>
              <a:t>maloobchodě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firma si stanoví režijní přirážku v procentech k přímým </a:t>
            </a:r>
            <a:r>
              <a:rPr lang="cs-CZ" dirty="0" smtClean="0"/>
              <a:t>nákladům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přirážka </a:t>
            </a:r>
            <a:r>
              <a:rPr lang="cs-CZ" dirty="0"/>
              <a:t>zahrnuje režijní náklady a </a:t>
            </a:r>
            <a:r>
              <a:rPr lang="cs-CZ" dirty="0" smtClean="0"/>
              <a:t>zisk</a:t>
            </a:r>
            <a:endParaRPr lang="cs-CZ" dirty="0"/>
          </a:p>
        </p:txBody>
      </p:sp>
      <p:pic>
        <p:nvPicPr>
          <p:cNvPr id="4098" name="Picture 2" descr="C:\Users\buri\AppData\Local\Microsoft\Windows\Temporary Internet Files\Content.IE5\JC5EWDGL\MC9000601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980728"/>
            <a:ext cx="1794053" cy="1467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kalkulace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kalkulace podle podobného </a:t>
            </a:r>
            <a:r>
              <a:rPr lang="cs-CZ" b="1" dirty="0" smtClean="0"/>
              <a:t>výrobku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využívá se pro kalkulaci výrobků speciálně upravených podle přání </a:t>
            </a:r>
            <a:r>
              <a:rPr lang="cs-CZ" dirty="0" smtClean="0"/>
              <a:t>zákazníka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vychází se z kalkulace běžně vyráběných výrobků</a:t>
            </a:r>
          </a:p>
        </p:txBody>
      </p:sp>
      <p:pic>
        <p:nvPicPr>
          <p:cNvPr id="5123" name="Picture 3" descr="C:\Users\buri\AppData\Local\Microsoft\Windows\Temporary Internet Files\Content.IE5\JC5EWDGL\MC9002907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645024"/>
            <a:ext cx="2551568" cy="2489703"/>
          </a:xfrm>
          <a:prstGeom prst="rect">
            <a:avLst/>
          </a:prstGeom>
          <a:noFill/>
        </p:spPr>
      </p:pic>
      <p:pic>
        <p:nvPicPr>
          <p:cNvPr id="5124" name="Picture 4" descr="C:\Users\buri\AppData\Local\Microsoft\Windows\Temporary Internet Files\Content.IE5\JC5EWDGL\MC9002907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293096"/>
            <a:ext cx="1992525" cy="19442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kalkulace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kalkulace s poměrovými </a:t>
            </a:r>
            <a:r>
              <a:rPr lang="cs-CZ" b="1" dirty="0" smtClean="0"/>
              <a:t>čísly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stanovují se tak ceny výrobků, které se liší v jednom parametru např. </a:t>
            </a:r>
            <a:r>
              <a:rPr lang="cs-CZ" dirty="0" smtClean="0"/>
              <a:t>rozměru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podle tohoto parametru se pak volí poměr k rozpočítání nákladů mezi jednotlivé druhy </a:t>
            </a:r>
            <a:r>
              <a:rPr lang="cs-CZ" dirty="0" smtClean="0"/>
              <a:t>výrobků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" name="Osmicípá hvězda 3"/>
          <p:cNvSpPr/>
          <p:nvPr/>
        </p:nvSpPr>
        <p:spPr>
          <a:xfrm>
            <a:off x="2051720" y="5301208"/>
            <a:ext cx="914400" cy="914400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12cípá hvězda 4"/>
          <p:cNvSpPr/>
          <p:nvPr/>
        </p:nvSpPr>
        <p:spPr>
          <a:xfrm>
            <a:off x="3779912" y="4797152"/>
            <a:ext cx="1224136" cy="1058416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Čtyřiadvaceticípá hvězda 5"/>
          <p:cNvSpPr/>
          <p:nvPr/>
        </p:nvSpPr>
        <p:spPr>
          <a:xfrm>
            <a:off x="6444208" y="4509120"/>
            <a:ext cx="1800200" cy="1778496"/>
          </a:xfrm>
          <a:prstGeom prst="star2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Metody kalkulace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kalkulace s přirážkou podle rozvrhové </a:t>
            </a:r>
            <a:r>
              <a:rPr lang="cs-CZ" b="1" dirty="0" smtClean="0"/>
              <a:t>základny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používá se v případě výroby několika odlišných </a:t>
            </a:r>
            <a:r>
              <a:rPr lang="cs-CZ" dirty="0" smtClean="0"/>
              <a:t>výrobků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dirty="0"/>
              <a:t>jeden z přímých nákladů /obvykle ten nejvyšší/  se zvolí za rozvrhovou základnu a podle něj jsou rozvrženy režijní náklady</a:t>
            </a:r>
          </a:p>
        </p:txBody>
      </p:sp>
      <p:pic>
        <p:nvPicPr>
          <p:cNvPr id="6146" name="Picture 2" descr="C:\Users\buri\AppData\Local\Microsoft\Windows\Temporary Internet Files\Content.IE5\5GC3IIU8\MP9004029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833156"/>
            <a:ext cx="2699792" cy="2024844"/>
          </a:xfrm>
          <a:prstGeom prst="rect">
            <a:avLst/>
          </a:prstGeom>
          <a:noFill/>
        </p:spPr>
      </p:pic>
      <p:pic>
        <p:nvPicPr>
          <p:cNvPr id="6147" name="Picture 3" descr="C:\Users\buri\AppData\Local\Microsoft\Windows\Temporary Internet Files\Content.IE5\JC5EWDGL\MP9004276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132856"/>
            <a:ext cx="1353671" cy="1700808"/>
          </a:xfrm>
          <a:prstGeom prst="rect">
            <a:avLst/>
          </a:prstGeom>
          <a:noFill/>
        </p:spPr>
      </p:pic>
      <p:pic>
        <p:nvPicPr>
          <p:cNvPr id="6151" name="Picture 7" descr="C:\Users\buri\AppData\Local\Microsoft\Windows\Temporary Internet Files\Content.IE5\5GC3IIU8\MC90035689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869160"/>
            <a:ext cx="1836115" cy="12024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</TotalTime>
  <Words>161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Arkýř</vt:lpstr>
      <vt:lpstr>Microsoft Word Document</vt:lpstr>
      <vt:lpstr>Prezentace aplikace PowerPoint</vt:lpstr>
      <vt:lpstr>Kalkulace</vt:lpstr>
      <vt:lpstr>Prezentace aplikace PowerPoint</vt:lpstr>
      <vt:lpstr>Druhy kalkulace z hlediska času</vt:lpstr>
      <vt:lpstr> Přímé náklady</vt:lpstr>
      <vt:lpstr>Nepřímé náklady</vt:lpstr>
      <vt:lpstr> Kalkulační vzorec </vt:lpstr>
      <vt:lpstr>Metody kalkulace</vt:lpstr>
      <vt:lpstr>Metody kalkulace</vt:lpstr>
      <vt:lpstr>Metody kalkulace</vt:lpstr>
      <vt:lpstr>Metody kalkulace</vt:lpstr>
      <vt:lpstr>Metody kalkulace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Kalkulace</dc:title>
  <dc:creator>buri</dc:creator>
  <cp:lastModifiedBy>Iva Buriánková</cp:lastModifiedBy>
  <cp:revision>11</cp:revision>
  <dcterms:created xsi:type="dcterms:W3CDTF">2013-02-09T18:38:55Z</dcterms:created>
  <dcterms:modified xsi:type="dcterms:W3CDTF">2013-06-27T10:15:03Z</dcterms:modified>
</cp:coreProperties>
</file>