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20" autoAdjust="0"/>
    <p:restoredTop sz="94660"/>
  </p:normalViewPr>
  <p:slideViewPr>
    <p:cSldViewPr>
      <p:cViewPr varScale="1">
        <p:scale>
          <a:sx n="59" d="100"/>
          <a:sy n="59" d="100"/>
        </p:scale>
        <p:origin x="-2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973D910-F3AF-4C1A-B7F5-73D351701786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2AC9154-C582-435A-BFC5-697263C4C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414E15D-E0FE-4518-B47F-0DC817ADD14A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B4F3647-8DDE-4A14-93C0-E1549ED0C8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2E7C852-55A5-4F58-9CCC-6F058FA747A1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CEF5272-673F-442F-8862-C6AABB83FD18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B3601-1F06-4E3B-8BD4-F754686E0830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CB762-26D4-4C50-BCBB-CA8397747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ACDD2-B855-4E35-A9C0-E842C8811A5B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8BAA7-28D4-4CC2-9B7F-58731936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9C4A7-4448-41B4-A6BD-86C76B79E491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854D5-14F3-4863-BEAE-BA79B27C0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F9894-C3AA-497E-854F-F25DB870631A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0FA18-24F8-4D26-8817-3DCFFA715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FB213-E6C9-4E36-B65A-21CB95A59CE8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D951C-1417-4D24-9AFF-02004A4BE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2FA48-F163-471A-A8C3-136FB83B1341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9A4C7-DF12-4C42-A769-2CE977640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778AD-D235-4D9E-8B66-8DBA0DD555BF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02B1E-DEAA-4249-988F-9D97DE3F59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565AF-E5C3-41E7-B3C6-1E3221E3275E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EE2A6-8479-4323-87F3-5199AB750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451BD-3F90-4D40-A952-165ECC63F9F6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0FC16-FC16-49C5-A741-462FB836E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8BB57-687B-42EA-A0AB-3F57E0D319E3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442E3-B521-419F-A3AE-43FFF794B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9D561-D9FE-478A-929A-D5C1A3D8C183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13EC8-ABEF-4DDA-8D05-1FBB52A43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12DF97-34C9-48ED-96C0-A2305338AA87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316B95-5B8B-4D70-9F08-F91553F1D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200" smtClean="0">
                <a:solidFill>
                  <a:schemeClr val="tx1"/>
                </a:solidFill>
              </a:rPr>
              <a:t>VY_32_INOVACE_pszczolka_07</a:t>
            </a: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-</a:t>
            </a:r>
            <a:r>
              <a:rPr lang="cs-CZ" sz="2200" smtClean="0">
                <a:solidFill>
                  <a:schemeClr val="tx1"/>
                </a:solidFill>
              </a:rPr>
              <a:t>3</a:t>
            </a: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-</a:t>
            </a:r>
            <a:r>
              <a:rPr lang="cs-CZ" sz="2200" smtClean="0">
                <a:solidFill>
                  <a:schemeClr val="tx1"/>
                </a:solidFill>
              </a:rPr>
              <a:t>06</a:t>
            </a: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-</a:t>
            </a:r>
            <a:r>
              <a:rPr lang="cs-CZ" sz="2200" smtClean="0">
                <a:solidFill>
                  <a:schemeClr val="tx1"/>
                </a:solidFill>
              </a:rPr>
              <a:t>de_morganuv_zakon</a:t>
            </a: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15366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/>
              <a:t>Autor: Pszczółka Tomáš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Žák bude mít v povědomí důležitost De Morganova zákona.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Bude znát výčet De Morganova zákona.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Bude jej umět používat a aplikovat.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rgbClr val="FF0000"/>
                </a:solidFill>
              </a:rPr>
              <a:t>Je nejdůležitějším zákonem Booleovy algebry</a:t>
            </a:r>
            <a:r>
              <a:rPr lang="cs-CZ" smtClean="0">
                <a:solidFill>
                  <a:schemeClr val="bg1"/>
                </a:solidFill>
              </a:rPr>
              <a:t>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Používá se k nahrazení logického součinu, logickým součtem a naopak.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Tedy mluvíme o nahraditelnosti hradel OR a AND. 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rgbClr val="FF0000"/>
                </a:solidFill>
              </a:rPr>
              <a:t>Pravidlo se využívá při minimalizaci </a:t>
            </a:r>
            <a:r>
              <a:rPr lang="cs-CZ" sz="2000" smtClean="0">
                <a:solidFill>
                  <a:schemeClr val="bg1"/>
                </a:solidFill>
              </a:rPr>
              <a:t>(zjednodušování) </a:t>
            </a:r>
            <a:r>
              <a:rPr lang="cs-CZ" smtClean="0">
                <a:solidFill>
                  <a:srgbClr val="FF0000"/>
                </a:solidFill>
              </a:rPr>
              <a:t>logických funkcí s ohledem na realizaci</a:t>
            </a:r>
            <a:r>
              <a:rPr lang="cs-CZ" smtClean="0">
                <a:solidFill>
                  <a:schemeClr val="bg1"/>
                </a:solidFill>
              </a:rPr>
              <a:t>, viz dále.</a:t>
            </a:r>
          </a:p>
        </p:txBody>
      </p:sp>
      <p:sp>
        <p:nvSpPr>
          <p:cNvPr id="1741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De Morganův zákon - úvod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De Morganův zákon</a:t>
            </a:r>
          </a:p>
        </p:txBody>
      </p:sp>
      <p:sp>
        <p:nvSpPr>
          <p:cNvPr id="512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3"/>
            <a:stretch>
              <a:fillRect l="-1852" t="-1752" b="-6739"/>
            </a:stretch>
          </a:blipFill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De Morganův zákon – příklad 3.</a:t>
            </a:r>
          </a:p>
        </p:txBody>
      </p:sp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600200"/>
            <a:ext cx="8229600" cy="4038600"/>
          </a:xfrm>
          <a:blipFill rotWithShape="1">
            <a:blip r:embed="rId2"/>
            <a:stretch>
              <a:fillRect l="-1852" t="-1964"/>
            </a:stretch>
          </a:blipFill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De Morganův zákon – příklad 3.</a:t>
            </a:r>
            <a:endParaRPr lang="cs-CZ" smtClean="0"/>
          </a:p>
        </p:txBody>
      </p:sp>
      <p:sp>
        <p:nvSpPr>
          <p:cNvPr id="7171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3"/>
            <a:stretch>
              <a:fillRect l="-1852"/>
            </a:stretch>
          </a:blipFill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21508" name="Picture 1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75" y="2436813"/>
            <a:ext cx="4657725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1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24600" y="5053013"/>
            <a:ext cx="218440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1"/>
          <p:cNvSpPr txBox="1">
            <a:spLocks noChangeArrowheads="1"/>
          </p:cNvSpPr>
          <p:nvPr/>
        </p:nvSpPr>
        <p:spPr bwMode="auto">
          <a:xfrm>
            <a:off x="609600" y="5029200"/>
            <a:ext cx="5181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Složité zapojení logického obvodu, můžeme nahradit jedním hradlem 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De Morganův zákon – příklad 3</a:t>
            </a:r>
          </a:p>
        </p:txBody>
      </p:sp>
      <p:sp>
        <p:nvSpPr>
          <p:cNvPr id="2355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solidFill>
                  <a:schemeClr val="bg1"/>
                </a:solidFill>
              </a:rPr>
              <a:t>Důkaz – příklad 3.  </a:t>
            </a:r>
            <a:r>
              <a:rPr lang="cs-CZ" smtClean="0">
                <a:solidFill>
                  <a:srgbClr val="00B0F0"/>
                </a:solidFill>
              </a:rPr>
              <a:t>Simulace 3. stavu – A=1. B=1     </a:t>
            </a:r>
          </a:p>
          <a:p>
            <a:pPr marL="0" indent="0">
              <a:buFont typeface="Arial" charset="0"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pic>
        <p:nvPicPr>
          <p:cNvPr id="23556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86200" y="5114925"/>
            <a:ext cx="16002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9575" y="5114925"/>
            <a:ext cx="1597025" cy="170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86600" y="5094288"/>
            <a:ext cx="1879600" cy="105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2"/>
          <p:cNvSpPr txBox="1">
            <a:spLocks noChangeArrowheads="1"/>
          </p:cNvSpPr>
          <p:nvPr/>
        </p:nvSpPr>
        <p:spPr bwMode="auto">
          <a:xfrm>
            <a:off x="4495800" y="4725988"/>
            <a:ext cx="3810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solidFill>
                  <a:schemeClr val="bg1"/>
                </a:solidFill>
              </a:rPr>
              <a:t>AND                   OR                        NOT</a:t>
            </a:r>
          </a:p>
        </p:txBody>
      </p:sp>
      <p:pic>
        <p:nvPicPr>
          <p:cNvPr id="23560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600" y="2401888"/>
            <a:ext cx="4600575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1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8088" y="2959100"/>
            <a:ext cx="1952625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2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5150" y="4933950"/>
            <a:ext cx="2619375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3" name="TextovéPole 3"/>
          <p:cNvSpPr txBox="1">
            <a:spLocks noChangeArrowheads="1"/>
          </p:cNvSpPr>
          <p:nvPr/>
        </p:nvSpPr>
        <p:spPr bwMode="auto">
          <a:xfrm>
            <a:off x="454025" y="5622925"/>
            <a:ext cx="28956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i="1">
                <a:solidFill>
                  <a:schemeClr val="bg1"/>
                </a:solidFill>
              </a:rPr>
              <a:t>Závěr: </a:t>
            </a:r>
            <a:r>
              <a:rPr lang="cs-CZ" sz="2400">
                <a:solidFill>
                  <a:schemeClr val="bg1"/>
                </a:solidFill>
              </a:rPr>
              <a:t>Dokázali jsme pravdivost zákona</a:t>
            </a:r>
            <a:endParaRPr lang="cs-CZ" sz="2400"/>
          </a:p>
        </p:txBody>
      </p:sp>
      <p:sp>
        <p:nvSpPr>
          <p:cNvPr id="23564" name="TextovéPole 4"/>
          <p:cNvSpPr txBox="1">
            <a:spLocks noChangeArrowheads="1"/>
          </p:cNvSpPr>
          <p:nvPr/>
        </p:nvSpPr>
        <p:spPr bwMode="auto">
          <a:xfrm>
            <a:off x="4829175" y="4384675"/>
            <a:ext cx="34956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solidFill>
                  <a:schemeClr val="bg1"/>
                </a:solidFill>
              </a:rPr>
              <a:t>T  E  O  R  I  E  -  P  O  M  Ů  C  K  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De Morganův zákon – příklad 4</a:t>
            </a:r>
            <a:endParaRPr lang="cs-CZ" sz="4000" smtClean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/>
            <a:stretch>
              <a:fillRect l="-1926" b="-9569"/>
            </a:stretch>
          </a:blipFill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1042988" y="1858963"/>
            <a:ext cx="72009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/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KESL</a:t>
            </a:r>
            <a:r>
              <a:rPr lang="cs-CZ" dirty="0">
                <a:solidFill>
                  <a:schemeClr val="bg1"/>
                </a:solidFill>
              </a:rPr>
              <a:t>, Jan. </a:t>
            </a:r>
            <a:r>
              <a:rPr lang="cs-CZ" i="1" dirty="0">
                <a:solidFill>
                  <a:schemeClr val="bg1"/>
                </a:solidFill>
              </a:rPr>
              <a:t>Elektronika 3: Číslicová technika</a:t>
            </a:r>
            <a:r>
              <a:rPr lang="cs-CZ" dirty="0">
                <a:solidFill>
                  <a:schemeClr val="bg1"/>
                </a:solidFill>
              </a:rPr>
              <a:t>. 2. vyd. Praha: BEN - </a:t>
            </a:r>
            <a:r>
              <a:rPr lang="cs-CZ" dirty="0">
                <a:solidFill>
                  <a:schemeClr val="bg1"/>
                </a:solidFill>
              </a:rPr>
              <a:t>technická </a:t>
            </a:r>
            <a:r>
              <a:rPr lang="cs-CZ" dirty="0">
                <a:solidFill>
                  <a:schemeClr val="bg1"/>
                </a:solidFill>
              </a:rPr>
              <a:t>literatura, 2008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>
                <a:solidFill>
                  <a:schemeClr val="bg1"/>
                </a:solidFill>
              </a:rPr>
              <a:t>ISBN </a:t>
            </a:r>
            <a:r>
              <a:rPr lang="cs-CZ" dirty="0">
                <a:solidFill>
                  <a:schemeClr val="bg1"/>
                </a:solidFill>
              </a:rPr>
              <a:t>978-80-7300-182-7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MATOUŠEK, David. </a:t>
            </a:r>
            <a:r>
              <a:rPr lang="cs-CZ" i="1" dirty="0">
                <a:solidFill>
                  <a:schemeClr val="bg1"/>
                </a:solidFill>
              </a:rPr>
              <a:t>Číslicová technika: základy konstruktérské praxe</a:t>
            </a:r>
            <a:r>
              <a:rPr lang="cs-CZ" dirty="0">
                <a:solidFill>
                  <a:schemeClr val="bg1"/>
                </a:solidFill>
              </a:rPr>
              <a:t>. 1. vyd. Praha: BEN - technická literatura, 2001, 207 s. ISBN </a:t>
            </a:r>
            <a:r>
              <a:rPr lang="cs-CZ" dirty="0">
                <a:solidFill>
                  <a:schemeClr val="bg1"/>
                </a:solidFill>
              </a:rPr>
              <a:t>80-730-0025-3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PALACKÝ, Petr. </a:t>
            </a:r>
            <a:r>
              <a:rPr lang="cs-CZ" i="1" dirty="0">
                <a:solidFill>
                  <a:schemeClr val="bg1"/>
                </a:solidFill>
              </a:rPr>
              <a:t>Mikropočítačové řídicí systémy I</a:t>
            </a:r>
            <a:r>
              <a:rPr lang="cs-CZ" dirty="0">
                <a:solidFill>
                  <a:schemeClr val="bg1"/>
                </a:solidFill>
              </a:rPr>
              <a:t>. Ostrava: Vysoká škola báňská - Technická univerzita, 2007. 1 CD-R. ISBN 978-80-248-1494-0</a:t>
            </a:r>
            <a:r>
              <a:rPr lang="cs-CZ" dirty="0">
                <a:solidFill>
                  <a:schemeClr val="bg1"/>
                </a:solidFill>
              </a:rPr>
              <a:t>.</a:t>
            </a:r>
          </a:p>
          <a:p>
            <a:pPr>
              <a:buFontTx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DIVIŠ, Zdeněk, Zdeňka CHMELÍKOVÁ a Jaroslav ZDRÁLEK. </a:t>
            </a:r>
            <a:r>
              <a:rPr lang="cs-CZ" i="1" dirty="0">
                <a:solidFill>
                  <a:schemeClr val="bg1"/>
                </a:solidFill>
              </a:rPr>
              <a:t>Logické obvody</a:t>
            </a:r>
            <a:r>
              <a:rPr lang="cs-CZ" dirty="0">
                <a:solidFill>
                  <a:schemeClr val="bg1"/>
                </a:solidFill>
              </a:rPr>
              <a:t>. 1. vyd. Ostrava: VŠB - Technická univerzita, 2005, 152 s. ISBN </a:t>
            </a:r>
            <a:r>
              <a:rPr lang="cs-CZ" dirty="0">
                <a:solidFill>
                  <a:schemeClr val="bg1"/>
                </a:solidFill>
              </a:rPr>
              <a:t>80-248-0829-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754</TotalTime>
  <Words>226</Words>
  <Application>Microsoft Office PowerPoint</Application>
  <PresentationFormat>Předvádění na obrazovce (4:3)</PresentationFormat>
  <Paragraphs>34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Wingdings</vt:lpstr>
      <vt:lpstr>VY_32_INOVACE_pszczolka_07_2_01_hexadecimalni</vt:lpstr>
      <vt:lpstr>Logické funkce a obvody</vt:lpstr>
      <vt:lpstr>Anotace</vt:lpstr>
      <vt:lpstr>De Morganův zákon - úvod</vt:lpstr>
      <vt:lpstr>De Morganův zákon</vt:lpstr>
      <vt:lpstr>De Morganův zákon – příklad 3.</vt:lpstr>
      <vt:lpstr>De Morganův zákon – příklad 3.</vt:lpstr>
      <vt:lpstr>De Morganův zákon – příklad 3</vt:lpstr>
      <vt:lpstr>De Morganův zákon – příklad 4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ucebna110</cp:lastModifiedBy>
  <cp:revision>48</cp:revision>
  <dcterms:created xsi:type="dcterms:W3CDTF">2012-12-01T15:00:51Z</dcterms:created>
  <dcterms:modified xsi:type="dcterms:W3CDTF">2012-12-03T09:13:35Z</dcterms:modified>
</cp:coreProperties>
</file>