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2"/>
  </p:notesMasterIdLst>
  <p:handoutMasterIdLst>
    <p:handoutMasterId r:id="rId13"/>
  </p:handoutMasterIdLst>
  <p:sldIdLst>
    <p:sldId id="256" r:id="rId2"/>
    <p:sldId id="257" r:id="rId3"/>
    <p:sldId id="258" r:id="rId4"/>
    <p:sldId id="259" r:id="rId5"/>
    <p:sldId id="260" r:id="rId6"/>
    <p:sldId id="264" r:id="rId7"/>
    <p:sldId id="261" r:id="rId8"/>
    <p:sldId id="262" r:id="rId9"/>
    <p:sldId id="265" r:id="rId10"/>
    <p:sldId id="263" r:id="rId11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Střední styl 2 – zvýraznění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-204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>
      <p:cViewPr varScale="1">
        <p:scale>
          <a:sx n="66" d="100"/>
          <a:sy n="66" d="100"/>
        </p:scale>
        <p:origin x="0" y="0"/>
      </p:cViewPr>
      <p:guideLst/>
    </p:cSldViewPr>
  </p:notes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handoutMaster" Target="handoutMasters/handout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C20100B2-E806-47AA-86E4-EB211BBE5B21}" type="datetimeFigureOut">
              <a:rPr lang="cs-CZ"/>
              <a:pPr>
                <a:defRPr/>
              </a:pPr>
              <a:t>27.6.2013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15BD5E51-030C-4C5B-9EA0-9DD88AA59DEB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333839189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163A7BB3-326D-4B2E-BFEA-C46C071FC05E}" type="datetimeFigureOut">
              <a:rPr lang="cs-CZ"/>
              <a:pPr>
                <a:defRPr/>
              </a:pPr>
              <a:t>27.6.2013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cs-CZ" noProof="0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noProof="0" smtClean="0"/>
              <a:t>Kliknutím lze upravit styly předlohy textu.</a:t>
            </a:r>
          </a:p>
          <a:p>
            <a:pPr lvl="1"/>
            <a:r>
              <a:rPr lang="cs-CZ" noProof="0" smtClean="0"/>
              <a:t>Druhá úroveň</a:t>
            </a:r>
          </a:p>
          <a:p>
            <a:pPr lvl="2"/>
            <a:r>
              <a:rPr lang="cs-CZ" noProof="0" smtClean="0"/>
              <a:t>Třetí úroveň</a:t>
            </a:r>
          </a:p>
          <a:p>
            <a:pPr lvl="3"/>
            <a:r>
              <a:rPr lang="cs-CZ" noProof="0" smtClean="0"/>
              <a:t>Čtvrtá úroveň</a:t>
            </a:r>
          </a:p>
          <a:p>
            <a:pPr lvl="4"/>
            <a:r>
              <a:rPr lang="cs-CZ" noProof="0" smtClean="0"/>
              <a:t>Pátá úroveň</a:t>
            </a:r>
            <a:endParaRPr lang="cs-CZ" noProof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>
              <a:defRPr/>
            </a:pPr>
            <a:fld id="{08BC4695-F7A1-48C6-A181-4A832F445FC4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497888948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7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9458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cs-CZ" smtClean="0"/>
          </a:p>
        </p:txBody>
      </p:sp>
      <p:sp>
        <p:nvSpPr>
          <p:cNvPr id="19459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9202B9D4-F20A-4DB1-B6AC-AC50EB93864F}" type="slidenum">
              <a:rPr lang="cs-CZ" smtClean="0"/>
              <a:pPr/>
              <a:t>4</a:t>
            </a:fld>
            <a:endParaRPr lang="cs-CZ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29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2530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cs-CZ" smtClean="0"/>
          </a:p>
        </p:txBody>
      </p:sp>
      <p:sp>
        <p:nvSpPr>
          <p:cNvPr id="22531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FB498670-5AFC-4B8F-B362-BFA914AF9B1C}" type="slidenum">
              <a:rPr lang="cs-CZ" smtClean="0"/>
              <a:pPr/>
              <a:t>6</a:t>
            </a:fld>
            <a:endParaRPr lang="cs-CZ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7436B25-12E6-43A1-8500-68C06912BBA9}" type="datetimeFigureOut">
              <a:rPr lang="cs-CZ"/>
              <a:pPr>
                <a:defRPr/>
              </a:pPr>
              <a:t>27.6.2013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D82AA76-F961-4FDB-AE67-D43BA75D497A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3E1176F-982F-411C-9D53-6280D47C5783}" type="datetimeFigureOut">
              <a:rPr lang="cs-CZ"/>
              <a:pPr>
                <a:defRPr/>
              </a:pPr>
              <a:t>27.6.2013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031DF4C-2FF2-4E2F-8D35-4172B5ED47CD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FABEB36-2593-433C-9C41-2C41AAB08526}" type="datetimeFigureOut">
              <a:rPr lang="cs-CZ"/>
              <a:pPr>
                <a:defRPr/>
              </a:pPr>
              <a:t>27.6.2013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8CE617E-5566-4AB0-A324-EB48ED9B9CB5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158ABA8-9329-4580-88BD-5ECB7BD24685}" type="datetimeFigureOut">
              <a:rPr lang="cs-CZ"/>
              <a:pPr>
                <a:defRPr/>
              </a:pPr>
              <a:t>27.6.2013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81BC79C-3949-4553-A489-5797FB3EAF68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AD653AC-1716-455B-B220-39CAF70B943E}" type="datetimeFigureOut">
              <a:rPr lang="cs-CZ"/>
              <a:pPr>
                <a:defRPr/>
              </a:pPr>
              <a:t>27.6.2013</a:t>
            </a:fld>
            <a:endParaRPr lang="cs-CZ"/>
          </a:p>
        </p:txBody>
      </p:sp>
      <p:sp>
        <p:nvSpPr>
          <p:cNvPr id="8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F6DFE66-47B0-40BF-85F2-5A8287181889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C3FCA0A-8A88-4ED6-9A6E-431782554AF4}" type="datetimeFigureOut">
              <a:rPr lang="cs-CZ"/>
              <a:pPr>
                <a:defRPr/>
              </a:pPr>
              <a:t>27.6.2013</a:t>
            </a:fld>
            <a:endParaRPr lang="cs-CZ"/>
          </a:p>
        </p:txBody>
      </p:sp>
      <p:sp>
        <p:nvSpPr>
          <p:cNvPr id="4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6673DED-8543-4D16-8B45-56BF24BD5AB0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E30D618-498C-40CB-BF9A-1B4319037F57}" type="datetimeFigureOut">
              <a:rPr lang="cs-CZ"/>
              <a:pPr>
                <a:defRPr/>
              </a:pPr>
              <a:t>27.6.2013</a:t>
            </a:fld>
            <a:endParaRPr lang="cs-CZ"/>
          </a:p>
        </p:txBody>
      </p:sp>
      <p:sp>
        <p:nvSpPr>
          <p:cNvPr id="3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033ABAD-358F-4790-87EF-420DD576083A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84DAB09-62AA-438B-919B-789E2A391578}" type="datetimeFigureOut">
              <a:rPr lang="cs-CZ"/>
              <a:pPr>
                <a:defRPr/>
              </a:pPr>
              <a:t>27.6.2013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F3D7083-6287-4D2F-8A84-9E7751861179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cs-CZ" noProof="0" smtClean="0"/>
              <a:t>Kliknutím na ikonu přidáte obrázek.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14ADCA9-89A0-4B61-A9CC-023B5D3F711F}" type="datetimeFigureOut">
              <a:rPr lang="cs-CZ"/>
              <a:pPr>
                <a:defRPr/>
              </a:pPr>
              <a:t>27.6.2013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2378398-B6E0-445C-8D58-5E8370866F15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B1DDE59-E0DF-46AD-A0C1-BF90EAD723A1}" type="datetimeFigureOut">
              <a:rPr lang="cs-CZ"/>
              <a:pPr>
                <a:defRPr/>
              </a:pPr>
              <a:t>27.6.2013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8F2B8EF-AB6C-480D-96CC-6398825194A3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20A5E2C-D758-4C2C-873B-8935DFAF0227}" type="datetimeFigureOut">
              <a:rPr lang="cs-CZ"/>
              <a:pPr>
                <a:defRPr/>
              </a:pPr>
              <a:t>27.6.2013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2807299-208E-4B21-96ED-17BA97430394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Zástupný symbol pro nadpis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Kliknutím lze upravit styl.</a:t>
            </a:r>
          </a:p>
        </p:txBody>
      </p:sp>
      <p:sp>
        <p:nvSpPr>
          <p:cNvPr id="1027" name="Zástupný symbol pro text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723DB325-D05A-448F-AC36-1D1993185DAF}" type="datetimeFigureOut">
              <a:rPr lang="cs-CZ"/>
              <a:pPr>
                <a:defRPr/>
              </a:pPr>
              <a:t>27.6.2013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B9287187-2196-43E5-9E7A-949ED262CE64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59" r:id="rId1"/>
    <p:sldLayoutId id="2147483658" r:id="rId2"/>
    <p:sldLayoutId id="2147483657" r:id="rId3"/>
    <p:sldLayoutId id="2147483656" r:id="rId4"/>
    <p:sldLayoutId id="2147483655" r:id="rId5"/>
    <p:sldLayoutId id="2147483654" r:id="rId6"/>
    <p:sldLayoutId id="2147483653" r:id="rId7"/>
    <p:sldLayoutId id="2147483652" r:id="rId8"/>
    <p:sldLayoutId id="2147483651" r:id="rId9"/>
    <p:sldLayoutId id="2147483650" r:id="rId10"/>
    <p:sldLayoutId id="214748364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1989138"/>
            <a:ext cx="7772400" cy="650875"/>
          </a:xfrm>
        </p:spPr>
        <p:txBody>
          <a:bodyPr rtlCol="0"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cs-CZ" dirty="0"/>
              <a:t>Logické funkce a obvody</a:t>
            </a:r>
            <a:endParaRPr lang="cs-CZ" dirty="0" smtClean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216025" y="2819400"/>
            <a:ext cx="7299325" cy="622300"/>
          </a:xfrm>
        </p:spPr>
        <p:txBody>
          <a:bodyPr>
            <a:normAutofit/>
          </a:bodyPr>
          <a:lstStyle/>
          <a:p>
            <a:pPr eaLnBrk="1" hangingPunct="1">
              <a:lnSpc>
                <a:spcPct val="80000"/>
              </a:lnSpc>
            </a:pPr>
            <a:r>
              <a:rPr lang="cs-CZ" sz="2200" dirty="0">
                <a:solidFill>
                  <a:schemeClr val="tx1"/>
                </a:solidFill>
              </a:rPr>
              <a:t>VY_32_INOVACE_pszczolka_07-3-08-karnaughovy_mapy_tvary </a:t>
            </a:r>
            <a:endParaRPr lang="cs-CZ" sz="2200" dirty="0" smtClean="0">
              <a:solidFill>
                <a:schemeClr val="tx1"/>
              </a:solidFill>
            </a:endParaRPr>
          </a:p>
        </p:txBody>
      </p:sp>
      <p:pic>
        <p:nvPicPr>
          <p:cNvPr id="15363" name="Obrázek 3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18367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364" name="Obrázek 4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619250" y="5300663"/>
            <a:ext cx="6091238" cy="1331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365" name="TextovéPole 5"/>
          <p:cNvSpPr txBox="1">
            <a:spLocks noChangeArrowheads="1"/>
          </p:cNvSpPr>
          <p:nvPr/>
        </p:nvSpPr>
        <p:spPr bwMode="auto">
          <a:xfrm>
            <a:off x="690563" y="4778375"/>
            <a:ext cx="7824787" cy="522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cs-CZ" sz="1400">
                <a:latin typeface="Arial" charset="0"/>
              </a:rPr>
              <a:t>Tento výukový materiál byl zpracován v rámci projektu EU peníze středním školám - OP VK 1.5. </a:t>
            </a:r>
          </a:p>
          <a:p>
            <a:pPr algn="ctr"/>
            <a:r>
              <a:rPr lang="cs-CZ" sz="1400">
                <a:latin typeface="Arial" charset="0"/>
              </a:rPr>
              <a:t>CZ.1.07/1.5.00/34.0195 – Individualizace a inovace výuky</a:t>
            </a:r>
          </a:p>
        </p:txBody>
      </p:sp>
      <p:sp>
        <p:nvSpPr>
          <p:cNvPr id="15366" name="Podnadpis 2"/>
          <p:cNvSpPr txBox="1">
            <a:spLocks/>
          </p:cNvSpPr>
          <p:nvPr/>
        </p:nvSpPr>
        <p:spPr bwMode="auto">
          <a:xfrm>
            <a:off x="1463675" y="3667125"/>
            <a:ext cx="6400800" cy="623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ctr">
              <a:spcBef>
                <a:spcPct val="20000"/>
              </a:spcBef>
              <a:buFont typeface="Arial" charset="0"/>
              <a:buNone/>
            </a:pPr>
            <a:r>
              <a:rPr lang="cs-CZ" sz="3200"/>
              <a:t>Autor: Pszczółka Tomáš </a:t>
            </a:r>
          </a:p>
          <a:p>
            <a:pPr algn="ctr">
              <a:spcBef>
                <a:spcPct val="20000"/>
              </a:spcBef>
              <a:buFont typeface="Arial" charset="0"/>
              <a:buNone/>
            </a:pPr>
            <a:endParaRPr lang="cs-CZ" sz="3200">
              <a:solidFill>
                <a:srgbClr val="FFFFFF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cs-CZ" smtClean="0">
                <a:solidFill>
                  <a:schemeClr val="bg1"/>
                </a:solidFill>
              </a:rPr>
              <a:t>Anotace</a:t>
            </a:r>
          </a:p>
        </p:txBody>
      </p:sp>
      <p:sp>
        <p:nvSpPr>
          <p:cNvPr id="16387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lnSpc>
                <a:spcPct val="150000"/>
              </a:lnSpc>
              <a:buFont typeface="Wingdings" pitchFamily="2" charset="2"/>
              <a:buChar char="ü"/>
            </a:pPr>
            <a:r>
              <a:rPr lang="cs-CZ" sz="2800" smtClean="0">
                <a:solidFill>
                  <a:schemeClr val="bg1"/>
                </a:solidFill>
              </a:rPr>
              <a:t>Žák bude znát další způsob řešení minimalizací logických funkcí.</a:t>
            </a:r>
          </a:p>
          <a:p>
            <a:pPr eaLnBrk="1" hangingPunct="1">
              <a:lnSpc>
                <a:spcPct val="150000"/>
              </a:lnSpc>
              <a:buFont typeface="Wingdings" pitchFamily="2" charset="2"/>
              <a:buChar char="ü"/>
            </a:pPr>
            <a:r>
              <a:rPr lang="cs-CZ" sz="2800" smtClean="0">
                <a:solidFill>
                  <a:schemeClr val="bg1"/>
                </a:solidFill>
              </a:rPr>
              <a:t>Bude umět sestavovat Karnaughovy mapy.</a:t>
            </a:r>
          </a:p>
          <a:p>
            <a:pPr eaLnBrk="1" hangingPunct="1">
              <a:lnSpc>
                <a:spcPct val="150000"/>
              </a:lnSpc>
              <a:buFont typeface="Wingdings" pitchFamily="2" charset="2"/>
              <a:buChar char="ü"/>
            </a:pPr>
            <a:r>
              <a:rPr lang="cs-CZ" sz="2800" smtClean="0">
                <a:solidFill>
                  <a:schemeClr val="bg1"/>
                </a:solidFill>
              </a:rPr>
              <a:t>Dále žák bude mít přehled o dalších jiných řešeních a bude schopen zvolit si sám metodu řešení zjednodušování logických funkcí.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cs-CZ" smtClean="0">
                <a:solidFill>
                  <a:schemeClr val="bg1"/>
                </a:solidFill>
              </a:rPr>
              <a:t>Karnaughova mapa - úvod</a:t>
            </a:r>
          </a:p>
        </p:txBody>
      </p:sp>
      <p:sp>
        <p:nvSpPr>
          <p:cNvPr id="17411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buFont typeface="Wingdings" pitchFamily="2" charset="2"/>
              <a:buChar char="ü"/>
            </a:pPr>
            <a:r>
              <a:rPr lang="cs-CZ" smtClean="0">
                <a:solidFill>
                  <a:schemeClr val="bg1"/>
                </a:solidFill>
              </a:rPr>
              <a:t> Slouží k minimalizaci logických funkcí.</a:t>
            </a:r>
          </a:p>
          <a:p>
            <a:pPr eaLnBrk="1" hangingPunct="1">
              <a:buFont typeface="Wingdings" pitchFamily="2" charset="2"/>
              <a:buChar char="ü"/>
            </a:pPr>
            <a:r>
              <a:rPr lang="cs-CZ" smtClean="0">
                <a:solidFill>
                  <a:schemeClr val="bg1"/>
                </a:solidFill>
              </a:rPr>
              <a:t> Má své pravidla a zásady řešení. </a:t>
            </a:r>
          </a:p>
          <a:p>
            <a:pPr eaLnBrk="1" hangingPunct="1">
              <a:buFont typeface="Wingdings" pitchFamily="2" charset="2"/>
              <a:buChar char="ü"/>
            </a:pPr>
            <a:r>
              <a:rPr lang="cs-CZ" smtClean="0">
                <a:solidFill>
                  <a:schemeClr val="bg1"/>
                </a:solidFill>
              </a:rPr>
              <a:t>Je sestavena vždy z pravdivostní tabulky </a:t>
            </a:r>
          </a:p>
          <a:p>
            <a:pPr eaLnBrk="1" hangingPunct="1">
              <a:buFont typeface="Wingdings" pitchFamily="2" charset="2"/>
              <a:buChar char="ü"/>
            </a:pPr>
            <a:r>
              <a:rPr lang="cs-CZ" smtClean="0">
                <a:solidFill>
                  <a:schemeClr val="bg1"/>
                </a:solidFill>
              </a:rPr>
              <a:t> Je jednodušší a rychlejší než řešení pomoci Booleových pravidel.</a:t>
            </a:r>
          </a:p>
          <a:p>
            <a:pPr eaLnBrk="1" hangingPunct="1">
              <a:buFont typeface="Wingdings" pitchFamily="2" charset="2"/>
              <a:buChar char="ü"/>
            </a:pPr>
            <a:r>
              <a:rPr lang="cs-CZ" smtClean="0">
                <a:solidFill>
                  <a:schemeClr val="bg1"/>
                </a:solidFill>
              </a:rPr>
              <a:t> Efektivní pro 2 až 5 vstupních proměnných.</a:t>
            </a:r>
          </a:p>
          <a:p>
            <a:pPr eaLnBrk="1" hangingPunct="1">
              <a:buFont typeface="Wingdings" pitchFamily="2" charset="2"/>
              <a:buChar char="ü"/>
            </a:pPr>
            <a:r>
              <a:rPr lang="cs-CZ" smtClean="0">
                <a:solidFill>
                  <a:schemeClr val="bg1"/>
                </a:solidFill>
              </a:rPr>
              <a:t>Pro více vstupních proměnných použijeme MC – Cluskey – učivo vysoké školy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Nadpis 1"/>
          <p:cNvSpPr>
            <a:spLocks noGrp="1"/>
          </p:cNvSpPr>
          <p:nvPr>
            <p:ph type="title"/>
          </p:nvPr>
        </p:nvSpPr>
        <p:spPr>
          <a:xfrm>
            <a:off x="533400" y="228600"/>
            <a:ext cx="8229600" cy="1143000"/>
          </a:xfrm>
        </p:spPr>
        <p:txBody>
          <a:bodyPr/>
          <a:lstStyle/>
          <a:p>
            <a:pPr eaLnBrk="1" hangingPunct="1"/>
            <a:r>
              <a:rPr lang="cs-CZ" smtClean="0">
                <a:solidFill>
                  <a:schemeClr val="bg1"/>
                </a:solidFill>
              </a:rPr>
              <a:t>Velikost Karnaughovy mapy</a:t>
            </a:r>
          </a:p>
        </p:txBody>
      </p:sp>
      <p:sp>
        <p:nvSpPr>
          <p:cNvPr id="5123" name="Zástupný symbol pro obsah 2"/>
          <p:cNvSpPr>
            <a:spLocks noGrp="1" noRot="1" noChangeAspect="1" noMove="1" noResize="1" noEditPoints="1" noAdjustHandles="1" noChangeArrowheads="1" noChangeShapeType="1" noTextEdit="1"/>
          </p:cNvSpPr>
          <p:nvPr>
            <p:ph idx="1"/>
          </p:nvPr>
        </p:nvSpPr>
        <p:spPr>
          <a:blipFill rotWithShape="1">
            <a:blip r:embed="rId3" cstate="print"/>
            <a:stretch>
              <a:fillRect l="-1852" t="-1752" b="-5526"/>
            </a:stretch>
          </a:blipFill>
          <a:extLst/>
        </p:spPr>
        <p:txBody>
          <a:bodyPr/>
          <a:lstStyle/>
          <a:p>
            <a:pPr>
              <a:defRPr/>
            </a:pPr>
            <a:r>
              <a:rPr lang="cs-CZ">
                <a:noFill/>
              </a:rPr>
              <a:t> </a:t>
            </a:r>
          </a:p>
        </p:txBody>
      </p:sp>
      <p:sp>
        <p:nvSpPr>
          <p:cNvPr id="2" name="TextovéPole 1"/>
          <p:cNvSpPr txBox="1">
            <a:spLocks noRot="1" noChangeAspect="1" noMove="1" noResize="1" noEditPoints="1" noAdjustHandles="1" noChangeArrowheads="1" noChangeShapeType="1" noTextEdit="1"/>
          </p:cNvSpPr>
          <p:nvPr/>
        </p:nvSpPr>
        <p:spPr>
          <a:xfrm>
            <a:off x="3733800" y="3124200"/>
            <a:ext cx="4648200" cy="1569660"/>
          </a:xfrm>
          <a:prstGeom prst="rect">
            <a:avLst/>
          </a:prstGeom>
          <a:blipFill rotWithShape="1">
            <a:blip r:embed="rId4" cstate="print"/>
            <a:stretch>
              <a:fillRect l="-2100" t="-3113" b="-7782"/>
            </a:stretch>
          </a:blipFill>
        </p:spPr>
        <p:txBody>
          <a:bodyPr/>
          <a:lstStyle/>
          <a:p>
            <a:pPr>
              <a:defRPr/>
            </a:pPr>
            <a:r>
              <a:rPr lang="cs-CZ">
                <a:noFill/>
              </a:rPr>
              <a:t> </a:t>
            </a:r>
          </a:p>
        </p:txBody>
      </p:sp>
      <p:pic>
        <p:nvPicPr>
          <p:cNvPr id="18437" name="Picture 8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62000" y="3135313"/>
            <a:ext cx="1911350" cy="1752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cs-CZ" smtClean="0">
                <a:solidFill>
                  <a:schemeClr val="bg1"/>
                </a:solidFill>
              </a:rPr>
              <a:t>Příklady Karnaughovy mapy</a:t>
            </a:r>
          </a:p>
        </p:txBody>
      </p:sp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038600"/>
          </a:xfrm>
        </p:spPr>
        <p:txBody>
          <a:bodyPr/>
          <a:lstStyle/>
          <a:p>
            <a:pPr marL="0" indent="0" eaLnBrk="1" hangingPunct="1">
              <a:buFont typeface="Arial" charset="0"/>
              <a:buNone/>
              <a:defRPr/>
            </a:pPr>
            <a:endParaRPr lang="cs-CZ" dirty="0" smtClean="0">
              <a:solidFill>
                <a:schemeClr val="bg1"/>
              </a:solidFill>
            </a:endParaRPr>
          </a:p>
          <a:p>
            <a:pPr>
              <a:defRPr/>
            </a:pPr>
            <a:endParaRPr lang="cs-CZ" dirty="0"/>
          </a:p>
        </p:txBody>
      </p:sp>
      <p:pic>
        <p:nvPicPr>
          <p:cNvPr id="20484" name="Picture 6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14400" y="1828800"/>
            <a:ext cx="1752600" cy="1608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485" name="Picture 7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09600" y="3657600"/>
            <a:ext cx="3387725" cy="2028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486" name="Picture 8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267200" y="1387475"/>
            <a:ext cx="3733800" cy="3200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487" name="TextovéPole 2"/>
          <p:cNvSpPr txBox="1">
            <a:spLocks noChangeArrowheads="1"/>
          </p:cNvSpPr>
          <p:nvPr/>
        </p:nvSpPr>
        <p:spPr bwMode="auto">
          <a:xfrm>
            <a:off x="4419600" y="5410200"/>
            <a:ext cx="4343400" cy="1200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2400">
                <a:solidFill>
                  <a:schemeClr val="bg1"/>
                </a:solidFill>
              </a:rPr>
              <a:t>Pozn.: Čísla v tabulce odpovídají řádkům stavů v pravdivostní tabulce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cs-CZ" smtClean="0">
                <a:solidFill>
                  <a:schemeClr val="bg1"/>
                </a:solidFill>
              </a:rPr>
              <a:t>Princip vyplňování polí KM</a:t>
            </a:r>
            <a:endParaRPr lang="cs-CZ" smtClean="0"/>
          </a:p>
        </p:txBody>
      </p:sp>
      <p:sp>
        <p:nvSpPr>
          <p:cNvPr id="7171" name="Zástupný symbol pro obsah 2"/>
          <p:cNvSpPr>
            <a:spLocks noGrp="1"/>
          </p:cNvSpPr>
          <p:nvPr>
            <p:ph idx="1"/>
          </p:nvPr>
        </p:nvSpPr>
        <p:spPr>
          <a:xfrm>
            <a:off x="361950" y="1279525"/>
            <a:ext cx="8229600" cy="4525963"/>
          </a:xfrm>
        </p:spPr>
        <p:txBody>
          <a:bodyPr/>
          <a:lstStyle/>
          <a:p>
            <a:pPr marL="0" indent="0" eaLnBrk="1" hangingPunct="1">
              <a:buFont typeface="Arial" charset="0"/>
              <a:buNone/>
              <a:defRPr/>
            </a:pPr>
            <a:r>
              <a:rPr lang="cs-CZ" dirty="0" smtClean="0">
                <a:solidFill>
                  <a:schemeClr val="bg1"/>
                </a:solidFill>
              </a:rPr>
              <a:t>Mechanická metoda</a:t>
            </a:r>
          </a:p>
          <a:p>
            <a:pPr eaLnBrk="1" hangingPunct="1">
              <a:buFont typeface="Wingdings" pitchFamily="2" charset="2"/>
              <a:buChar char="ü"/>
              <a:defRPr/>
            </a:pPr>
            <a:r>
              <a:rPr lang="cs-CZ" dirty="0" smtClean="0">
                <a:solidFill>
                  <a:schemeClr val="bg1"/>
                </a:solidFill>
              </a:rPr>
              <a:t>Je třeba si zapamatovat podobu mapy</a:t>
            </a:r>
          </a:p>
          <a:p>
            <a:pPr eaLnBrk="1" hangingPunct="1">
              <a:buFont typeface="Wingdings" pitchFamily="2" charset="2"/>
              <a:buChar char="ü"/>
              <a:defRPr/>
            </a:pPr>
            <a:r>
              <a:rPr lang="cs-CZ" dirty="0" smtClean="0">
                <a:solidFill>
                  <a:schemeClr val="bg1"/>
                </a:solidFill>
              </a:rPr>
              <a:t>Správnou pozici logické hodnoty poznáme podle očíslování polí.</a:t>
            </a:r>
          </a:p>
          <a:p>
            <a:pPr eaLnBrk="1" hangingPunct="1">
              <a:buFont typeface="Wingdings" pitchFamily="2" charset="2"/>
              <a:buChar char="ü"/>
              <a:defRPr/>
            </a:pPr>
            <a:r>
              <a:rPr lang="cs-CZ" dirty="0" smtClean="0">
                <a:solidFill>
                  <a:schemeClr val="bg1"/>
                </a:solidFill>
              </a:rPr>
              <a:t>Přičemž víme, že jednotlivá pole odpovídají číslům řádků v pravdivostní tabulce.</a:t>
            </a:r>
          </a:p>
          <a:p>
            <a:pPr marL="0" indent="0" eaLnBrk="1" hangingPunct="1">
              <a:buFont typeface="Arial" charset="0"/>
              <a:buNone/>
              <a:defRPr/>
            </a:pPr>
            <a:endParaRPr lang="cs-CZ" dirty="0" smtClean="0">
              <a:solidFill>
                <a:schemeClr val="bg1"/>
              </a:solidFill>
            </a:endParaRPr>
          </a:p>
        </p:txBody>
      </p:sp>
      <p:pic>
        <p:nvPicPr>
          <p:cNvPr id="21508" name="Picture 1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876800" y="4652963"/>
            <a:ext cx="1828800" cy="170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509" name="Picture 1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524000" y="4641850"/>
            <a:ext cx="2057400" cy="2079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cs-CZ" smtClean="0">
                <a:solidFill>
                  <a:schemeClr val="bg1"/>
                </a:solidFill>
              </a:rPr>
              <a:t>Princip vyplňování polí KM</a:t>
            </a:r>
          </a:p>
        </p:txBody>
      </p:sp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488950" y="1371600"/>
            <a:ext cx="8229600" cy="4525963"/>
          </a:xfrm>
        </p:spPr>
        <p:txBody>
          <a:bodyPr/>
          <a:lstStyle/>
          <a:p>
            <a:pPr marL="0" indent="0">
              <a:buFont typeface="Arial" charset="0"/>
              <a:buNone/>
              <a:defRPr/>
            </a:pPr>
            <a:r>
              <a:rPr lang="cs-CZ" dirty="0" smtClean="0">
                <a:solidFill>
                  <a:schemeClr val="bg1"/>
                </a:solidFill>
              </a:rPr>
              <a:t>Myšlenková metoda</a:t>
            </a:r>
          </a:p>
          <a:p>
            <a:pPr>
              <a:buFont typeface="Wingdings" pitchFamily="2" charset="2"/>
              <a:buChar char="ü"/>
              <a:defRPr/>
            </a:pPr>
            <a:r>
              <a:rPr lang="cs-CZ" dirty="0" smtClean="0">
                <a:solidFill>
                  <a:schemeClr val="bg1"/>
                </a:solidFill>
              </a:rPr>
              <a:t>Mapa může být libovolně uspořádaná</a:t>
            </a:r>
          </a:p>
          <a:p>
            <a:pPr>
              <a:buFont typeface="Wingdings" pitchFamily="2" charset="2"/>
              <a:buChar char="ü"/>
              <a:defRPr/>
            </a:pPr>
            <a:r>
              <a:rPr lang="cs-CZ" dirty="0" smtClean="0">
                <a:solidFill>
                  <a:schemeClr val="bg1"/>
                </a:solidFill>
              </a:rPr>
              <a:t>Správnou pozici logické hodnoty poznáme dle kombinace vstupních proměnných</a:t>
            </a:r>
          </a:p>
          <a:p>
            <a:pPr>
              <a:buFont typeface="Wingdings" pitchFamily="2" charset="2"/>
              <a:buChar char="ü"/>
              <a:defRPr/>
            </a:pPr>
            <a:r>
              <a:rPr lang="cs-CZ" dirty="0" smtClean="0">
                <a:solidFill>
                  <a:schemeClr val="bg1"/>
                </a:solidFill>
              </a:rPr>
              <a:t>Jestliže například A=0 a B=1, tak </a:t>
            </a:r>
            <a:r>
              <a:rPr lang="cs-CZ" dirty="0">
                <a:solidFill>
                  <a:schemeClr val="bg1"/>
                </a:solidFill>
              </a:rPr>
              <a:t>l</a:t>
            </a:r>
            <a:r>
              <a:rPr lang="cs-CZ" dirty="0" smtClean="0">
                <a:solidFill>
                  <a:schemeClr val="bg1"/>
                </a:solidFill>
              </a:rPr>
              <a:t>ogická hodnota bude v poli kde, A nepokrývá oblast a B pokrývá.</a:t>
            </a:r>
          </a:p>
          <a:p>
            <a:pPr marL="0" indent="0">
              <a:buFont typeface="Arial" charset="0"/>
              <a:buNone/>
              <a:defRPr/>
            </a:pPr>
            <a:endParaRPr lang="cs-CZ" dirty="0">
              <a:solidFill>
                <a:schemeClr val="bg1"/>
              </a:solidFill>
            </a:endParaRPr>
          </a:p>
        </p:txBody>
      </p:sp>
      <p:pic>
        <p:nvPicPr>
          <p:cNvPr id="23556" name="Picture 6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00400" y="4770438"/>
            <a:ext cx="2133600" cy="1943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557" name="Picture 7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791200" y="4572000"/>
            <a:ext cx="2082800" cy="18272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cs-CZ" smtClean="0">
                <a:solidFill>
                  <a:schemeClr val="bg1"/>
                </a:solidFill>
              </a:rPr>
              <a:t>Další příklad vyplnění polí KM</a:t>
            </a:r>
            <a:endParaRPr lang="cs-CZ" sz="4000" smtClean="0"/>
          </a:p>
        </p:txBody>
      </p:sp>
      <p:pic>
        <p:nvPicPr>
          <p:cNvPr id="24579" name="Picture 7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14400" y="1295400"/>
            <a:ext cx="2286000" cy="5213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580" name="Picture 8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038600" y="1295400"/>
            <a:ext cx="3811588" cy="312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4581" name="TextovéPole 1"/>
          <p:cNvSpPr txBox="1">
            <a:spLocks noChangeArrowheads="1"/>
          </p:cNvSpPr>
          <p:nvPr/>
        </p:nvSpPr>
        <p:spPr bwMode="auto">
          <a:xfrm>
            <a:off x="3657600" y="4724400"/>
            <a:ext cx="4648200" cy="1938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2400">
                <a:solidFill>
                  <a:schemeClr val="bg1"/>
                </a:solidFill>
              </a:rPr>
              <a:t>Pozn.: Všimněme si, že logická 1 je na polích  1, 3, 5, 7, 11, 14 KM. Toto odpovídá řádkům 1, 3, 5, 7, 11, 14 pravdivostní tabulky zadané logické funkce.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cs-CZ" smtClean="0">
                <a:solidFill>
                  <a:schemeClr val="bg1"/>
                </a:solidFill>
              </a:rPr>
              <a:t>Sumace látky</a:t>
            </a:r>
            <a:endParaRPr lang="cs-CZ" sz="4000" smtClean="0"/>
          </a:p>
        </p:txBody>
      </p:sp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Wingdings" pitchFamily="2" charset="2"/>
              <a:buChar char="ü"/>
              <a:defRPr/>
            </a:pPr>
            <a:r>
              <a:rPr lang="cs-CZ" dirty="0" smtClean="0">
                <a:solidFill>
                  <a:schemeClr val="bg1"/>
                </a:solidFill>
              </a:rPr>
              <a:t>Už víme, že logické funkce je možné minimalizovat pomoci </a:t>
            </a:r>
            <a:r>
              <a:rPr lang="cs-CZ" dirty="0" err="1" smtClean="0">
                <a:solidFill>
                  <a:schemeClr val="bg1"/>
                </a:solidFill>
              </a:rPr>
              <a:t>Booleových</a:t>
            </a:r>
            <a:r>
              <a:rPr lang="cs-CZ" dirty="0" smtClean="0">
                <a:solidFill>
                  <a:schemeClr val="bg1"/>
                </a:solidFill>
              </a:rPr>
              <a:t> pravidel.</a:t>
            </a:r>
          </a:p>
          <a:p>
            <a:pPr>
              <a:buFont typeface="Wingdings" pitchFamily="2" charset="2"/>
              <a:buChar char="ü"/>
              <a:defRPr/>
            </a:pPr>
            <a:r>
              <a:rPr lang="cs-CZ" dirty="0" smtClean="0">
                <a:solidFill>
                  <a:schemeClr val="bg1"/>
                </a:solidFill>
              </a:rPr>
              <a:t>Kdežto </a:t>
            </a:r>
            <a:r>
              <a:rPr lang="cs-CZ" dirty="0" err="1" smtClean="0">
                <a:solidFill>
                  <a:schemeClr val="bg1"/>
                </a:solidFill>
              </a:rPr>
              <a:t>Karnaughova</a:t>
            </a:r>
            <a:r>
              <a:rPr lang="cs-CZ" dirty="0" smtClean="0">
                <a:solidFill>
                  <a:schemeClr val="bg1"/>
                </a:solidFill>
              </a:rPr>
              <a:t> mapa je další možnost, která nám logické funkce dovoluje zjednodušit.</a:t>
            </a:r>
          </a:p>
          <a:p>
            <a:pPr>
              <a:buFont typeface="Wingdings" pitchFamily="2" charset="2"/>
              <a:buChar char="ü"/>
              <a:defRPr/>
            </a:pPr>
            <a:r>
              <a:rPr lang="cs-CZ" dirty="0" smtClean="0">
                <a:solidFill>
                  <a:schemeClr val="bg1"/>
                </a:solidFill>
              </a:rPr>
              <a:t>Přičemž mějme na paměti, že existuje MC – </a:t>
            </a:r>
            <a:r>
              <a:rPr lang="cs-CZ" dirty="0" err="1" smtClean="0">
                <a:solidFill>
                  <a:schemeClr val="bg1"/>
                </a:solidFill>
              </a:rPr>
              <a:t>Cluskey</a:t>
            </a:r>
            <a:r>
              <a:rPr lang="cs-CZ" dirty="0" smtClean="0">
                <a:solidFill>
                  <a:schemeClr val="bg1"/>
                </a:solidFill>
              </a:rPr>
              <a:t>, jako další nástroj minimalizace.</a:t>
            </a:r>
          </a:p>
          <a:p>
            <a:pPr marL="0" indent="0">
              <a:buFont typeface="Arial" charset="0"/>
              <a:buNone/>
              <a:defRPr/>
            </a:pPr>
            <a:r>
              <a:rPr lang="cs-CZ" dirty="0" smtClean="0">
                <a:solidFill>
                  <a:schemeClr val="bg1"/>
                </a:solidFill>
              </a:rPr>
              <a:t>V další části se podíváme na tvorbu smyček </a:t>
            </a:r>
            <a:r>
              <a:rPr lang="cs-CZ" dirty="0" smtClean="0">
                <a:solidFill>
                  <a:schemeClr val="bg1"/>
                </a:solidFill>
              </a:rPr>
              <a:t>                 v </a:t>
            </a:r>
            <a:r>
              <a:rPr lang="cs-CZ" dirty="0" err="1" smtClean="0">
                <a:solidFill>
                  <a:schemeClr val="bg1"/>
                </a:solidFill>
              </a:rPr>
              <a:t>Karnaughové</a:t>
            </a:r>
            <a:r>
              <a:rPr lang="cs-CZ" dirty="0" smtClean="0">
                <a:solidFill>
                  <a:schemeClr val="bg1"/>
                </a:solidFill>
              </a:rPr>
              <a:t> mapě.</a:t>
            </a:r>
            <a:endParaRPr lang="cs-CZ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cs-CZ" b="1" smtClean="0">
                <a:solidFill>
                  <a:schemeClr val="accent2"/>
                </a:solidFill>
              </a:rPr>
              <a:t>POUŽITÁ LITERATURA</a:t>
            </a:r>
          </a:p>
        </p:txBody>
      </p:sp>
      <p:sp>
        <p:nvSpPr>
          <p:cNvPr id="6" name="Obdélník 5"/>
          <p:cNvSpPr>
            <a:spLocks noChangeArrowheads="1"/>
          </p:cNvSpPr>
          <p:nvPr/>
        </p:nvSpPr>
        <p:spPr bwMode="auto">
          <a:xfrm>
            <a:off x="971550" y="1720850"/>
            <a:ext cx="7200900" cy="17543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defPPr>
              <a:defRPr lang="cs-CZ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+mn-ea"/>
                <a:cs typeface="Arial" charset="0"/>
              </a:defRPr>
            </a:lvl9pPr>
          </a:lstStyle>
          <a:p>
            <a:pPr marL="342900" indent="-342900">
              <a:buFont typeface="+mj-lt"/>
              <a:buAutoNum type="arabicPeriod"/>
              <a:defRPr/>
            </a:pPr>
            <a:r>
              <a:rPr lang="cs-CZ" dirty="0" smtClean="0">
                <a:solidFill>
                  <a:schemeClr val="bg1"/>
                </a:solidFill>
              </a:rPr>
              <a:t>KESL</a:t>
            </a:r>
            <a:r>
              <a:rPr lang="cs-CZ" dirty="0">
                <a:solidFill>
                  <a:schemeClr val="bg1"/>
                </a:solidFill>
              </a:rPr>
              <a:t>, Jan. </a:t>
            </a:r>
            <a:r>
              <a:rPr lang="cs-CZ" i="1" dirty="0">
                <a:solidFill>
                  <a:schemeClr val="bg1"/>
                </a:solidFill>
              </a:rPr>
              <a:t>Elektronika 3: Číslicová technika</a:t>
            </a:r>
            <a:r>
              <a:rPr lang="cs-CZ" dirty="0">
                <a:solidFill>
                  <a:schemeClr val="bg1"/>
                </a:solidFill>
              </a:rPr>
              <a:t>. 2. vyd. Praha: BEN - </a:t>
            </a:r>
            <a:r>
              <a:rPr lang="cs-CZ" dirty="0" smtClean="0">
                <a:solidFill>
                  <a:schemeClr val="bg1"/>
                </a:solidFill>
              </a:rPr>
              <a:t>technická </a:t>
            </a:r>
            <a:r>
              <a:rPr lang="cs-CZ" dirty="0">
                <a:solidFill>
                  <a:schemeClr val="bg1"/>
                </a:solidFill>
              </a:rPr>
              <a:t>literatura, 2008</a:t>
            </a:r>
            <a:r>
              <a:rPr lang="cs-CZ" dirty="0" smtClean="0">
                <a:solidFill>
                  <a:schemeClr val="bg1"/>
                </a:solidFill>
              </a:rPr>
              <a:t>, </a:t>
            </a:r>
            <a:r>
              <a:rPr lang="cs-CZ" dirty="0">
                <a:solidFill>
                  <a:schemeClr val="bg1"/>
                </a:solidFill>
              </a:rPr>
              <a:t>ISBN </a:t>
            </a:r>
            <a:r>
              <a:rPr lang="cs-CZ" dirty="0" smtClean="0">
                <a:solidFill>
                  <a:schemeClr val="bg1"/>
                </a:solidFill>
              </a:rPr>
              <a:t>978-80-7300-182-7</a:t>
            </a:r>
          </a:p>
          <a:p>
            <a:pPr marL="342900" indent="-342900">
              <a:buFont typeface="+mj-lt"/>
              <a:buAutoNum type="arabicPeriod"/>
              <a:defRPr/>
            </a:pPr>
            <a:endParaRPr lang="cs-CZ" dirty="0">
              <a:solidFill>
                <a:schemeClr val="bg1"/>
              </a:solidFill>
            </a:endParaRPr>
          </a:p>
          <a:p>
            <a:pPr marL="342900" indent="-342900">
              <a:buFont typeface="+mj-lt"/>
              <a:buAutoNum type="arabicPeriod"/>
              <a:defRPr/>
            </a:pPr>
            <a:r>
              <a:rPr lang="cs-CZ" dirty="0">
                <a:solidFill>
                  <a:schemeClr val="bg1"/>
                </a:solidFill>
              </a:rPr>
              <a:t>MATOUŠEK, David. </a:t>
            </a:r>
            <a:r>
              <a:rPr lang="cs-CZ" i="1" dirty="0">
                <a:solidFill>
                  <a:schemeClr val="bg1"/>
                </a:solidFill>
              </a:rPr>
              <a:t>Číslicová technika: základy konstruktérské praxe</a:t>
            </a:r>
            <a:r>
              <a:rPr lang="cs-CZ" dirty="0">
                <a:solidFill>
                  <a:schemeClr val="bg1"/>
                </a:solidFill>
              </a:rPr>
              <a:t>. 1. vyd. Praha: BEN - technická literatura, 2001, 207 s. ISBN </a:t>
            </a:r>
            <a:r>
              <a:rPr lang="cs-CZ" dirty="0" smtClean="0">
                <a:solidFill>
                  <a:schemeClr val="bg1"/>
                </a:solidFill>
              </a:rPr>
              <a:t>80-730-0025-3</a:t>
            </a:r>
          </a:p>
          <a:p>
            <a:pPr>
              <a:defRPr/>
            </a:pPr>
            <a:endParaRPr lang="cs-CZ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VY_32_INOVACE_pszczolka_07_2_01_hexadecimalni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VY_32_INOVACE_pszczolka_07_2_01_hexadecimalni</Template>
  <TotalTime>826</TotalTime>
  <Words>383</Words>
  <Application>Microsoft Office PowerPoint</Application>
  <PresentationFormat>Předvádění na obrazovce (4:3)</PresentationFormat>
  <Paragraphs>44</Paragraphs>
  <Slides>10</Slides>
  <Notes>2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1" baseType="lpstr">
      <vt:lpstr>VY_32_INOVACE_pszczolka_07_2_01_hexadecimalni</vt:lpstr>
      <vt:lpstr>Logické funkce a obvody</vt:lpstr>
      <vt:lpstr>Anotace</vt:lpstr>
      <vt:lpstr>Karnaughova mapa - úvod</vt:lpstr>
      <vt:lpstr>Velikost Karnaughovy mapy</vt:lpstr>
      <vt:lpstr>Příklady Karnaughovy mapy</vt:lpstr>
      <vt:lpstr>Princip vyplňování polí KM</vt:lpstr>
      <vt:lpstr>Princip vyplňování polí KM</vt:lpstr>
      <vt:lpstr>Další příklad vyplnění polí KM</vt:lpstr>
      <vt:lpstr>Sumace látky</vt:lpstr>
      <vt:lpstr>POUŽITÁ LITERATURA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Logické funkce a obvody</dc:title>
  <dc:creator>Ing. Tomáš Pszczółka</dc:creator>
  <cp:lastModifiedBy>Dum</cp:lastModifiedBy>
  <cp:revision>52</cp:revision>
  <dcterms:created xsi:type="dcterms:W3CDTF">2012-12-01T15:00:51Z</dcterms:created>
  <dcterms:modified xsi:type="dcterms:W3CDTF">2013-06-27T11:13:41Z</dcterms:modified>
</cp:coreProperties>
</file>