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6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6E9AEC5-937B-4FBF-A296-F7F22E5363CE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A41D6A1-08B6-4EE2-B3F0-68B8C229D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36092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73EE955-1AA4-4E37-8B96-D56866B8FB28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E80A275-C014-42C1-B763-712353370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70382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E80A275-C014-42C1-B763-712353370BD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8311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33DFE850-4A32-435A-A5A4-C7163E102A64}" type="slidenum">
              <a:rPr lang="cs-CZ" smtClean="0"/>
              <a:pPr eaLnBrk="1" hangingPunct="1"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E80A275-C014-42C1-B763-712353370BD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825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14045966-FA92-43F8-B095-59D8D334264D}" type="slidenum">
              <a:rPr lang="cs-CZ" smtClean="0"/>
              <a:pPr eaLnBrk="1" hangingPunct="1"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47600-06CC-48BD-819A-31C413FF986D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12810-3EDC-406B-86E8-6F90479F9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9974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479D4-05B1-459C-B479-2FB2BDB7EA07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0D0FC-C8C7-4D33-B89B-0D109E176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91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C688C-E579-4AF3-9210-8782F39936FF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F75C6-F2A6-4DED-87F9-8B7BC8293A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6471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89147-4A4F-4BD7-BAD9-4D37E9FF3201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338A9-4B81-4F2C-9B05-2CA3B70CE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6259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A5CA4-2BF8-4053-BDCC-361EE070A4CD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6FA98-C729-4885-998A-B4C9499F39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1849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02C49-6473-4B41-B91D-DA18FA77C2E0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CF6D7-5530-4ACC-9811-62E3D8C86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8139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5B0C6-4B20-4D78-9B49-AFB47C597B0F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CCA7E-6120-4FD4-8DA7-CF4576E4D0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249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B746C-4DE4-43BD-ADB4-80C6803DCBF2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F8290-3B96-4EE8-8F50-E5D8FAEC92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9982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7F690-AD86-49C5-9B99-445E5CB88F23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65A72-025A-471B-A17E-9863F87D2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6741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5B9DF-69D9-47E5-977D-B8B4BABAB100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78197-55B4-4572-92DF-733C514A7E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1556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ED58D-C2B1-4840-A209-33779F46C88D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81A68-F577-4924-ABC7-AA71B57F1F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4860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596E24-3D44-483D-8546-5492005A5CA0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D20F13-62AE-4679-8DCD-03F690660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List_aplikace_Microsoft_Office_Excel1.xlsx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Logické funkce a obvody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VY_32_INOVACE_pszczolka_07-3-14-komparator </a:t>
            </a:r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2052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1400" dirty="0">
                <a:solidFill>
                  <a:schemeClr val="bg1"/>
                </a:solidFill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 eaLnBrk="1" hangingPunct="1"/>
            <a:r>
              <a:rPr lang="cs-CZ" sz="1400" dirty="0">
                <a:solidFill>
                  <a:schemeClr val="bg1"/>
                </a:solidFill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2055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  <a:buFont typeface="Arial" charset="0"/>
              <a:buNone/>
            </a:pPr>
            <a:r>
              <a:rPr lang="cs-CZ" sz="3200" dirty="0">
                <a:solidFill>
                  <a:schemeClr val="bg1"/>
                </a:solidFill>
              </a:rPr>
              <a:t>Autor: </a:t>
            </a:r>
            <a:r>
              <a:rPr lang="cs-CZ" sz="3200" dirty="0" err="1">
                <a:solidFill>
                  <a:schemeClr val="bg1"/>
                </a:solidFill>
              </a:rPr>
              <a:t>Pszczółka</a:t>
            </a:r>
            <a:r>
              <a:rPr lang="cs-CZ" sz="3200" dirty="0">
                <a:solidFill>
                  <a:schemeClr val="bg1"/>
                </a:solidFill>
              </a:rPr>
              <a:t> Tomáš </a:t>
            </a:r>
          </a:p>
          <a:p>
            <a:pPr algn="ctr" eaLnBrk="1" hangingPunct="1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850"/>
    </mc:Choice>
    <mc:Fallback>
      <p:transition spd="slow" advTm="285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Žák pozná složitější logický obvod – binární komparátor a bude chápat jeho strukturu a funkci.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Dále na základě dřívějších teoretických poznatků, bude schopen simulovat a vysvětlit funkci obvodu.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502"/>
    </mc:Choice>
    <mc:Fallback>
      <p:transition spd="slow" advTm="1502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Binární komparátor </a:t>
            </a:r>
            <a:r>
              <a:rPr lang="cs-CZ" dirty="0" smtClean="0">
                <a:solidFill>
                  <a:srgbClr val="00B050"/>
                </a:solidFill>
              </a:rPr>
              <a:t>– Zařazení komparátoru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Obecně komparátory jsou elektronické obvody, které porovnávají vstupní hodnoty a pak shodu vyjadřují změnou stavu nebo elektrickým impulzem.</a:t>
            </a:r>
          </a:p>
          <a:p>
            <a:pPr marL="0" indent="0" eaLnBrk="1" hangingPunct="1"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Dělí se na: -Analogové komparátory</a:t>
            </a: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		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b="1" dirty="0" smtClean="0">
                <a:solidFill>
                  <a:srgbClr val="FF0000"/>
                </a:solidFill>
              </a:rPr>
              <a:t>Binární komparátory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53"/>
    </mc:Choice>
    <mc:Fallback>
      <p:transition spd="slow" advTm="553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Binární komparátor </a:t>
            </a:r>
            <a:r>
              <a:rPr lang="cs-CZ" dirty="0">
                <a:solidFill>
                  <a:srgbClr val="00B050"/>
                </a:solidFill>
              </a:rPr>
              <a:t>– </a:t>
            </a:r>
            <a:r>
              <a:rPr lang="cs-CZ" dirty="0" smtClean="0">
                <a:solidFill>
                  <a:srgbClr val="00B050"/>
                </a:solidFill>
              </a:rPr>
              <a:t>Úvod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>
                <a:solidFill>
                  <a:schemeClr val="bg1"/>
                </a:solidFill>
              </a:rPr>
              <a:t>J</a:t>
            </a:r>
            <a:r>
              <a:rPr lang="cs-CZ" dirty="0" smtClean="0">
                <a:solidFill>
                  <a:schemeClr val="bg1"/>
                </a:solidFill>
              </a:rPr>
              <a:t>e to kombinační logický obvod.</a:t>
            </a:r>
          </a:p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Porovnává dvě paralelní dvojková slova.</a:t>
            </a:r>
          </a:p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Generuje logickou 1, </a:t>
            </a:r>
            <a:r>
              <a:rPr lang="cs-CZ" dirty="0" smtClean="0">
                <a:solidFill>
                  <a:schemeClr val="bg1"/>
                </a:solidFill>
              </a:rPr>
              <a:t>jsou-li </a:t>
            </a:r>
            <a:r>
              <a:rPr lang="cs-CZ" dirty="0" smtClean="0">
                <a:solidFill>
                  <a:schemeClr val="bg1"/>
                </a:solidFill>
              </a:rPr>
              <a:t>obě slova rovna.</a:t>
            </a:r>
          </a:p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V technické praxi se často setkáváme s vice binárními komparátory na integrovaném obvodu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Tm="1872"/>
    </mc:Choice>
    <mc:Fallback>
      <p:transition advTm="1872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Binární komparátor </a:t>
            </a:r>
            <a:r>
              <a:rPr lang="cs-CZ" dirty="0" smtClean="0">
                <a:solidFill>
                  <a:srgbClr val="00B050"/>
                </a:solidFill>
              </a:rPr>
              <a:t>–člen XOR „základ komparátoru“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82000" cy="452596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Hlavním stavebním prvkem binárního komparátoru je logický člen XOR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Opakování: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Princip_1</a:t>
            </a:r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: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Výstupní </a:t>
            </a:r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hodnoty členu XOR odpovídají sčítání ve dvojkové soustavě. </a:t>
            </a:r>
          </a:p>
          <a:p>
            <a:pPr marL="0" lvl="0" indent="0">
              <a:buNone/>
            </a:pPr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Princip_2: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Logická </a:t>
            </a:r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funkce má hodnotu 1, mají-li vstupní proměnné rozdílné hodnoty.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V tomto případě využíváme princip_2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…,tzn. přivedeme-li na oba vstupy stejnou logickou hodnot, tak na výstupu bude logická1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58924005"/>
              </p:ext>
            </p:extLst>
          </p:nvPr>
        </p:nvGraphicFramePr>
        <p:xfrm>
          <a:off x="7391400" y="1752600"/>
          <a:ext cx="1350963" cy="1392238"/>
        </p:xfrm>
        <a:graphic>
          <a:graphicData uri="http://schemas.openxmlformats.org/presentationml/2006/ole">
            <p:oleObj spid="_x0000_s1056" name="List" r:id="rId4" imgW="1581041" imgH="1628852" progId="Excel.Sheet.12">
              <p:embed/>
            </p:oleObj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680"/>
    </mc:Choice>
    <mc:Fallback>
      <p:transition spd="slow" advTm="168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Binární komparátor– </a:t>
            </a:r>
            <a:r>
              <a:rPr lang="cs-CZ" dirty="0" smtClean="0">
                <a:solidFill>
                  <a:srgbClr val="00B050"/>
                </a:solidFill>
              </a:rPr>
              <a:t>Princip 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2"/>
              </p:nvPr>
            </p:nvSpPr>
            <p:spPr>
              <a:xfrm>
                <a:off x="609600" y="1600200"/>
                <a:ext cx="43434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Čtyřbitový komparátor, viz obrázek.</a:t>
                </a: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bg1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V úvodu nutno poznamenat: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Májí-</a:t>
                </a:r>
                <a:r>
                  <a:rPr lang="cs-CZ" dirty="0" err="1" smtClean="0">
                    <a:solidFill>
                      <a:schemeClr val="bg1"/>
                    </a:solidFill>
                  </a:rPr>
                  <a:t>li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se dva binární slova rovnat, tak musí pro jejich rovnost platit shodnost </a:t>
                </a:r>
                <a:r>
                  <a:rPr lang="cs-CZ" dirty="0">
                    <a:solidFill>
                      <a:schemeClr val="bg1"/>
                    </a:solidFill>
                  </a:rPr>
                  <a:t>č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ísel příslušných řádů, např.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𝐴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𝐵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1 </m:t>
                        </m:r>
                      </m:sub>
                    </m:sSub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𝑎𝑡𝑑</m:t>
                    </m:r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b="0" dirty="0" smtClean="0">
                  <a:solidFill>
                    <a:schemeClr val="bg1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609600" y="1600200"/>
                <a:ext cx="4343400" cy="4525963"/>
              </a:xfrm>
              <a:blipFill rotWithShape="1">
                <a:blip r:embed="rId3" cstate="print"/>
                <a:stretch>
                  <a:fillRect l="-2805" t="-1213" r="-21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600200"/>
            <a:ext cx="3409950" cy="443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Binární komparátor– </a:t>
            </a:r>
            <a:r>
              <a:rPr lang="cs-CZ" dirty="0">
                <a:solidFill>
                  <a:srgbClr val="00B050"/>
                </a:solidFill>
              </a:rPr>
              <a:t>Princip </a:t>
            </a:r>
            <a:r>
              <a:rPr lang="cs-CZ" dirty="0" smtClean="0">
                <a:solidFill>
                  <a:srgbClr val="00B050"/>
                </a:solidFill>
              </a:rPr>
              <a:t>II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199" y="1600200"/>
                <a:ext cx="4724401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Shodné binární slova, mějme: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𝐴</m:t>
                    </m:r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limLow>
                      <m:limLowPr>
                        <m:ctrlP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sub>
                        </m:sSub>
                      </m:lim>
                    </m:limLow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,</a:t>
                </a:r>
                <a14:m>
                  <m:oMath xmlns:m="http://schemas.openxmlformats.org/officeDocument/2006/math">
                    <m:r>
                      <a:rPr lang="cs-CZ" b="0" i="0" smtClean="0">
                        <a:solidFill>
                          <a:schemeClr val="bg1"/>
                        </a:solidFill>
                        <a:latin typeface="Cambria Math"/>
                      </a:rPr>
                      <m:t>   </m:t>
                    </m:r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𝐵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𝐵</m:t>
                            </m:r>
                          </m:e>
                          <m:sub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𝐵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𝐵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𝐵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sub>
                        </m:sSub>
                      </m:lim>
                    </m:limLow>
                  </m:oMath>
                </a14:m>
                <a:endParaRPr lang="cs-CZ" dirty="0" smtClean="0">
                  <a:solidFill>
                    <a:schemeClr val="bg1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Jednotlivé bity na vstupech členu XOR jsou shodné, tedy výstupy jsou v logické 0.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Na NOR hradlo jsou přivedené jen logické 0, tedy výstup je logická 1, tzn. slova A, B jsou shodná.</a:t>
                </a:r>
                <a:endParaRPr lang="cs-CZ" dirty="0">
                  <a:solidFill>
                    <a:schemeClr val="bg1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199" y="1600200"/>
                <a:ext cx="4724401" cy="4525963"/>
              </a:xfrm>
              <a:blipFill rotWithShape="1">
                <a:blip r:embed="rId2" cstate="print"/>
                <a:stretch>
                  <a:fillRect l="-2581" t="-1213" r="-516" b="-57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676399"/>
            <a:ext cx="3705225" cy="444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3800" y="4800600"/>
            <a:ext cx="1457325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5843" y="1295400"/>
            <a:ext cx="150495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810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Binární komparátor– </a:t>
            </a:r>
            <a:r>
              <a:rPr lang="cs-CZ" dirty="0">
                <a:solidFill>
                  <a:srgbClr val="00B050"/>
                </a:solidFill>
              </a:rPr>
              <a:t>Princip </a:t>
            </a:r>
            <a:r>
              <a:rPr lang="cs-CZ" dirty="0" smtClean="0">
                <a:solidFill>
                  <a:srgbClr val="00B050"/>
                </a:solidFill>
              </a:rPr>
              <a:t>III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46482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Neshodné binární slova, mějme slova: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𝐴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 smtClean="0">
                            <a:solidFill>
                              <a:schemeClr val="bg2">
                                <a:lumMod val="60000"/>
                                <a:lumOff val="40000"/>
                              </a:schemeClr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2">
                                    <a:lumMod val="60000"/>
                                    <a:lumOff val="4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b="0" i="1" smtClean="0">
                                <a:solidFill>
                                  <a:schemeClr val="bg2">
                                    <a:lumMod val="60000"/>
                                    <a:lumOff val="40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2">
                                    <a:lumMod val="60000"/>
                                    <a:lumOff val="4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2">
                                    <a:lumMod val="60000"/>
                                    <a:lumOff val="40000"/>
                                  </a:schemeClr>
                                </a:solidFill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2">
                                    <a:lumMod val="60000"/>
                                    <a:lumOff val="40000"/>
                                  </a:schemeClr>
                                </a:solidFill>
                                <a:latin typeface="Cambria Math"/>
                              </a:rPr>
                              <m:t>0</m:t>
                            </m:r>
                          </m:sub>
                        </m:sSub>
                      </m:lim>
                    </m:limLow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</a:t>
                </a:r>
                <a14:m>
                  <m:oMath xmlns:m="http://schemas.openxmlformats.org/officeDocument/2006/math">
                    <m:r>
                      <a:rPr lang="cs-CZ">
                        <a:solidFill>
                          <a:schemeClr val="bg1"/>
                        </a:solidFill>
                        <a:latin typeface="Cambria Math"/>
                      </a:rPr>
                      <m:t>   </m:t>
                    </m:r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</a:rPr>
                      <m:t>𝐵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</a:rPr>
                      <m:t>=</m:t>
                    </m:r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𝐵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𝐵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𝐵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lim>
                    </m:limLow>
                    <m:limLow>
                      <m:limLowPr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e>
                        </m:groupChr>
                      </m:e>
                      <m:lim>
                        <m:sSub>
                          <m:sSubPr>
                            <m:ctrlP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𝐵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0</m:t>
                            </m:r>
                          </m:sub>
                        </m:sSub>
                      </m:lim>
                    </m:limLow>
                  </m:oMath>
                </a14:m>
                <a:endParaRPr lang="cs-CZ" dirty="0">
                  <a:solidFill>
                    <a:schemeClr val="bg1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Jsou-li na některém ze vstupů XOR různé logické hodnoty, tak na jeho výstupu je logická 1.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A je zcela jasné, že pak na výstupu členu NOR musí být logická 0, tzn. binární slova nejsou shodná.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4648200" cy="4525963"/>
              </a:xfrm>
              <a:blipFill rotWithShape="1">
                <a:blip r:embed="rId2" cstate="print"/>
                <a:stretch>
                  <a:fillRect l="-2621" t="-1213" r="-4194" b="-152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1600" y="1676400"/>
            <a:ext cx="3619500" cy="442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3800" y="4800600"/>
            <a:ext cx="1457325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5843" y="1295400"/>
            <a:ext cx="150495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11583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1042988" y="1858963"/>
            <a:ext cx="7200900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buFontTx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KESL</a:t>
            </a:r>
            <a:r>
              <a:rPr lang="cs-CZ" dirty="0">
                <a:solidFill>
                  <a:schemeClr val="bg1"/>
                </a:solidFill>
              </a:rPr>
              <a:t>, Jan. </a:t>
            </a:r>
            <a:r>
              <a:rPr lang="cs-CZ" i="1" dirty="0">
                <a:solidFill>
                  <a:schemeClr val="bg1"/>
                </a:solidFill>
              </a:rPr>
              <a:t>Elektronika 3: Číslicová technika</a:t>
            </a:r>
            <a:r>
              <a:rPr lang="cs-CZ" dirty="0">
                <a:solidFill>
                  <a:schemeClr val="bg1"/>
                </a:solidFill>
              </a:rPr>
              <a:t>. 2. vyd. Praha: BEN - technická literatura, 2008, ISBN </a:t>
            </a:r>
            <a:r>
              <a:rPr lang="cs-CZ" dirty="0" smtClean="0">
                <a:solidFill>
                  <a:schemeClr val="bg1"/>
                </a:solidFill>
              </a:rPr>
              <a:t>978-80-7300-182-7</a:t>
            </a:r>
          </a:p>
          <a:p>
            <a:pPr>
              <a:buFontTx/>
              <a:buAutoNum type="arabicPeriod"/>
            </a:pPr>
            <a:endParaRPr lang="cs-CZ" dirty="0">
              <a:solidFill>
                <a:schemeClr val="bg1"/>
              </a:solidFill>
            </a:endParaRPr>
          </a:p>
          <a:p>
            <a:pPr>
              <a:buFontTx/>
              <a:buAutoNum type="arabicPeriod"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Malina, Václav. Poznáváme elektroniku VI. 1. vyd. České Budějovice: KOPP, 2001, ISBN 80-7232-146-3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5096</TotalTime>
  <Words>270</Words>
  <Application>Microsoft Office PowerPoint</Application>
  <PresentationFormat>Předvádění na obrazovce (4:3)</PresentationFormat>
  <Paragraphs>43</Paragraphs>
  <Slides>9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VY_32_INOVACE_pszczolka_07_2_01_hexadecimalni</vt:lpstr>
      <vt:lpstr>List</vt:lpstr>
      <vt:lpstr>Logické funkce a obvody</vt:lpstr>
      <vt:lpstr>Anotace</vt:lpstr>
      <vt:lpstr>Binární komparátor – Zařazení komparátoru</vt:lpstr>
      <vt:lpstr>Binární komparátor – Úvod </vt:lpstr>
      <vt:lpstr>Binární komparátor –člen XOR „základ komparátoru“</vt:lpstr>
      <vt:lpstr>Binární komparátor– Princip I</vt:lpstr>
      <vt:lpstr>Binární komparátor– Princip II</vt:lpstr>
      <vt:lpstr>Binární komparátor– Princip III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Dum</cp:lastModifiedBy>
  <cp:revision>113</cp:revision>
  <dcterms:created xsi:type="dcterms:W3CDTF">2012-12-01T15:00:51Z</dcterms:created>
  <dcterms:modified xsi:type="dcterms:W3CDTF">2013-06-27T14:29:34Z</dcterms:modified>
</cp:coreProperties>
</file>