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5" r:id="rId2"/>
    <p:sldId id="266" r:id="rId3"/>
    <p:sldId id="256" r:id="rId4"/>
    <p:sldId id="264" r:id="rId5"/>
    <p:sldId id="257" r:id="rId6"/>
    <p:sldId id="258" r:id="rId7"/>
    <p:sldId id="259" r:id="rId8"/>
    <p:sldId id="260" r:id="rId9"/>
    <p:sldId id="262" r:id="rId10"/>
    <p:sldId id="263" r:id="rId11"/>
    <p:sldId id="268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72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DA1459-19B6-46FB-BFCE-8B9F5F173CE4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BF0A03-42A7-4EDD-B334-783B93569E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33223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10.3.2005 [cit. 2012-10-30]. Dostupné z: http://cs.wikipedia.org/wiki/Tulip%C3%A1n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BF0A03-42A7-4EDD-B334-783B93569E9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74829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5.10.2008 [cit. 2012-10-30]. Dostupné z: http://cs.wikipedia.org/wiki/Mattoni </a:t>
            </a:r>
          </a:p>
          <a:p>
            <a:r>
              <a:rPr lang="cs-CZ" dirty="0" smtClean="0"/>
              <a:t>Http://cs.wikipedia.org.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15.5.2009 [cit. 2012-10-30]. Dostupné z: http://cs.wikipedia.org/wiki/Soubor:Leaf_function.jpg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BF0A03-42A7-4EDD-B334-783B93569E98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59639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25.3.2006 [cit. 2012-10-30]. Dostupné z: http://cs.wikipedia.org/wiki/Soubor:Neus1.jpg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BF0A03-42A7-4EDD-B334-783B93569E98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8145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6.2.2011 [cit. 2012-10-30]. Dostupné z: http://cs.wikipedia.org/wiki/Soubor:Running_hare.jpg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BF0A03-42A7-4EDD-B334-783B93569E98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92284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15.10.2011 [cit. 2012-10-30]. Dostupné z: http://cs.wikipedia.org/wiki/Soubor:Newborn_infant.jpg </a:t>
            </a:r>
          </a:p>
          <a:p>
            <a:r>
              <a:rPr lang="cs-CZ" dirty="0" smtClean="0"/>
              <a:t>Http://cs.wikipedia.org.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12.2.2008 [cit. 2012-10-30]. Dostupné z: http://cs.wikipedia.org/wiki/Soubor:Elderly_Woman_,_B%26W_image_by_Chalmers_Butterfield.jpg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BF0A03-42A7-4EDD-B334-783B93569E98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88148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22.11.206 [cit. 2012-10-30]. Dostupné z: http://cs.wikipedia.org/wiki/Soubor:Hoverflies_mating_midair.jpg </a:t>
            </a:r>
          </a:p>
          <a:p>
            <a:r>
              <a:rPr lang="cs-CZ" dirty="0" smtClean="0"/>
              <a:t>Http://cs.wikipedia.org.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14.1.2010 [cit. 2012-10-30]. Dostupné z: http://cs.wikipedia.org/wiki/Saccharomyces_cerevisiae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BF0A03-42A7-4EDD-B334-783B93569E98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9123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E7FE2-F951-48E1-9791-BAB62EC39BB4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B33F71F-37A3-4E4C-B798-6DB706B05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E7FE2-F951-48E1-9791-BAB62EC39BB4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B33F71F-37A3-4E4C-B798-6DB706B05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E7FE2-F951-48E1-9791-BAB62EC39BB4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3F71F-37A3-4E4C-B798-6DB706B056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E7FE2-F951-48E1-9791-BAB62EC39BB4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3F71F-37A3-4E4C-B798-6DB706B05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E7FE2-F951-48E1-9791-BAB62EC39BB4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B33F71F-37A3-4E4C-B798-6DB706B056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E7FE2-F951-48E1-9791-BAB62EC39BB4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3F71F-37A3-4E4C-B798-6DB706B05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E7FE2-F951-48E1-9791-BAB62EC39BB4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3F71F-37A3-4E4C-B798-6DB706B05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E7FE2-F951-48E1-9791-BAB62EC39BB4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3F71F-37A3-4E4C-B798-6DB706B05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E7FE2-F951-48E1-9791-BAB62EC39BB4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3F71F-37A3-4E4C-B798-6DB706B056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E7FE2-F951-48E1-9791-BAB62EC39BB4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3F71F-37A3-4E4C-B798-6DB706B05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E7FE2-F951-48E1-9791-BAB62EC39BB4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3F71F-37A3-4E4C-B798-6DB706B05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DDE7FE2-F951-48E1-9791-BAB62EC39BB4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B33F71F-37A3-4E4C-B798-6DB706B056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1161233"/>
              </p:ext>
            </p:extLst>
          </p:nvPr>
        </p:nvGraphicFramePr>
        <p:xfrm>
          <a:off x="1647825" y="404813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Lumír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Novák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VY_52_Inovace_Přírodopis_1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Základní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projevy živých organizmů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10/2012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79" name="Obrázek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0" name="Obrázek 5" descr="znak škol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57550" y="2924175"/>
            <a:ext cx="2628900" cy="199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21158990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b="1" dirty="0" smtClean="0"/>
              <a:t>žáci se seznámí se základními projevy živých organizmů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žáci doplní  tabulku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841549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Základní projevy živých organizmů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základní projevy živých organizmů jsou: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Dráždivost</a:t>
            </a:r>
          </a:p>
          <a:p>
            <a:r>
              <a:rPr lang="cs-CZ" b="1" dirty="0" smtClean="0"/>
              <a:t>Příjem a výdej látek</a:t>
            </a:r>
          </a:p>
          <a:p>
            <a:r>
              <a:rPr lang="cs-CZ" b="1" dirty="0" smtClean="0"/>
              <a:t>Dýchání</a:t>
            </a:r>
          </a:p>
          <a:p>
            <a:r>
              <a:rPr lang="cs-CZ" b="1" dirty="0" smtClean="0"/>
              <a:t>Pohyb</a:t>
            </a:r>
          </a:p>
          <a:p>
            <a:r>
              <a:rPr lang="cs-CZ" b="1" dirty="0" smtClean="0"/>
              <a:t>Růst a vývoj</a:t>
            </a:r>
          </a:p>
          <a:p>
            <a:r>
              <a:rPr lang="cs-CZ" b="1" dirty="0" smtClean="0"/>
              <a:t>Rozmnožování a dědičnost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DRÁŽDIVOST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7" y="6093296"/>
            <a:ext cx="75789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u="sng" dirty="0" smtClean="0"/>
              <a:t>Dráždivost </a:t>
            </a:r>
            <a:r>
              <a:rPr lang="cs-CZ" sz="2000" b="1" dirty="0" smtClean="0"/>
              <a:t>je reakce organizmu na podnět (teplo, světlo, hluk, pach).</a:t>
            </a:r>
          </a:p>
          <a:p>
            <a:r>
              <a:rPr lang="cs-CZ" sz="2000" b="1" dirty="0" smtClean="0"/>
              <a:t>Květ tulipánu se působením tepla otevírá a působením chladu zavírá.</a:t>
            </a:r>
            <a:endParaRPr lang="cs-CZ" sz="2000" b="1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5989" y="1340768"/>
            <a:ext cx="4662194" cy="452596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Příjem a výdej látek</a:t>
            </a:r>
            <a:endParaRPr lang="cs-CZ" b="1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412776"/>
            <a:ext cx="1313652" cy="4724400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2132856"/>
            <a:ext cx="4343400" cy="2448591"/>
          </a:xfrm>
        </p:spPr>
      </p:pic>
      <p:sp>
        <p:nvSpPr>
          <p:cNvPr id="9" name="TextovéPole 8"/>
          <p:cNvSpPr txBox="1"/>
          <p:nvPr/>
        </p:nvSpPr>
        <p:spPr>
          <a:xfrm>
            <a:off x="3491880" y="4681615"/>
            <a:ext cx="54726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Rostliny přijímají průduchy v listech oxid uhličitý CO</a:t>
            </a:r>
            <a:r>
              <a:rPr lang="cs-CZ" b="1" baseline="-25000" dirty="0" smtClean="0"/>
              <a:t>2</a:t>
            </a:r>
            <a:r>
              <a:rPr lang="cs-CZ" b="1" dirty="0" smtClean="0"/>
              <a:t>, vydávají kyslík O</a:t>
            </a:r>
            <a:r>
              <a:rPr lang="cs-CZ" b="1" baseline="-25000" dirty="0" smtClean="0"/>
              <a:t>2 </a:t>
            </a:r>
            <a:r>
              <a:rPr lang="cs-CZ" b="1" dirty="0" smtClean="0"/>
              <a:t> a vodu H</a:t>
            </a:r>
            <a:r>
              <a:rPr lang="cs-CZ" b="1" baseline="-25000" dirty="0" smtClean="0"/>
              <a:t>2</a:t>
            </a:r>
            <a:r>
              <a:rPr lang="cs-CZ" b="1" dirty="0" smtClean="0"/>
              <a:t>O.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6309320"/>
            <a:ext cx="50659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Živočichové a rostliny potřebují pro svůj život vodu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dýchání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141" y="5861303"/>
            <a:ext cx="82270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Přijímáme kyslík, vydechujeme oxid uhličitý, vzniká velké množství energie.</a:t>
            </a:r>
          </a:p>
          <a:p>
            <a:r>
              <a:rPr lang="cs-CZ" sz="2000" b="1" dirty="0" smtClean="0"/>
              <a:t>Buněčné dýchání (oxidace) probíhá v mitochondriích.</a:t>
            </a:r>
            <a:endParaRPr lang="cs-CZ" sz="2000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170281"/>
            <a:ext cx="3831981" cy="452596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pohyb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 flipH="1">
            <a:off x="2524483" y="5589240"/>
            <a:ext cx="226354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Za potravou, pohyb rostliny </a:t>
            </a:r>
            <a:r>
              <a:rPr lang="cs-CZ" sz="2000" b="1" dirty="0" smtClean="0"/>
              <a:t>za</a:t>
            </a:r>
            <a:r>
              <a:rPr lang="cs-CZ" b="1" dirty="0" smtClean="0"/>
              <a:t> sluncem, únik před nepřítelem.</a:t>
            </a:r>
            <a:endParaRPr lang="cs-CZ" b="1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8274" y="1484784"/>
            <a:ext cx="6159500" cy="39243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Růst a vývoj</a:t>
            </a:r>
            <a:endParaRPr lang="cs-CZ" b="1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628800"/>
            <a:ext cx="4677460" cy="3104664"/>
          </a:xfrm>
        </p:spPr>
      </p:pic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696164"/>
            <a:ext cx="3526910" cy="4427084"/>
          </a:xfrm>
        </p:spPr>
      </p:pic>
      <p:sp>
        <p:nvSpPr>
          <p:cNvPr id="8" name="TextovéPole 7"/>
          <p:cNvSpPr txBox="1"/>
          <p:nvPr/>
        </p:nvSpPr>
        <p:spPr>
          <a:xfrm>
            <a:off x="492499" y="4835755"/>
            <a:ext cx="34281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Novorozenec 4 hodiny po porodu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68144" y="6309720"/>
            <a:ext cx="13244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Starší žena.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Rozmnožování a dědičnost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600" y="5007700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Pohlavní rozmnožování </a:t>
            </a:r>
            <a:r>
              <a:rPr lang="cs-CZ" b="1" dirty="0" smtClean="0"/>
              <a:t>– kopulace pestřenek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92080" y="5030100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Nepohlavní rozmnožování </a:t>
            </a:r>
            <a:r>
              <a:rPr lang="cs-CZ" b="1" dirty="0" smtClean="0"/>
              <a:t>– pučení kvasinek</a:t>
            </a:r>
            <a:endParaRPr lang="cs-CZ" b="1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88840"/>
            <a:ext cx="4191000" cy="2797492"/>
          </a:xfrm>
        </p:spPr>
      </p:pic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6202" y="1196752"/>
            <a:ext cx="3600068" cy="3600068"/>
          </a:xfrm>
        </p:spPr>
      </p:pic>
      <p:sp>
        <p:nvSpPr>
          <p:cNvPr id="11" name="TextovéPole 10"/>
          <p:cNvSpPr txBox="1"/>
          <p:nvPr/>
        </p:nvSpPr>
        <p:spPr>
          <a:xfrm>
            <a:off x="1028800" y="5928379"/>
            <a:ext cx="66963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Dědičnost</a:t>
            </a:r>
            <a:r>
              <a:rPr lang="cs-CZ" b="1" dirty="0" smtClean="0"/>
              <a:t> je předávání vloh z rodičů na potomky. Dědí se například</a:t>
            </a:r>
          </a:p>
          <a:p>
            <a:r>
              <a:rPr lang="cs-CZ" b="1" dirty="0" smtClean="0"/>
              <a:t>barva očí, vlasů, délka srsti, barva květů.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Reakce organizmu na podnět se nazývá?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Příkladem nepohlavního rozmnožování u kvasinek je?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 se nazývá příjem kyslíku a výdej oxidu uhličitého organizmy?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Předávání vloh z generace na generaci se nazývá?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Při úniku před nepřítelem živočichové vykonávají činnost, která se nazývá?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75391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548680"/>
            <a:ext cx="8686800" cy="504056"/>
          </a:xfrm>
        </p:spPr>
        <p:txBody>
          <a:bodyPr>
            <a:normAutofit/>
          </a:bodyPr>
          <a:lstStyle/>
          <a:p>
            <a:r>
              <a:rPr lang="cs-CZ" sz="1800" b="1" dirty="0" smtClean="0"/>
              <a:t>Použité zdroje:</a:t>
            </a:r>
            <a:endParaRPr lang="cs-CZ" sz="1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rmAutofit/>
          </a:bodyPr>
          <a:lstStyle/>
          <a:p>
            <a:r>
              <a:rPr lang="cs-CZ" sz="1600" dirty="0"/>
              <a:t>Http://cs.wikipedia.org.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10.3.2005 [cit. 2012-10-30]. Dostupné z: http://cs.wikipedia.org/wiki/Tulip%C3%A1n </a:t>
            </a:r>
          </a:p>
          <a:p>
            <a:r>
              <a:rPr lang="cs-CZ" sz="1600" dirty="0"/>
              <a:t>Http://cs.wikipedia.org.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5.10.2008 [cit. 2012-10-30]. Dostupné z: http://cs.wikipedia.org/wiki/Mattoni </a:t>
            </a:r>
          </a:p>
          <a:p>
            <a:r>
              <a:rPr lang="cs-CZ" sz="1600" dirty="0"/>
              <a:t>Http://cs.wikipedia.org.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15.5.2009 [cit. 2012-10-30]. Dostupné z: http://cs.wikipedia.org/wiki/Soubor:Leaf_function.jpg </a:t>
            </a:r>
          </a:p>
          <a:p>
            <a:r>
              <a:rPr lang="cs-CZ" sz="1600" dirty="0"/>
              <a:t>Http://cs.wikipedia.org.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25.3.2006 [cit. 2012-10-30]. Dostupné z: http://cs.wikipedia.org/wiki/Soubor:Neus1.jpg </a:t>
            </a:r>
          </a:p>
          <a:p>
            <a:r>
              <a:rPr lang="cs-CZ" sz="1600" dirty="0"/>
              <a:t>Http://cs.wikipedia.org.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6.2.2011 [cit. 2012-10-30]. Dostupné z: http://cs.wikipedia.org/wiki/Soubor:Running_hare.jpg </a:t>
            </a:r>
          </a:p>
          <a:p>
            <a:r>
              <a:rPr lang="cs-CZ" sz="1600" dirty="0"/>
              <a:t>Http://cs.wikipedia.org.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15.10.2011 [cit. 2012-10-30]. Dostupné z: http://cs.wikipedia.org/wiki/Soubor:Newborn_infant.jpg </a:t>
            </a:r>
          </a:p>
          <a:p>
            <a:r>
              <a:rPr lang="cs-CZ" sz="1600" dirty="0"/>
              <a:t>Http://cs.wikipedia.org.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12.2.2008 [cit. 2012-10-30]. Dostupné z: http://cs.wikipedia.org/wiki/Soubor:Elderly_Woman_,_B%26W_image_by_Chalmers_Butterfield.jpg </a:t>
            </a:r>
          </a:p>
          <a:p>
            <a:r>
              <a:rPr lang="cs-CZ" sz="1600" dirty="0"/>
              <a:t>Http://cs.wikipedia.org.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22.11.206 [cit. 2012-10-30]. Dostupné z: http://cs.wikipedia.org/wiki/Soubor:Hoverflies_mating_midair.jpg </a:t>
            </a:r>
          </a:p>
          <a:p>
            <a:r>
              <a:rPr lang="cs-CZ" sz="1600" dirty="0"/>
              <a:t>Http://cs.wikipedia.org.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14.1.2010 [cit. 2012-10-30]. Dostupné z: http://cs.wikipedia.org/wiki/Saccharomyces_cerevisiae </a:t>
            </a:r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794488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192</TotalTime>
  <Words>693</Words>
  <Application>Microsoft Office PowerPoint</Application>
  <PresentationFormat>Předvádění na obrazovce (4:3)</PresentationFormat>
  <Paragraphs>77</Paragraphs>
  <Slides>12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Prezentace aplikace PowerPoint</vt:lpstr>
      <vt:lpstr>Anotace</vt:lpstr>
      <vt:lpstr>Základní projevy živých organizmů</vt:lpstr>
      <vt:lpstr>základní projevy živých organizmů jsou:</vt:lpstr>
      <vt:lpstr>DRÁŽDIVOST</vt:lpstr>
      <vt:lpstr>Příjem a výdej látek</vt:lpstr>
      <vt:lpstr>dýchání</vt:lpstr>
      <vt:lpstr>pohyb</vt:lpstr>
      <vt:lpstr>Růst a vývoj</vt:lpstr>
      <vt:lpstr>Rozmnožování a dědičnost</vt:lpstr>
      <vt:lpstr>Otázky:</vt:lpstr>
      <vt:lpstr>Použité zdroje:</vt:lpstr>
    </vt:vector>
  </TitlesOfParts>
  <Company>MZŠ Melč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projevy živých organizmů</dc:title>
  <dc:creator>rybat</dc:creator>
  <cp:lastModifiedBy>Lumír Novák</cp:lastModifiedBy>
  <cp:revision>18</cp:revision>
  <dcterms:created xsi:type="dcterms:W3CDTF">2012-10-10T07:44:19Z</dcterms:created>
  <dcterms:modified xsi:type="dcterms:W3CDTF">2012-11-06T20:06:44Z</dcterms:modified>
</cp:coreProperties>
</file>