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6" r:id="rId2"/>
    <p:sldId id="267" r:id="rId3"/>
    <p:sldId id="268" r:id="rId4"/>
    <p:sldId id="269" r:id="rId5"/>
    <p:sldId id="260" r:id="rId6"/>
    <p:sldId id="257" r:id="rId7"/>
    <p:sldId id="270" r:id="rId8"/>
    <p:sldId id="272" r:id="rId9"/>
    <p:sldId id="273" r:id="rId10"/>
    <p:sldId id="274" r:id="rId11"/>
    <p:sldId id="262" r:id="rId12"/>
    <p:sldId id="263" r:id="rId13"/>
    <p:sldId id="256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22" autoAdjust="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F4C280-A19C-4717-815E-FF942A1DC7B4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22DB3-C328-4FF9-B244-19143ABA7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877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2.5.2005 [cit. 2012-10-30]. Dostupné z: http://cs.wikipedia.org/wiki/Soubor:Epithelial-cells.jpg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31.3.2006 [cit. 2012-10-30]. Dostupné z: http://cs.wikipedia.org/wiki/Soubor:Human_skin_structure.jpg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874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21.12.2011 [cit. 2012-10-30]. Dostupné z: http://cs.wikipedia.org/wiki/Achillova_%C5%A1lacha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478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23.1.2009 [cit. 2012-10-30]. Dostupné z: http://cs.wikipedia.org/wiki/Soubor:Cartilage_polarised.jpg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4925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24.2.2005 [cit. 2012-10-30]. Dostupné z: http://cs.wikipedia.org/wiki/Soubor:Scapula_ant.jpg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4925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3.9.2006 [cit. 2012-10-30]. Dostupné z: http://cs.wikipedia.org/wiki/Soubor:Glatte_Muskelzellen.jpg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492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3.9.2006 [cit. 2012-10-30]. Dostupné z: http://cs.wikipedia.org/wiki/Soubor:Glatte_Muskelzellen.jpg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4925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14.6.2006 [cit. 2012-10-30]. Dostupné z: http://cs.wikipedia.org/wiki/Soubor:Glanzstreifen.jpg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492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16.8.2009 [cit. 2012-10-30]. Dostupné z: http://cs.wikipedia.org/wiki/Astroglie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21.8.2009 [cit. 2012-10-30]. Dostupné z: http://cs.wikipedia.org/w/index.php?title=Soubor:Neuron_Hand-tuned.svg&amp;page=1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1.5.2008 [cit. 2012-10-30]. Dostupné z: http://cs.wikipedia.org/w/index.php?title=Soubor:Complete_neuron_cell_diagram_en.svg&amp;page=1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0659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27.4.2005 [cit. 2012-10-30]. Dostupné z: http://cs.wikipedia.org/wiki/Soubor:Redbloodcells.jpg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9.11.2005 [cit. 2012-10-30]. Dostupné z: http://cs.wikipedia.org/wiki/Soubor:Red_White_Blood_cells.jpg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22DB3-C328-4FF9-B244-19143ABA71C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191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F7A7D7-EF0E-4B2E-8370-D844E0972496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6E3C314-90A8-4E99-B7FF-F274E616B70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371253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Tkáně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988532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žáci poznají a určí základní typy tkání člověka 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žáci odpoví na otázky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9750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740080" cy="17476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jsou tkáně?</a:t>
            </a:r>
            <a:br>
              <a:rPr lang="cs-CZ" dirty="0" smtClean="0"/>
            </a:br>
            <a:r>
              <a:rPr lang="cs-CZ" dirty="0" smtClean="0"/>
              <a:t>Kde najdu tkáně?</a:t>
            </a:r>
            <a:br>
              <a:rPr lang="cs-CZ" dirty="0" smtClean="0"/>
            </a:br>
            <a:r>
              <a:rPr lang="cs-CZ" dirty="0" smtClean="0"/>
              <a:t>Jak se nazývá obor, který se zabývá tkáněmi?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645024"/>
            <a:ext cx="8686800" cy="2609131"/>
          </a:xfrm>
        </p:spPr>
        <p:txBody>
          <a:bodyPr/>
          <a:lstStyle/>
          <a:p>
            <a:r>
              <a:rPr lang="cs-CZ" b="1" dirty="0" smtClean="0"/>
              <a:t>Tkáně jsou soubory buněk stejného tvaru a funkce.</a:t>
            </a:r>
          </a:p>
          <a:p>
            <a:r>
              <a:rPr lang="cs-CZ" b="1" dirty="0" smtClean="0"/>
              <a:t>Tkáně najdeme u živočichů.</a:t>
            </a:r>
          </a:p>
          <a:p>
            <a:r>
              <a:rPr lang="cs-CZ" b="1" dirty="0" smtClean="0"/>
              <a:t>Tkáněmi se zabývá </a:t>
            </a:r>
            <a:r>
              <a:rPr lang="cs-CZ" b="1" u="sng" dirty="0" smtClean="0"/>
              <a:t>histologie.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708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Výstelková tkáň (epitel)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2776"/>
            <a:ext cx="2565400" cy="2565400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340768"/>
            <a:ext cx="4343400" cy="2986087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5157192"/>
            <a:ext cx="712336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buňky k sobě velmi těsně přiléhají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žádné mezibuněčné prostory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vystýlá tělní dutiny, pokrývá vnitřní orgány  (žláznatý epitel – žaludek)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vícevrstevný epitel (kůže)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jednovrstevný epitel s řasinkami (dutina nosní)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894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pojivová tkáň</a:t>
            </a:r>
            <a:r>
              <a:rPr lang="cs-CZ" dirty="0"/>
              <a:t> </a:t>
            </a:r>
            <a:r>
              <a:rPr lang="cs-CZ" dirty="0" smtClean="0"/>
              <a:t>- vazivo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6709" y="2336106"/>
            <a:ext cx="4901188" cy="3965506"/>
          </a:xfrm>
        </p:spPr>
      </p:pic>
      <p:sp>
        <p:nvSpPr>
          <p:cNvPr id="7" name="TextovéPole 6"/>
          <p:cNvSpPr txBox="1"/>
          <p:nvPr/>
        </p:nvSpPr>
        <p:spPr>
          <a:xfrm>
            <a:off x="2123728" y="6377107"/>
            <a:ext cx="4554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Achillova šlacha  (poškozená, zdravá) - vazivo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1412776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měkká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tvoří šlachy, vazy, tukové vazivo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jizvy na těle vyplňuje vazivo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 pojivová tkáň - </a:t>
            </a:r>
            <a:r>
              <a:rPr lang="cs-CZ" dirty="0" smtClean="0"/>
              <a:t>chrupavka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68760"/>
            <a:ext cx="3284538" cy="3878262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half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268760"/>
            <a:ext cx="4343400" cy="3257550"/>
          </a:xfrm>
        </p:spPr>
      </p:pic>
      <p:sp>
        <p:nvSpPr>
          <p:cNvPr id="12" name="TextovéPole 11"/>
          <p:cNvSpPr txBox="1"/>
          <p:nvPr/>
        </p:nvSpPr>
        <p:spPr>
          <a:xfrm>
            <a:off x="611560" y="551723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ohebná, pružná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kloubní chrupavky, konce žeber, meziobratlové ploténky , ušní boltec, nos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poškozená chrupavka se velmi špatně obnovuje, je neprokrvená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3691" y="461248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kloubní chrupavka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 pojivová tkáň </a:t>
            </a:r>
            <a:r>
              <a:rPr lang="cs-CZ" dirty="0" smtClean="0"/>
              <a:t>– kostní tkáň (kost)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843264" cy="47244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nejtvrdší tkáň</a:t>
            </a:r>
          </a:p>
          <a:p>
            <a:r>
              <a:rPr lang="cs-CZ" sz="2400" b="1" u="sng" dirty="0" smtClean="0"/>
              <a:t>organická látka </a:t>
            </a:r>
            <a:r>
              <a:rPr lang="cs-CZ" sz="2400" b="1" dirty="0" smtClean="0"/>
              <a:t>– kolagen, zajišťuje pružnost kosti, převažuje u mladých lidí</a:t>
            </a:r>
          </a:p>
          <a:p>
            <a:r>
              <a:rPr lang="cs-CZ" sz="2400" b="1" u="sng" dirty="0" smtClean="0"/>
              <a:t>anorganická látky</a:t>
            </a:r>
            <a:r>
              <a:rPr lang="cs-CZ" sz="2400" b="1" dirty="0" smtClean="0"/>
              <a:t> (uhličitan a fosforečnan vápenatý) dodávají kosti pevnost</a:t>
            </a:r>
          </a:p>
          <a:p>
            <a:r>
              <a:rPr lang="cs-CZ" sz="2400" b="1" u="sng" dirty="0" smtClean="0"/>
              <a:t>kost dítěte </a:t>
            </a:r>
            <a:r>
              <a:rPr lang="cs-CZ" sz="2400" b="1" dirty="0" smtClean="0"/>
              <a:t>– převažují organické látky, pružnost kosti</a:t>
            </a:r>
          </a:p>
          <a:p>
            <a:r>
              <a:rPr lang="cs-CZ" sz="2400" b="1" u="sng" dirty="0" smtClean="0"/>
              <a:t>kost dospělého </a:t>
            </a:r>
            <a:r>
              <a:rPr lang="cs-CZ" sz="2400" b="1" dirty="0" smtClean="0"/>
              <a:t>– převažují anorganické látky (křehkost)</a:t>
            </a:r>
            <a:endParaRPr lang="cs-CZ" sz="24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44824"/>
            <a:ext cx="3068836" cy="3863944"/>
          </a:xfrm>
        </p:spPr>
      </p:pic>
    </p:spTree>
    <p:extLst>
      <p:ext uri="{BB962C8B-B14F-4D97-AF65-F5344CB8AC3E}">
        <p14:creationId xmlns:p14="http://schemas.microsoft.com/office/powerpoint/2010/main" val="349338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svalová tkáň - hladká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63856" y="1641143"/>
            <a:ext cx="4884208" cy="47244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protáhlé, zašpičatělé buňky</a:t>
            </a:r>
          </a:p>
          <a:p>
            <a:r>
              <a:rPr lang="cs-CZ" sz="2400" b="1" dirty="0" smtClean="0"/>
              <a:t>vnitřní orgány – žaludek, stěny cév, střeva, močový měchýř</a:t>
            </a:r>
          </a:p>
          <a:p>
            <a:r>
              <a:rPr lang="cs-CZ" sz="2400" b="1" dirty="0" smtClean="0"/>
              <a:t>pracuje pomalu, vytrvale, neunaví se</a:t>
            </a:r>
          </a:p>
          <a:p>
            <a:r>
              <a:rPr lang="cs-CZ" sz="2400" b="1" dirty="0" smtClean="0"/>
              <a:t>nemůžeme ji ovládat vůlí</a:t>
            </a:r>
            <a:endParaRPr lang="cs-CZ" sz="24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060848"/>
            <a:ext cx="3382450" cy="3337870"/>
          </a:xfrm>
        </p:spPr>
      </p:pic>
      <p:sp>
        <p:nvSpPr>
          <p:cNvPr id="6" name="TextovéPole 5"/>
          <p:cNvSpPr txBox="1"/>
          <p:nvPr/>
        </p:nvSpPr>
        <p:spPr>
          <a:xfrm>
            <a:off x="5868144" y="5501305"/>
            <a:ext cx="2590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Hladké svalstvo (útrobní)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4457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svalová tkáň – příčně pruhovaná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63856" y="1641143"/>
            <a:ext cx="4380152" cy="47244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podélné svalové vlákna </a:t>
            </a:r>
            <a:r>
              <a:rPr lang="cs-CZ" sz="2400" b="1" u="sng" dirty="0" smtClean="0"/>
              <a:t>aktinu</a:t>
            </a:r>
            <a:r>
              <a:rPr lang="cs-CZ" sz="2400" b="1" dirty="0" smtClean="0"/>
              <a:t> a </a:t>
            </a:r>
            <a:r>
              <a:rPr lang="cs-CZ" sz="2400" b="1" u="sng" dirty="0" smtClean="0"/>
              <a:t>myozinu</a:t>
            </a:r>
          </a:p>
          <a:p>
            <a:r>
              <a:rPr lang="cs-CZ" sz="2400" b="1" dirty="0" smtClean="0"/>
              <a:t>tvoří </a:t>
            </a:r>
            <a:r>
              <a:rPr lang="cs-CZ" sz="2400" b="1" u="sng" dirty="0" smtClean="0"/>
              <a:t>kosterní svaly</a:t>
            </a:r>
          </a:p>
          <a:p>
            <a:r>
              <a:rPr lang="cs-CZ" sz="2400" b="1" dirty="0" smtClean="0"/>
              <a:t>zajišťuje </a:t>
            </a:r>
            <a:r>
              <a:rPr lang="cs-CZ" sz="2400" b="1" u="sng" dirty="0" smtClean="0"/>
              <a:t>pohyb</a:t>
            </a:r>
          </a:p>
          <a:p>
            <a:r>
              <a:rPr lang="cs-CZ" sz="2400" b="1" dirty="0" smtClean="0"/>
              <a:t>je </a:t>
            </a:r>
            <a:r>
              <a:rPr lang="cs-CZ" sz="2400" b="1" u="sng" dirty="0" smtClean="0"/>
              <a:t>unavitelná</a:t>
            </a:r>
          </a:p>
          <a:p>
            <a:r>
              <a:rPr lang="cs-CZ" sz="2400" b="1" dirty="0" smtClean="0"/>
              <a:t>při nedokysličení svalu se v něm tvoří </a:t>
            </a:r>
            <a:r>
              <a:rPr lang="cs-CZ" sz="2400" b="1" u="sng" dirty="0" smtClean="0"/>
              <a:t>kyselina mléčná </a:t>
            </a:r>
            <a:r>
              <a:rPr lang="cs-CZ" sz="2400" b="1" dirty="0" smtClean="0"/>
              <a:t>(laktát)</a:t>
            </a:r>
          </a:p>
          <a:p>
            <a:r>
              <a:rPr lang="cs-CZ" sz="2400" b="1" u="sng" dirty="0" smtClean="0"/>
              <a:t>ovládáme ji vůlí</a:t>
            </a:r>
            <a:endParaRPr lang="cs-CZ" sz="2400" b="1" u="sng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844824"/>
            <a:ext cx="4343400" cy="3318490"/>
          </a:xfrm>
        </p:spPr>
      </p:pic>
      <p:sp>
        <p:nvSpPr>
          <p:cNvPr id="8" name="TextovéPole 7"/>
          <p:cNvSpPr txBox="1"/>
          <p:nvPr/>
        </p:nvSpPr>
        <p:spPr>
          <a:xfrm>
            <a:off x="5292080" y="551723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Příčně pruhovaná svalovina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782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svalová tkáň – srdeční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63856" y="1641143"/>
            <a:ext cx="4380152" cy="2219905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tvoří svalovou stěnu srdce</a:t>
            </a:r>
          </a:p>
          <a:p>
            <a:r>
              <a:rPr lang="cs-CZ" sz="2400" b="1" dirty="0" smtClean="0"/>
              <a:t>pracuje automaticky  v pravidelném rytmu</a:t>
            </a:r>
          </a:p>
          <a:p>
            <a:r>
              <a:rPr lang="cs-CZ" sz="2400" b="1" dirty="0" smtClean="0"/>
              <a:t>neunaví se</a:t>
            </a:r>
          </a:p>
          <a:p>
            <a:r>
              <a:rPr lang="cs-CZ" sz="2400" b="1" dirty="0" smtClean="0"/>
              <a:t>nemůžeme ji ovládat vůlí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5085184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Příčně pruhovaná svalovina srdeční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9660" y="1556792"/>
            <a:ext cx="4343400" cy="3474720"/>
          </a:xfrm>
        </p:spPr>
      </p:pic>
    </p:spTree>
    <p:extLst>
      <p:ext uri="{BB962C8B-B14F-4D97-AF65-F5344CB8AC3E}">
        <p14:creationId xmlns:p14="http://schemas.microsoft.com/office/powerpoint/2010/main" val="1306844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Nervová tkáň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196752"/>
            <a:ext cx="3358162" cy="3312368"/>
          </a:xfrm>
        </p:spPr>
      </p:pic>
      <p:sp>
        <p:nvSpPr>
          <p:cNvPr id="8" name="TextovéPole 7"/>
          <p:cNvSpPr txBox="1"/>
          <p:nvPr/>
        </p:nvSpPr>
        <p:spPr>
          <a:xfrm>
            <a:off x="5796136" y="4642111"/>
            <a:ext cx="2772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Podpůrné buňky - </a:t>
            </a:r>
            <a:r>
              <a:rPr lang="cs-CZ" b="1" dirty="0" err="1" smtClean="0"/>
              <a:t>astroglie</a:t>
            </a:r>
            <a:endParaRPr lang="cs-CZ" b="1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3" y="1987580"/>
            <a:ext cx="5544617" cy="4033708"/>
          </a:xfrm>
        </p:spPr>
      </p:pic>
      <p:sp>
        <p:nvSpPr>
          <p:cNvPr id="12" name="TextovéPole 11"/>
          <p:cNvSpPr txBox="1"/>
          <p:nvPr/>
        </p:nvSpPr>
        <p:spPr>
          <a:xfrm>
            <a:off x="2051720" y="6189115"/>
            <a:ext cx="898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Neuron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tělní tekutiny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2394992" cy="1586806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/>
              <a:t>tkáňový mok</a:t>
            </a:r>
          </a:p>
          <a:p>
            <a:r>
              <a:rPr lang="cs-CZ" sz="2800" b="1" dirty="0" smtClean="0"/>
              <a:t>míza </a:t>
            </a:r>
          </a:p>
          <a:p>
            <a:r>
              <a:rPr lang="cs-CZ" sz="2800" b="1" dirty="0" smtClean="0"/>
              <a:t>krev</a:t>
            </a:r>
            <a:endParaRPr lang="cs-CZ" sz="2800" b="1" dirty="0"/>
          </a:p>
        </p:txBody>
      </p:sp>
      <p:pic>
        <p:nvPicPr>
          <p:cNvPr id="2050" name="Picture 2" descr="C:\Documents and Settings\Lumča\Dokumenty\Obrázky\Červené krvin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90" y="3247360"/>
            <a:ext cx="1371600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Lumča\Dokumenty\Obrázky\Red_White_Blood_cell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89805"/>
            <a:ext cx="4671392" cy="304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68687" y="4828510"/>
            <a:ext cx="4578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Červená krvinka, krevní destička, bílá krvinka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2113" y="5013176"/>
            <a:ext cx="10801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L</a:t>
            </a:r>
            <a:r>
              <a:rPr lang="cs-CZ" b="1" dirty="0" smtClean="0"/>
              <a:t>idské červené krvinky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opakovací otázky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184576"/>
          </a:xfrm>
        </p:spPr>
        <p:txBody>
          <a:bodyPr>
            <a:normAutofit fontScale="77500" lnSpcReduction="20000"/>
          </a:bodyPr>
          <a:lstStyle/>
          <a:p>
            <a:r>
              <a:rPr lang="cs-CZ" b="1" u="sng" dirty="0" smtClean="0"/>
              <a:t>Co jsou tkáně?</a:t>
            </a:r>
          </a:p>
          <a:p>
            <a:r>
              <a:rPr lang="cs-CZ" b="1" dirty="0" smtClean="0"/>
              <a:t>Soubory buněk stejného tvaru a funkce.</a:t>
            </a:r>
          </a:p>
          <a:p>
            <a:r>
              <a:rPr lang="cs-CZ" b="1" u="sng" dirty="0" smtClean="0"/>
              <a:t>Které typy tkání znáš?</a:t>
            </a:r>
          </a:p>
          <a:p>
            <a:r>
              <a:rPr lang="cs-CZ" b="1" dirty="0"/>
              <a:t>V</a:t>
            </a:r>
            <a:r>
              <a:rPr lang="cs-CZ" b="1" dirty="0" smtClean="0"/>
              <a:t>ýstelková, pojivová, svalová, nervová tkáň a tělní tekutiny.</a:t>
            </a:r>
          </a:p>
          <a:p>
            <a:r>
              <a:rPr lang="cs-CZ" b="1" u="sng" dirty="0" smtClean="0"/>
              <a:t>Co patří mezi tělní tekutiny?</a:t>
            </a:r>
          </a:p>
          <a:p>
            <a:r>
              <a:rPr lang="cs-CZ" b="1" dirty="0" smtClean="0"/>
              <a:t>Tkáňový mok, míza a krev.</a:t>
            </a:r>
            <a:endParaRPr lang="cs-CZ" b="1" u="sng" dirty="0" smtClean="0"/>
          </a:p>
          <a:p>
            <a:r>
              <a:rPr lang="cs-CZ" b="1" u="sng" dirty="0" smtClean="0"/>
              <a:t>Které části těla jsou tvořeny pojivovou tkání?</a:t>
            </a:r>
          </a:p>
          <a:p>
            <a:r>
              <a:rPr lang="cs-CZ" b="1" dirty="0" smtClean="0"/>
              <a:t>Šlachy, nos, ušní boltec, kosti.</a:t>
            </a:r>
            <a:endParaRPr lang="cs-CZ" b="1" u="sng" dirty="0" smtClean="0"/>
          </a:p>
          <a:p>
            <a:r>
              <a:rPr lang="cs-CZ" b="1" u="sng" dirty="0" smtClean="0"/>
              <a:t>Jakou funkci má v těle výstelková tkáň?</a:t>
            </a:r>
          </a:p>
          <a:p>
            <a:r>
              <a:rPr lang="cs-CZ" b="1" dirty="0" smtClean="0"/>
              <a:t>Kryje povrch těla (kůže), vystýlá tělní dutiny, pokrývá vnitřní orgány.</a:t>
            </a:r>
            <a:endParaRPr lang="cs-CZ" b="1" u="sng" dirty="0" smtClean="0"/>
          </a:p>
          <a:p>
            <a:r>
              <a:rPr lang="cs-CZ" b="1" u="sng" dirty="0" smtClean="0"/>
              <a:t>Jakou funkci má svalová tkáň?</a:t>
            </a:r>
          </a:p>
          <a:p>
            <a:r>
              <a:rPr lang="cs-CZ" b="1" dirty="0" smtClean="0"/>
              <a:t>Umožňuje pohyb, má schopnost se smršťovat a natahovat.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75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75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256584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2.5.2005 [cit. 2012-10-30]. Dostupné z: http://cs.wikipedia.org/wiki/Soubor:Epithelial-cells.jpg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31.3.2006 [cit. 2012-10-30]. Dostupné z: http://cs.wikipedia.org/wiki/Soubor:Human_skin_structure.jpg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21.12.2011 [cit. 2012-10-30]. Dostupné z: http://cs.wikipedia.org/wiki/Achillova_%C5%A1lacha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23.1.2009 [cit. 2012-10-30]. Dostupné z: http://cs.wikipedia.org/wiki/Soubor:Cartilage_polarised.jpg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24.2.2005 [cit. 2012-10-30]. Dostupné z: http://cs.wikipedia.org/wiki/Soubor:Scapula_ant.jpg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3.9.2006 [cit. 2012-10-30]. Dostupné z: http://cs.wikipedia.org/wiki/Soubor:Glatte_Muskelzellen.jpg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3.9.2006 [cit. 2012-10-30]. Dostupné z: http://cs.wikipedia.org/wiki/Soubor:Glatte_Muskelzellen.jpg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14.6.2006 [cit. 2012-10-30]. Dostupné z: http://cs.wikipedia.org/wiki/Soubor:Glanzstreifen.jpg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16.8.2009 [cit. 2012-10-30]. Dostupné z: http://cs.wikipedia.org/wiki/Astroglie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21.8.2009 [cit. 2012-10-30]. Dostupné z: http://cs.wikipedia.org/w/index.php?title=Soubor:Neuron_Hand-tuned.svg&amp;page=1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1.5.2008 [cit. 2012-10-30]. Dostupné z: http://cs.wikipedia.org/w/index.php?title=Soubor:Complete_neuron_cell_diagram_en.svg&amp;page=1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27.4.2005 [cit. 2012-10-30]. Dostupné z: http://cs.wikipedia.org/wiki/Soubor:Redbloodcells.jpg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9.11.2005 [cit. 2012-10-30]. Dostupné z: http://cs.wikipedia.org/wiki/Soubor:Red_White_Blood_cells.jpg </a:t>
            </a:r>
          </a:p>
        </p:txBody>
      </p:sp>
    </p:spTree>
    <p:extLst>
      <p:ext uri="{BB962C8B-B14F-4D97-AF65-F5344CB8AC3E}">
        <p14:creationId xmlns:p14="http://schemas.microsoft.com/office/powerpoint/2010/main" val="390448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232</TotalTime>
  <Words>1075</Words>
  <Application>Microsoft Office PowerPoint</Application>
  <PresentationFormat>Předvádění na obrazovce (4:3)</PresentationFormat>
  <Paragraphs>123</Paragraphs>
  <Slides>14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Co jsou tkáně? Kde najdu tkáně? Jak se nazývá obor, který se zabývá tkáněmi?</vt:lpstr>
      <vt:lpstr>1. Výstelková tkáň (epitel)</vt:lpstr>
      <vt:lpstr>2. pojivová tkáň - vazivo</vt:lpstr>
      <vt:lpstr>2. pojivová tkáň - chrupavka</vt:lpstr>
      <vt:lpstr>2. pojivová tkáň – kostní tkáň (kost)</vt:lpstr>
      <vt:lpstr>3. svalová tkáň - hladká</vt:lpstr>
      <vt:lpstr>3. svalová tkáň – příčně pruhovaná</vt:lpstr>
      <vt:lpstr>3. svalová tkáň – srdeční</vt:lpstr>
      <vt:lpstr>4. Nervová tkáň</vt:lpstr>
      <vt:lpstr>5. tělní tekutiny</vt:lpstr>
      <vt:lpstr>opakovací 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TKÁNĚ</dc:title>
  <dc:creator>rybat</dc:creator>
  <cp:lastModifiedBy>Lumír Novák</cp:lastModifiedBy>
  <cp:revision>22</cp:revision>
  <dcterms:created xsi:type="dcterms:W3CDTF">2012-10-09T07:32:25Z</dcterms:created>
  <dcterms:modified xsi:type="dcterms:W3CDTF">2012-11-06T20:07:12Z</dcterms:modified>
</cp:coreProperties>
</file>