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8" r:id="rId2"/>
    <p:sldId id="269" r:id="rId3"/>
    <p:sldId id="257" r:id="rId4"/>
    <p:sldId id="258" r:id="rId5"/>
    <p:sldId id="277" r:id="rId6"/>
    <p:sldId id="273" r:id="rId7"/>
    <p:sldId id="285" r:id="rId8"/>
    <p:sldId id="286" r:id="rId9"/>
    <p:sldId id="287" r:id="rId10"/>
    <p:sldId id="276" r:id="rId11"/>
    <p:sldId id="288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401" autoAdjust="0"/>
  </p:normalViewPr>
  <p:slideViewPr>
    <p:cSldViewPr>
      <p:cViewPr>
        <p:scale>
          <a:sx n="64" d="100"/>
          <a:sy n="64" d="100"/>
        </p:scale>
        <p:origin x="-138" y="-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0E08CC-E072-423C-9C53-30F7F28749BB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1A7206-BEA3-44F2-99FB-8DB3B811E2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747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Vlastní fotografie – síra,</a:t>
            </a:r>
            <a:r>
              <a:rPr lang="cs-CZ" baseline="0" dirty="0" smtClean="0"/>
              <a:t> grafit</a:t>
            </a:r>
            <a:endParaRPr lang="cs-CZ" dirty="0" smtClean="0"/>
          </a:p>
          <a:p>
            <a:r>
              <a:rPr lang="cs-CZ" dirty="0" err="1" smtClean="0"/>
              <a:t>Soubor:Brillanten.jpg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20.12.2010 [cit. 2012-10-30]. Dostupné z: http://cs.wikipedia.org/wiki/Diamant </a:t>
            </a:r>
          </a:p>
          <a:p>
            <a:r>
              <a:rPr lang="cs-CZ" dirty="0" err="1" smtClean="0"/>
              <a:t>Soubor:Zlato</a:t>
            </a:r>
            <a:r>
              <a:rPr lang="cs-CZ" dirty="0" smtClean="0"/>
              <a:t> 2.jpg.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20.4.2008 [cit. 2012-10-30]. Dostupné z: http://cs.wikipedia.org/wiki/Zlato </a:t>
            </a:r>
          </a:p>
          <a:p>
            <a:r>
              <a:rPr lang="cs-CZ" dirty="0" err="1" smtClean="0"/>
              <a:t>Soubor:Silver</a:t>
            </a:r>
            <a:r>
              <a:rPr lang="cs-CZ" dirty="0" smtClean="0"/>
              <a:t> crystal.jpg.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26.7.2009 [cit. 2012-10-30]. Dostupné z: http://cs.wikipedia.org/wiki/St%C5%99%C3%ADbro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Soubor:Or</a:t>
            </a:r>
            <a:r>
              <a:rPr lang="cs-CZ" dirty="0" smtClean="0"/>
              <a:t> Venezuela.jpg Skočit na: Navigace, Hledání.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9.3.2011 [cit. 2012-10-30]. Dostupné z: http://cs.wikipedia.org/wiki/Zlato </a:t>
            </a:r>
          </a:p>
          <a:p>
            <a:r>
              <a:rPr lang="cs-CZ" dirty="0" smtClean="0"/>
              <a:t>Soubor:1000oz.silver.bullion.bar.underneath.jpg.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4.6.2009 [cit. 2012-10-30]. Dostupné z: http://cs.wikipedia.org/wiki/St%C5%99%C3%ADbro#Platidlo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Soubor:Toi</a:t>
            </a:r>
            <a:r>
              <a:rPr lang="cs-CZ" dirty="0" smtClean="0"/>
              <a:t> 250kg </a:t>
            </a:r>
            <a:r>
              <a:rPr lang="cs-CZ" dirty="0" err="1" smtClean="0"/>
              <a:t>gold</a:t>
            </a:r>
            <a:r>
              <a:rPr lang="cs-CZ" dirty="0" smtClean="0"/>
              <a:t> bar.jpg.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14.8..2009 [cit. 2012-10-30]. Dostupné z: http://cs.wikipedia.org/wiki/Zlato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Soubor:Silver</a:t>
            </a:r>
            <a:r>
              <a:rPr lang="cs-CZ" dirty="0" smtClean="0"/>
              <a:t> crystal.jpg.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26.7.2009 [cit. 2012-10-30]. Dostupné z: http://cs.wikipedia.org/wiki/St%C5%99%C3%ADbro </a:t>
            </a:r>
          </a:p>
          <a:p>
            <a:r>
              <a:rPr lang="cs-CZ" dirty="0" err="1" smtClean="0"/>
              <a:t>Soubor:Grossi</a:t>
            </a:r>
            <a:r>
              <a:rPr lang="cs-CZ" dirty="0" smtClean="0"/>
              <a:t> </a:t>
            </a:r>
            <a:r>
              <a:rPr lang="cs-CZ" dirty="0" err="1" smtClean="0"/>
              <a:t>pragenses</a:t>
            </a:r>
            <a:r>
              <a:rPr lang="cs-CZ" dirty="0" smtClean="0"/>
              <a:t> avers.jpg Skočit na: Navigace, Hledání.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31.3.2007 [cit. 2012-10-30]. Dostupné z: http://cs.wikipedia.org/wiki/Pra%C5%BEsk%C3%BD_gro%C5%A1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Zápalky, síra – vlastní fotografie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Grafit, uhlíky, tužka – vlastní fotografie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Soubor:Brillanten.jpg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20.12.2010 [cit. 2012-10-30]. Dostupné z: http://cs.wikipedia.org/wiki/Diamant </a:t>
            </a:r>
          </a:p>
          <a:p>
            <a:r>
              <a:rPr lang="cs-CZ" dirty="0" smtClean="0"/>
              <a:t>Vrtná</a:t>
            </a:r>
            <a:r>
              <a:rPr lang="cs-CZ" baseline="0" dirty="0" smtClean="0"/>
              <a:t> hlava, řezný kotouč – vlastní fotografie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407CF22-EFBE-49D0-BA08-AF086CF60541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5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g"/><Relationship Id="rId5" Type="http://schemas.openxmlformats.org/officeDocument/2006/relationships/image" Target="../media/image6.jpeg"/><Relationship Id="rId4" Type="http://schemas.microsoft.com/office/2007/relationships/hdphoto" Target="../media/hdphoto1.wdp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microsoft.com/office/2007/relationships/hdphoto" Target="../media/hdphoto3.wdp"/><Relationship Id="rId5" Type="http://schemas.openxmlformats.org/officeDocument/2006/relationships/image" Target="../media/image14.jpeg"/><Relationship Id="rId4" Type="http://schemas.openxmlformats.org/officeDocument/2006/relationships/image" Target="../media/image13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microsoft.com/office/2007/relationships/hdphoto" Target="../media/hdphoto4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microsoft.com/office/2007/relationships/hdphoto" Target="../media/hdphoto5.wdp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1180297"/>
              </p:ext>
            </p:extLst>
          </p:nvPr>
        </p:nvGraphicFramePr>
        <p:xfrm>
          <a:off x="1647825" y="404813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Lumír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Novák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VY_52_Inovace_Přírodopis_1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Prvky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8978" y="2917485"/>
            <a:ext cx="2628900" cy="199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se se známí s  mineralogickou třídou - PRVKY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nejprve shlédnou prezentaci, následně odpoví na otázky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6273" y="188640"/>
            <a:ext cx="8686800" cy="84124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PRVKY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196752"/>
            <a:ext cx="3563888" cy="2672916"/>
          </a:xfrm>
          <a:prstGeom prst="rect">
            <a:avLst/>
          </a:prstGeom>
          <a:ln>
            <a:solidFill>
              <a:schemeClr val="accent6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9785" y="1196752"/>
            <a:ext cx="3564898" cy="2673674"/>
          </a:xfrm>
          <a:prstGeom prst="rect">
            <a:avLst/>
          </a:prstGeom>
          <a:ln>
            <a:solidFill>
              <a:schemeClr val="accent6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290" y="4096709"/>
            <a:ext cx="3142123" cy="2633838"/>
          </a:xfrm>
          <a:prstGeom prst="rect">
            <a:avLst/>
          </a:prstGeom>
          <a:ln>
            <a:solidFill>
              <a:schemeClr val="accent6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34000" contras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198" r="18357"/>
          <a:stretch/>
        </p:blipFill>
        <p:spPr>
          <a:xfrm>
            <a:off x="3437254" y="4022968"/>
            <a:ext cx="2638268" cy="2835032"/>
          </a:xfrm>
          <a:prstGeom prst="rect">
            <a:avLst/>
          </a:prstGeom>
          <a:ln>
            <a:solidFill>
              <a:schemeClr val="accent6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6834" y="4247670"/>
            <a:ext cx="2973193" cy="2331916"/>
          </a:xfrm>
          <a:prstGeom prst="rect">
            <a:avLst/>
          </a:prstGeom>
          <a:ln>
            <a:solidFill>
              <a:schemeClr val="accent6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Prvky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23528" y="1124745"/>
            <a:ext cx="8686800" cy="2232248"/>
          </a:xfrm>
          <a:solidFill>
            <a:srgbClr val="FFFF00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chemeClr val="tx1"/>
                </a:solidFill>
              </a:rPr>
              <a:t>V přírodě jsou minerály tvořené jedním prvkem velmi vzácné. Patří k nim:</a:t>
            </a:r>
          </a:p>
          <a:p>
            <a:pPr lvl="1"/>
            <a:r>
              <a:rPr lang="cs-CZ" b="1" u="sng" dirty="0" smtClean="0">
                <a:solidFill>
                  <a:schemeClr val="tx1"/>
                </a:solidFill>
              </a:rPr>
              <a:t>Prvky kovové</a:t>
            </a:r>
            <a:r>
              <a:rPr lang="cs-CZ" b="1" dirty="0" smtClean="0">
                <a:solidFill>
                  <a:schemeClr val="tx1"/>
                </a:solidFill>
              </a:rPr>
              <a:t>: zlato, stříbro, platina, měď</a:t>
            </a:r>
            <a:endParaRPr lang="cs-CZ" b="1" u="sng" dirty="0" smtClean="0">
              <a:solidFill>
                <a:schemeClr val="tx1"/>
              </a:solidFill>
            </a:endParaRPr>
          </a:p>
          <a:p>
            <a:pPr lvl="1"/>
            <a:r>
              <a:rPr lang="cs-CZ" b="1" u="sng" dirty="0" smtClean="0">
                <a:solidFill>
                  <a:schemeClr val="tx1"/>
                </a:solidFill>
              </a:rPr>
              <a:t>Prvky nekovové</a:t>
            </a:r>
            <a:r>
              <a:rPr lang="cs-CZ" b="1" dirty="0" smtClean="0">
                <a:solidFill>
                  <a:schemeClr val="tx1"/>
                </a:solidFill>
              </a:rPr>
              <a:t>: síra, uhlík – grafit, tuha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b="1" u="sng" dirty="0" smtClean="0">
              <a:solidFill>
                <a:schemeClr val="tx1"/>
              </a:solidFill>
            </a:endParaRPr>
          </a:p>
          <a:p>
            <a:endParaRPr lang="cs-CZ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501008"/>
            <a:ext cx="3072751" cy="321754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3679834"/>
            <a:ext cx="4799465" cy="303871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Zlato (A</a:t>
            </a:r>
            <a:r>
              <a:rPr lang="cs-CZ" b="1" cap="none" dirty="0" smtClean="0">
                <a:solidFill>
                  <a:schemeClr val="tx1"/>
                </a:solidFill>
              </a:rPr>
              <a:t>u)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33252"/>
            <a:ext cx="5783560" cy="5724748"/>
          </a:xfrm>
          <a:solidFill>
            <a:srgbClr val="FFFF00"/>
          </a:soli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800" b="1" u="sng" dirty="0" smtClean="0">
                <a:solidFill>
                  <a:schemeClr val="tx1"/>
                </a:solidFill>
              </a:rPr>
              <a:t>zlatožlutá barva</a:t>
            </a:r>
            <a:r>
              <a:rPr lang="cs-CZ" sz="2800" b="1" dirty="0" smtClean="0">
                <a:solidFill>
                  <a:schemeClr val="tx1"/>
                </a:solidFill>
              </a:rPr>
              <a:t>, měkké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těžký</a:t>
            </a:r>
            <a:r>
              <a:rPr lang="cs-CZ" sz="2800" b="1" dirty="0" smtClean="0">
                <a:solidFill>
                  <a:schemeClr val="tx1"/>
                </a:solidFill>
              </a:rPr>
              <a:t>, nejdokonaleji </a:t>
            </a:r>
            <a:r>
              <a:rPr lang="cs-CZ" sz="2800" b="1" u="sng" dirty="0" smtClean="0">
                <a:solidFill>
                  <a:schemeClr val="tx1"/>
                </a:solidFill>
              </a:rPr>
              <a:t>kujný</a:t>
            </a:r>
            <a:r>
              <a:rPr lang="cs-CZ" sz="2800" b="1" dirty="0" smtClean="0">
                <a:solidFill>
                  <a:schemeClr val="tx1"/>
                </a:solidFill>
              </a:rPr>
              <a:t> materiál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v přírodě se vyskytuje </a:t>
            </a:r>
            <a:r>
              <a:rPr lang="cs-CZ" sz="2800" b="1" u="sng" dirty="0" smtClean="0">
                <a:solidFill>
                  <a:schemeClr val="tx1"/>
                </a:solidFill>
              </a:rPr>
              <a:t>s křemenem v rudných žílách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využití</a:t>
            </a:r>
            <a:r>
              <a:rPr lang="cs-CZ" sz="2800" b="1" dirty="0" smtClean="0">
                <a:solidFill>
                  <a:schemeClr val="tx1"/>
                </a:solidFill>
              </a:rPr>
              <a:t>: elektronické mikroprocesory, pozlacování – klenotnictví, státní poklad v podobě zlatých cihel</a:t>
            </a:r>
            <a:endParaRPr lang="cs-CZ" sz="2800" b="1" u="sng" dirty="0" smtClean="0">
              <a:solidFill>
                <a:schemeClr val="tx1"/>
              </a:solidFill>
            </a:endParaRPr>
          </a:p>
          <a:p>
            <a:r>
              <a:rPr lang="cs-CZ" sz="2800" b="1" dirty="0" smtClean="0">
                <a:solidFill>
                  <a:schemeClr val="tx1"/>
                </a:solidFill>
              </a:rPr>
              <a:t>dobývá se v </a:t>
            </a:r>
            <a:r>
              <a:rPr lang="cs-CZ" sz="2800" b="1" u="sng" dirty="0" smtClean="0">
                <a:solidFill>
                  <a:schemeClr val="tx1"/>
                </a:solidFill>
              </a:rPr>
              <a:t>hlubinných dolech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vystupuje také na povrch, kde zvětrává a vypadává – zlatokopové řek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5185" y="1916832"/>
            <a:ext cx="2856758" cy="374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8900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stříbro</a:t>
            </a:r>
            <a:r>
              <a:rPr lang="cs-CZ" b="1" dirty="0" smtClean="0">
                <a:solidFill>
                  <a:schemeClr val="tx1"/>
                </a:solidFill>
              </a:rPr>
              <a:t> (</a:t>
            </a:r>
            <a:r>
              <a:rPr lang="cs-CZ" b="1" dirty="0" err="1" smtClean="0">
                <a:solidFill>
                  <a:schemeClr val="tx1"/>
                </a:solidFill>
              </a:rPr>
              <a:t>A</a:t>
            </a:r>
            <a:r>
              <a:rPr lang="cs-CZ" b="1" cap="none" dirty="0" err="1" smtClean="0">
                <a:solidFill>
                  <a:schemeClr val="tx1"/>
                </a:solidFill>
              </a:rPr>
              <a:t>g</a:t>
            </a:r>
            <a:r>
              <a:rPr lang="cs-CZ" b="1" cap="none" dirty="0" smtClean="0">
                <a:solidFill>
                  <a:schemeClr val="tx1"/>
                </a:solidFill>
              </a:rPr>
              <a:t>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idx="1"/>
          </p:nvPr>
        </p:nvSpPr>
        <p:spPr>
          <a:xfrm>
            <a:off x="251520" y="1196752"/>
            <a:ext cx="8686800" cy="2592288"/>
          </a:xfrm>
          <a:solidFill>
            <a:srgbClr val="FFFF00"/>
          </a:solidFill>
          <a:ln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je </a:t>
            </a:r>
            <a:r>
              <a:rPr lang="cs-CZ" b="1" u="sng" dirty="0" smtClean="0">
                <a:solidFill>
                  <a:schemeClr val="tx1"/>
                </a:solidFill>
              </a:rPr>
              <a:t>dokonale kujné</a:t>
            </a:r>
            <a:endParaRPr lang="cs-CZ" b="1" u="sng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barva </a:t>
            </a:r>
            <a:r>
              <a:rPr lang="cs-CZ" b="1" u="sng" dirty="0" smtClean="0">
                <a:solidFill>
                  <a:schemeClr val="tx1"/>
                </a:solidFill>
              </a:rPr>
              <a:t>bílá</a:t>
            </a:r>
            <a:r>
              <a:rPr lang="cs-CZ" b="1" dirty="0" smtClean="0">
                <a:solidFill>
                  <a:schemeClr val="tx1"/>
                </a:solidFill>
              </a:rPr>
              <a:t>, křehký</a:t>
            </a:r>
            <a:r>
              <a:rPr lang="cs-CZ" b="1" dirty="0" smtClean="0">
                <a:solidFill>
                  <a:schemeClr val="tx1"/>
                </a:solidFill>
              </a:rPr>
              <a:t>, vysoký </a:t>
            </a:r>
            <a:r>
              <a:rPr lang="cs-CZ" b="1" u="sng" dirty="0" smtClean="0">
                <a:solidFill>
                  <a:schemeClr val="tx1"/>
                </a:solidFill>
              </a:rPr>
              <a:t>kovový lesk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je </a:t>
            </a:r>
            <a:r>
              <a:rPr lang="cs-CZ" b="1" u="sng" dirty="0" smtClean="0">
                <a:solidFill>
                  <a:schemeClr val="tx1"/>
                </a:solidFill>
              </a:rPr>
              <a:t>nejlepší vodič tepla a elektřiny</a:t>
            </a:r>
            <a:endParaRPr lang="cs-CZ" b="1" u="sng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využití: </a:t>
            </a:r>
            <a:r>
              <a:rPr lang="cs-CZ" b="1" u="sng" dirty="0" smtClean="0">
                <a:solidFill>
                  <a:schemeClr val="tx1"/>
                </a:solidFill>
              </a:rPr>
              <a:t>klenotnictví</a:t>
            </a:r>
            <a:r>
              <a:rPr lang="cs-CZ" b="1" dirty="0" smtClean="0">
                <a:solidFill>
                  <a:schemeClr val="tx1"/>
                </a:solidFill>
              </a:rPr>
              <a:t> (výroba šperků), </a:t>
            </a:r>
            <a:r>
              <a:rPr lang="cs-CZ" b="1" u="sng" dirty="0" smtClean="0">
                <a:solidFill>
                  <a:schemeClr val="tx1"/>
                </a:solidFill>
              </a:rPr>
              <a:t>mikroelektronika</a:t>
            </a:r>
            <a:r>
              <a:rPr lang="cs-CZ" b="1" dirty="0" smtClean="0">
                <a:solidFill>
                  <a:schemeClr val="tx1"/>
                </a:solidFill>
              </a:rPr>
              <a:t> (výroba mikroprocesorů do počítačů a mobilů)</a:t>
            </a:r>
            <a:endParaRPr lang="cs-CZ" b="1" u="sng" dirty="0" smtClean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077072"/>
            <a:ext cx="2973193" cy="2331916"/>
          </a:xfrm>
          <a:prstGeom prst="rect">
            <a:avLst/>
          </a:prstGeom>
          <a:ln>
            <a:solidFill>
              <a:schemeClr val="accent6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4400067"/>
            <a:ext cx="1685925" cy="168592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4077072"/>
            <a:ext cx="3059832" cy="229487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3854681" y="6224322"/>
            <a:ext cx="1392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pražský groš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60704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síra (</a:t>
            </a:r>
            <a:r>
              <a:rPr lang="cs-CZ" b="1" cap="none" dirty="0" smtClean="0">
                <a:solidFill>
                  <a:schemeClr val="tx1"/>
                </a:solidFill>
              </a:rPr>
              <a:t>S</a:t>
            </a:r>
            <a:r>
              <a:rPr lang="cs-CZ" b="1" cap="none" dirty="0" smtClean="0">
                <a:solidFill>
                  <a:schemeClr val="tx1"/>
                </a:solidFill>
              </a:rPr>
              <a:t>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idx="1"/>
          </p:nvPr>
        </p:nvSpPr>
        <p:spPr>
          <a:xfrm>
            <a:off x="251520" y="1196751"/>
            <a:ext cx="8686800" cy="2808313"/>
          </a:xfrm>
          <a:solidFill>
            <a:srgbClr val="FFFF00"/>
          </a:solidFill>
          <a:ln>
            <a:solidFill>
              <a:schemeClr val="tx1"/>
            </a:solidFill>
          </a:ln>
        </p:spPr>
        <p:txBody>
          <a:bodyPr>
            <a:normAutofit fontScale="77500" lnSpcReduction="20000"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</a:rPr>
              <a:t>světle žlutá </a:t>
            </a:r>
            <a:r>
              <a:rPr lang="cs-CZ" sz="3600" b="1" dirty="0" smtClean="0">
                <a:solidFill>
                  <a:schemeClr val="tx1"/>
                </a:solidFill>
              </a:rPr>
              <a:t>barva</a:t>
            </a:r>
            <a:endParaRPr lang="cs-CZ" sz="3600" b="1" u="sng" dirty="0" smtClean="0">
              <a:solidFill>
                <a:schemeClr val="tx1"/>
              </a:solidFill>
            </a:endParaRPr>
          </a:p>
          <a:p>
            <a:r>
              <a:rPr lang="cs-CZ" sz="3600" b="1" dirty="0" smtClean="0">
                <a:solidFill>
                  <a:schemeClr val="tx1"/>
                </a:solidFill>
              </a:rPr>
              <a:t>charakteristický </a:t>
            </a:r>
            <a:r>
              <a:rPr lang="cs-CZ" sz="3600" b="1" u="sng" dirty="0" smtClean="0">
                <a:solidFill>
                  <a:schemeClr val="tx1"/>
                </a:solidFill>
              </a:rPr>
              <a:t>zápach</a:t>
            </a:r>
            <a:r>
              <a:rPr lang="cs-CZ" sz="3600" b="1" dirty="0" smtClean="0">
                <a:solidFill>
                  <a:schemeClr val="tx1"/>
                </a:solidFill>
              </a:rPr>
              <a:t>, snadno </a:t>
            </a:r>
            <a:r>
              <a:rPr lang="cs-CZ" sz="3600" b="1" u="sng" dirty="0" smtClean="0">
                <a:solidFill>
                  <a:schemeClr val="tx1"/>
                </a:solidFill>
              </a:rPr>
              <a:t>hoří</a:t>
            </a:r>
            <a:endParaRPr lang="cs-CZ" sz="3600" b="1" u="sng" dirty="0" smtClean="0">
              <a:solidFill>
                <a:schemeClr val="tx1"/>
              </a:solidFill>
            </a:endParaRPr>
          </a:p>
          <a:p>
            <a:r>
              <a:rPr lang="cs-CZ" sz="3600" b="1" u="sng" dirty="0" smtClean="0">
                <a:solidFill>
                  <a:schemeClr val="tx1"/>
                </a:solidFill>
              </a:rPr>
              <a:t>vzniká ze sopečných par </a:t>
            </a:r>
            <a:r>
              <a:rPr lang="cs-CZ" sz="3600" b="1" dirty="0" smtClean="0">
                <a:solidFill>
                  <a:schemeClr val="tx1"/>
                </a:solidFill>
              </a:rPr>
              <a:t>kolem kráterů sopek</a:t>
            </a:r>
            <a:endParaRPr lang="cs-CZ" sz="3600" b="1" dirty="0" smtClean="0">
              <a:solidFill>
                <a:schemeClr val="tx1"/>
              </a:solidFill>
            </a:endParaRPr>
          </a:p>
          <a:p>
            <a:r>
              <a:rPr lang="cs-CZ" sz="3600" b="1" dirty="0" smtClean="0">
                <a:solidFill>
                  <a:schemeClr val="tx1"/>
                </a:solidFill>
              </a:rPr>
              <a:t>využití: </a:t>
            </a:r>
            <a:r>
              <a:rPr lang="cs-CZ" sz="3600" b="1" u="sng" dirty="0" smtClean="0">
                <a:solidFill>
                  <a:schemeClr val="tx1"/>
                </a:solidFill>
              </a:rPr>
              <a:t>chemický průmysl – výroba kyseliny sírové, střelný prach, hnojiva, prostředky na ochranu rostlin, dezinfekční účinky proti plísním a houbovým </a:t>
            </a:r>
            <a:r>
              <a:rPr lang="cs-CZ" b="1" u="sng" dirty="0" smtClean="0">
                <a:solidFill>
                  <a:schemeClr val="tx1"/>
                </a:solidFill>
              </a:rPr>
              <a:t>chorobám (síření sudů)</a:t>
            </a:r>
            <a:endParaRPr lang="cs-CZ" b="1" u="sng" dirty="0" smtClean="0">
              <a:solidFill>
                <a:schemeClr val="tx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540" b="15690"/>
          <a:stretch/>
        </p:blipFill>
        <p:spPr>
          <a:xfrm>
            <a:off x="251520" y="4384622"/>
            <a:ext cx="3707904" cy="202367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09" t="11361" r="20009" b="24798"/>
          <a:stretch/>
        </p:blipFill>
        <p:spPr>
          <a:xfrm>
            <a:off x="5004048" y="4163989"/>
            <a:ext cx="3087973" cy="2464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980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grafit (</a:t>
            </a:r>
            <a:r>
              <a:rPr lang="cs-CZ" b="1" cap="none" dirty="0" smtClean="0">
                <a:solidFill>
                  <a:schemeClr val="tx1"/>
                </a:solidFill>
              </a:rPr>
              <a:t>tuha - C</a:t>
            </a:r>
            <a:r>
              <a:rPr lang="cs-CZ" b="1" cap="none" dirty="0" smtClean="0">
                <a:solidFill>
                  <a:schemeClr val="tx1"/>
                </a:solidFill>
              </a:rPr>
              <a:t>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idx="1"/>
          </p:nvPr>
        </p:nvSpPr>
        <p:spPr>
          <a:xfrm>
            <a:off x="266510" y="1149620"/>
            <a:ext cx="8686800" cy="2880320"/>
          </a:xfrm>
          <a:solidFill>
            <a:srgbClr val="FFFF00"/>
          </a:solidFill>
          <a:ln>
            <a:solidFill>
              <a:schemeClr val="tx1"/>
            </a:solidFill>
          </a:ln>
        </p:spPr>
        <p:txBody>
          <a:bodyPr>
            <a:normAutofit fontScale="85000"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je </a:t>
            </a:r>
            <a:r>
              <a:rPr lang="cs-CZ" b="1" u="sng" dirty="0" smtClean="0">
                <a:solidFill>
                  <a:schemeClr val="tx1"/>
                </a:solidFill>
              </a:rPr>
              <a:t>černý</a:t>
            </a:r>
            <a:r>
              <a:rPr lang="cs-CZ" b="1" dirty="0" smtClean="0">
                <a:solidFill>
                  <a:schemeClr val="tx1"/>
                </a:solidFill>
              </a:rPr>
              <a:t> a </a:t>
            </a:r>
            <a:r>
              <a:rPr lang="cs-CZ" b="1" u="sng" dirty="0" smtClean="0">
                <a:solidFill>
                  <a:schemeClr val="tx1"/>
                </a:solidFill>
              </a:rPr>
              <a:t>měkký</a:t>
            </a:r>
            <a:r>
              <a:rPr lang="cs-CZ" b="1" dirty="0" smtClean="0">
                <a:solidFill>
                  <a:schemeClr val="tx1"/>
                </a:solidFill>
              </a:rPr>
              <a:t> minerál</a:t>
            </a:r>
            <a:endParaRPr lang="cs-CZ" b="1" u="sng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matný </a:t>
            </a:r>
            <a:r>
              <a:rPr lang="cs-CZ" b="1" u="sng" dirty="0" smtClean="0">
                <a:solidFill>
                  <a:schemeClr val="tx1"/>
                </a:solidFill>
              </a:rPr>
              <a:t>kovový lesk</a:t>
            </a:r>
            <a:endParaRPr lang="cs-CZ" b="1" u="sng" dirty="0" smtClean="0">
              <a:solidFill>
                <a:schemeClr val="tx1"/>
              </a:solidFill>
            </a:endParaRPr>
          </a:p>
          <a:p>
            <a:r>
              <a:rPr lang="cs-CZ" b="1" u="sng" dirty="0" smtClean="0">
                <a:solidFill>
                  <a:schemeClr val="tx1"/>
                </a:solidFill>
              </a:rPr>
              <a:t>výborně vede elektrický proud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snadno se otírá, </a:t>
            </a:r>
            <a:r>
              <a:rPr lang="cs-CZ" b="1" dirty="0" smtClean="0">
                <a:solidFill>
                  <a:schemeClr val="tx1"/>
                </a:solidFill>
              </a:rPr>
              <a:t>zanechává</a:t>
            </a:r>
            <a:r>
              <a:rPr lang="cs-CZ" b="1" u="sng" dirty="0" smtClean="0">
                <a:solidFill>
                  <a:schemeClr val="tx1"/>
                </a:solidFill>
              </a:rPr>
              <a:t> černou stopu na papíře</a:t>
            </a:r>
            <a:endParaRPr lang="cs-CZ" b="1" u="sng" dirty="0" smtClean="0">
              <a:solidFill>
                <a:schemeClr val="tx1"/>
              </a:solidFill>
            </a:endParaRPr>
          </a:p>
          <a:p>
            <a:r>
              <a:rPr lang="cs-CZ" b="1" u="sng" dirty="0" smtClean="0">
                <a:solidFill>
                  <a:schemeClr val="tx1"/>
                </a:solidFill>
              </a:rPr>
              <a:t>využití</a:t>
            </a:r>
            <a:r>
              <a:rPr lang="cs-CZ" b="1" dirty="0" smtClean="0">
                <a:solidFill>
                  <a:schemeClr val="tx1"/>
                </a:solidFill>
              </a:rPr>
              <a:t>: </a:t>
            </a:r>
            <a:r>
              <a:rPr lang="cs-CZ" b="1" dirty="0" smtClean="0">
                <a:solidFill>
                  <a:schemeClr val="tx1"/>
                </a:solidFill>
              </a:rPr>
              <a:t>tužky, žáruvzdorné nádoby, uhlíky elektromotorů, barvy, mazadla</a:t>
            </a:r>
            <a:endParaRPr lang="cs-CZ" b="1" u="sng" dirty="0" smtClean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88" t="8520" r="9134" b="4948"/>
          <a:stretch/>
        </p:blipFill>
        <p:spPr>
          <a:xfrm>
            <a:off x="251520" y="4161703"/>
            <a:ext cx="3087973" cy="259330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4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324" t="23321" r="26339" b="31937"/>
          <a:stretch/>
        </p:blipFill>
        <p:spPr>
          <a:xfrm>
            <a:off x="6444208" y="620688"/>
            <a:ext cx="2347666" cy="195302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875" b="40546"/>
          <a:stretch/>
        </p:blipFill>
        <p:spPr>
          <a:xfrm rot="20469276">
            <a:off x="3754162" y="5034928"/>
            <a:ext cx="5037712" cy="842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8746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diamant</a:t>
            </a:r>
            <a:r>
              <a:rPr lang="cs-CZ" b="1" dirty="0" err="1" smtClean="0">
                <a:solidFill>
                  <a:schemeClr val="tx1"/>
                </a:solidFill>
              </a:rPr>
              <a:t>t</a:t>
            </a:r>
            <a:r>
              <a:rPr lang="cs-CZ" b="1" dirty="0" smtClean="0">
                <a:solidFill>
                  <a:schemeClr val="tx1"/>
                </a:solidFill>
              </a:rPr>
              <a:t> (</a:t>
            </a:r>
            <a:r>
              <a:rPr lang="cs-CZ" b="1" cap="none" dirty="0">
                <a:solidFill>
                  <a:schemeClr val="tx1"/>
                </a:solidFill>
              </a:rPr>
              <a:t>C</a:t>
            </a:r>
            <a:r>
              <a:rPr lang="cs-CZ" b="1" cap="none" dirty="0" smtClean="0">
                <a:solidFill>
                  <a:schemeClr val="tx1"/>
                </a:solidFill>
              </a:rPr>
              <a:t>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idx="1"/>
          </p:nvPr>
        </p:nvSpPr>
        <p:spPr>
          <a:xfrm>
            <a:off x="266510" y="1149620"/>
            <a:ext cx="8686800" cy="2711428"/>
          </a:xfrm>
          <a:solidFill>
            <a:srgbClr val="FFFF00"/>
          </a:soli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krystalizuje v </a:t>
            </a:r>
            <a:r>
              <a:rPr lang="cs-CZ" sz="2400" b="1" u="sng" dirty="0" smtClean="0">
                <a:solidFill>
                  <a:schemeClr val="tx1"/>
                </a:solidFill>
              </a:rPr>
              <a:t>krychlové soustavě</a:t>
            </a:r>
            <a:endParaRPr lang="cs-CZ" sz="2400" b="1" u="sng" dirty="0" smtClean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chemeClr val="tx1"/>
                </a:solidFill>
              </a:rPr>
              <a:t>má </a:t>
            </a:r>
            <a:r>
              <a:rPr lang="cs-CZ" sz="2400" b="1" u="sng" dirty="0" smtClean="0">
                <a:solidFill>
                  <a:schemeClr val="tx1"/>
                </a:solidFill>
              </a:rPr>
              <a:t>krátké a pevné vazby </a:t>
            </a:r>
            <a:r>
              <a:rPr lang="cs-CZ" sz="2400" b="1" dirty="0" smtClean="0">
                <a:solidFill>
                  <a:schemeClr val="tx1"/>
                </a:solidFill>
              </a:rPr>
              <a:t>mezi atomy uhlíku – nejtvrdší minerál</a:t>
            </a:r>
            <a:endParaRPr lang="cs-CZ" sz="2400" b="1" u="sng" dirty="0" smtClean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chemeClr val="tx1"/>
                </a:solidFill>
              </a:rPr>
              <a:t>velmi </a:t>
            </a:r>
            <a:r>
              <a:rPr lang="cs-CZ" sz="2400" b="1" u="sng" dirty="0" smtClean="0">
                <a:solidFill>
                  <a:schemeClr val="tx1"/>
                </a:solidFill>
              </a:rPr>
              <a:t>křehký, hořlavý</a:t>
            </a:r>
            <a:endParaRPr lang="cs-CZ" sz="2400" b="1" u="sng" dirty="0" smtClean="0">
              <a:solidFill>
                <a:schemeClr val="tx1"/>
              </a:solidFill>
            </a:endParaRPr>
          </a:p>
          <a:p>
            <a:r>
              <a:rPr lang="cs-CZ" sz="2400" b="1" u="sng" dirty="0" smtClean="0">
                <a:solidFill>
                  <a:schemeClr val="tx1"/>
                </a:solidFill>
              </a:rPr>
              <a:t>krystaly vznikají hluboko v litosféře za vysokých teplot a tlaku</a:t>
            </a:r>
            <a:endParaRPr lang="cs-CZ" sz="2400" b="1" u="sng" dirty="0" smtClean="0">
              <a:solidFill>
                <a:schemeClr val="tx1"/>
              </a:solidFill>
            </a:endParaRPr>
          </a:p>
          <a:p>
            <a:r>
              <a:rPr lang="cs-CZ" sz="2400" b="1" u="sng" dirty="0" smtClean="0">
                <a:solidFill>
                  <a:schemeClr val="tx1"/>
                </a:solidFill>
              </a:rPr>
              <a:t>využití</a:t>
            </a:r>
            <a:r>
              <a:rPr lang="cs-CZ" sz="2400" b="1" dirty="0" smtClean="0">
                <a:solidFill>
                  <a:schemeClr val="tx1"/>
                </a:solidFill>
              </a:rPr>
              <a:t>: </a:t>
            </a:r>
            <a:r>
              <a:rPr lang="cs-CZ" sz="2400" b="1" dirty="0" smtClean="0">
                <a:solidFill>
                  <a:schemeClr val="tx1"/>
                </a:solidFill>
              </a:rPr>
              <a:t>vybroušené diamanty – brilianty (klenotnictví), vrtání, broušení, řezání</a:t>
            </a:r>
            <a:endParaRPr lang="cs-CZ" sz="2400" b="1" u="sng" dirty="0" smtClean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290" y="4096709"/>
            <a:ext cx="3142123" cy="2633838"/>
          </a:xfrm>
          <a:prstGeom prst="rect">
            <a:avLst/>
          </a:prstGeom>
          <a:ln>
            <a:solidFill>
              <a:schemeClr val="accent6"/>
            </a:solidFill>
          </a:ln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01" r="9563"/>
          <a:stretch/>
        </p:blipFill>
        <p:spPr>
          <a:xfrm>
            <a:off x="3635896" y="4260497"/>
            <a:ext cx="2173575" cy="220486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48" t="10075" r="6648"/>
          <a:stretch/>
        </p:blipFill>
        <p:spPr>
          <a:xfrm>
            <a:off x="6156176" y="4121379"/>
            <a:ext cx="2691516" cy="248310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54815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661248"/>
          </a:xfrm>
        </p:spPr>
        <p:txBody>
          <a:bodyPr>
            <a:normAutofit fontScale="92500" lnSpcReduction="20000"/>
          </a:bodyPr>
          <a:lstStyle/>
          <a:p>
            <a:r>
              <a:rPr lang="cs-CZ" sz="3300" b="1" u="sng" dirty="0" smtClean="0">
                <a:solidFill>
                  <a:schemeClr val="tx1"/>
                </a:solidFill>
              </a:rPr>
              <a:t>Co jsou to </a:t>
            </a:r>
            <a:r>
              <a:rPr lang="cs-CZ" sz="3300" b="1" u="sng" dirty="0" smtClean="0">
                <a:solidFill>
                  <a:schemeClr val="tx1"/>
                </a:solidFill>
              </a:rPr>
              <a:t>prvky</a:t>
            </a:r>
            <a:r>
              <a:rPr lang="cs-CZ" sz="3300" b="1" u="sng" dirty="0" smtClean="0">
                <a:solidFill>
                  <a:schemeClr val="tx1"/>
                </a:solidFill>
              </a:rPr>
              <a:t>?</a:t>
            </a:r>
            <a:endParaRPr lang="cs-CZ" sz="3300" b="1" u="sng" dirty="0" smtClean="0">
              <a:solidFill>
                <a:schemeClr val="tx1"/>
              </a:solidFill>
            </a:endParaRPr>
          </a:p>
          <a:p>
            <a:r>
              <a:rPr lang="cs-CZ" sz="3300" b="1" dirty="0" smtClean="0">
                <a:solidFill>
                  <a:srgbClr val="FF0000"/>
                </a:solidFill>
              </a:rPr>
              <a:t>Minerály tvořené jedním prvkem.</a:t>
            </a:r>
            <a:endParaRPr lang="cs-CZ" sz="3300" b="1" dirty="0" smtClean="0">
              <a:solidFill>
                <a:srgbClr val="FF0000"/>
              </a:solidFill>
            </a:endParaRP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Jak dělíme prvky?</a:t>
            </a:r>
            <a:endParaRPr lang="cs-CZ" sz="3300" b="1" u="sng" dirty="0" smtClean="0">
              <a:solidFill>
                <a:schemeClr val="tx1"/>
              </a:solidFill>
            </a:endParaRPr>
          </a:p>
          <a:p>
            <a:r>
              <a:rPr lang="cs-CZ" sz="3300" b="1" dirty="0" smtClean="0">
                <a:solidFill>
                  <a:srgbClr val="FF0000"/>
                </a:solidFill>
              </a:rPr>
              <a:t>Kovové – zlato, stříbro, platina a měď. Nekovové – síra, grafit (tuha), diamant.</a:t>
            </a:r>
            <a:endParaRPr lang="cs-CZ" sz="3300" b="1" dirty="0" smtClean="0">
              <a:solidFill>
                <a:srgbClr val="FF0000"/>
              </a:solidFill>
            </a:endParaRP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Které prvky jsou dokonale kujné</a:t>
            </a:r>
            <a:r>
              <a:rPr lang="cs-CZ" sz="3300" b="1" u="sng" dirty="0" smtClean="0">
                <a:solidFill>
                  <a:schemeClr val="tx1"/>
                </a:solidFill>
              </a:rPr>
              <a:t>?</a:t>
            </a:r>
            <a:endParaRPr lang="cs-CZ" sz="3300" b="1" u="sng" dirty="0" smtClean="0">
              <a:solidFill>
                <a:schemeClr val="tx1"/>
              </a:solidFill>
            </a:endParaRPr>
          </a:p>
          <a:p>
            <a:r>
              <a:rPr lang="cs-CZ" sz="3300" b="1" dirty="0" smtClean="0">
                <a:solidFill>
                  <a:srgbClr val="FF0000"/>
                </a:solidFill>
              </a:rPr>
              <a:t>Zlato, stříbro.</a:t>
            </a:r>
            <a:endParaRPr lang="cs-CZ" sz="3300" b="1" dirty="0" smtClean="0">
              <a:solidFill>
                <a:srgbClr val="FF0000"/>
              </a:solidFill>
            </a:endParaRP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K čemu se </a:t>
            </a:r>
            <a:r>
              <a:rPr lang="cs-CZ" sz="3300" b="1" u="sng" dirty="0" smtClean="0">
                <a:solidFill>
                  <a:schemeClr val="tx1"/>
                </a:solidFill>
              </a:rPr>
              <a:t>využívá zlato</a:t>
            </a:r>
            <a:r>
              <a:rPr lang="cs-CZ" sz="3300" b="1" u="sng" dirty="0" smtClean="0">
                <a:solidFill>
                  <a:schemeClr val="tx1"/>
                </a:solidFill>
              </a:rPr>
              <a:t>?</a:t>
            </a:r>
            <a:endParaRPr lang="cs-CZ" sz="3300" b="1" u="sng" dirty="0" smtClean="0">
              <a:solidFill>
                <a:schemeClr val="tx1"/>
              </a:solidFill>
            </a:endParaRPr>
          </a:p>
          <a:p>
            <a:r>
              <a:rPr lang="cs-CZ" sz="3300" b="1" dirty="0" smtClean="0">
                <a:solidFill>
                  <a:srgbClr val="FF0000"/>
                </a:solidFill>
              </a:rPr>
              <a:t>Výroba mikroprocesorů, klenotnictví, státní poklad (zlaté cihly).</a:t>
            </a:r>
            <a:endParaRPr lang="cs-CZ" sz="3300" b="1" dirty="0" smtClean="0">
              <a:solidFill>
                <a:srgbClr val="FF0000"/>
              </a:solidFill>
            </a:endParaRP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Který prvek je nejlepším vodičem tepla a elektřiny</a:t>
            </a:r>
            <a:r>
              <a:rPr lang="cs-CZ" sz="3300" b="1" u="sng" dirty="0" smtClean="0">
                <a:solidFill>
                  <a:schemeClr val="tx1"/>
                </a:solidFill>
              </a:rPr>
              <a:t>?</a:t>
            </a:r>
            <a:endParaRPr lang="cs-CZ" sz="3300" b="1" u="sng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1661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544616"/>
          </a:xfrm>
        </p:spPr>
        <p:txBody>
          <a:bodyPr>
            <a:normAutofit fontScale="77500" lnSpcReduction="20000"/>
          </a:bodyPr>
          <a:lstStyle/>
          <a:p>
            <a:r>
              <a:rPr lang="cs-CZ" sz="3300" b="1" dirty="0" smtClean="0">
                <a:solidFill>
                  <a:srgbClr val="FF0000"/>
                </a:solidFill>
              </a:rPr>
              <a:t>Stříbro</a:t>
            </a:r>
            <a:r>
              <a:rPr lang="cs-CZ" sz="3300" b="1" dirty="0" smtClean="0">
                <a:solidFill>
                  <a:srgbClr val="FF0000"/>
                </a:solidFill>
              </a:rPr>
              <a:t>.</a:t>
            </a:r>
            <a:endParaRPr lang="cs-CZ" sz="3300" b="1" dirty="0" smtClean="0">
              <a:solidFill>
                <a:srgbClr val="FF0000"/>
              </a:solidFill>
            </a:endParaRP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K čemu se využívá síra</a:t>
            </a:r>
            <a:r>
              <a:rPr lang="cs-CZ" sz="3300" b="1" u="sng" dirty="0" smtClean="0">
                <a:solidFill>
                  <a:schemeClr val="tx1"/>
                </a:solidFill>
              </a:rPr>
              <a:t>?</a:t>
            </a:r>
            <a:endParaRPr lang="cs-CZ" sz="3300" b="1" u="sng" dirty="0" smtClean="0">
              <a:solidFill>
                <a:schemeClr val="tx1"/>
              </a:solidFill>
            </a:endParaRPr>
          </a:p>
          <a:p>
            <a:r>
              <a:rPr lang="cs-CZ" sz="3300" b="1" dirty="0" smtClean="0">
                <a:solidFill>
                  <a:srgbClr val="FF0000"/>
                </a:solidFill>
              </a:rPr>
              <a:t>Chemický průmysl – výroba kyseliny sírové, střelný prach, dezinfekční prostředky, hnojiva,  zápalky</a:t>
            </a:r>
            <a:endParaRPr lang="cs-CZ" sz="3300" b="1" dirty="0" smtClean="0">
              <a:solidFill>
                <a:srgbClr val="FF0000"/>
              </a:solidFill>
            </a:endParaRP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Který minerál v přírodě je nejtvrdší</a:t>
            </a:r>
            <a:r>
              <a:rPr lang="cs-CZ" sz="3300" b="1" u="sng" dirty="0" smtClean="0">
                <a:solidFill>
                  <a:schemeClr val="tx1"/>
                </a:solidFill>
              </a:rPr>
              <a:t>?</a:t>
            </a:r>
            <a:endParaRPr lang="cs-CZ" sz="3300" b="1" u="sng" dirty="0" smtClean="0">
              <a:solidFill>
                <a:schemeClr val="tx1"/>
              </a:solidFill>
            </a:endParaRPr>
          </a:p>
          <a:p>
            <a:r>
              <a:rPr lang="cs-CZ" sz="3300" b="1" dirty="0" smtClean="0">
                <a:solidFill>
                  <a:srgbClr val="FF0000"/>
                </a:solidFill>
              </a:rPr>
              <a:t>Diamant</a:t>
            </a:r>
            <a:r>
              <a:rPr lang="cs-CZ" sz="3300" b="1" dirty="0" smtClean="0">
                <a:solidFill>
                  <a:srgbClr val="FF0000"/>
                </a:solidFill>
              </a:rPr>
              <a:t>.</a:t>
            </a:r>
            <a:endParaRPr lang="cs-CZ" sz="3300" b="1" dirty="0" smtClean="0">
              <a:solidFill>
                <a:srgbClr val="FF0000"/>
              </a:solidFill>
            </a:endParaRP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Jaké je využití diamantu?</a:t>
            </a:r>
            <a:endParaRPr lang="cs-CZ" sz="3300" b="1" u="sng" dirty="0" smtClean="0">
              <a:solidFill>
                <a:schemeClr val="tx1"/>
              </a:solidFill>
            </a:endParaRPr>
          </a:p>
          <a:p>
            <a:r>
              <a:rPr lang="cs-CZ" sz="3300" b="1" dirty="0" smtClean="0">
                <a:solidFill>
                  <a:srgbClr val="FF0000"/>
                </a:solidFill>
              </a:rPr>
              <a:t>Klenotnictví, broušení, řezání</a:t>
            </a:r>
            <a:r>
              <a:rPr lang="cs-CZ" sz="3300" b="1" dirty="0" smtClean="0">
                <a:solidFill>
                  <a:srgbClr val="FF0000"/>
                </a:solidFill>
              </a:rPr>
              <a:t>.</a:t>
            </a:r>
            <a:endParaRPr lang="cs-CZ" sz="3300" b="1" dirty="0" smtClean="0">
              <a:solidFill>
                <a:srgbClr val="FF0000"/>
              </a:solidFill>
            </a:endParaRP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Jaké vlastnosti má grafit</a:t>
            </a:r>
            <a:r>
              <a:rPr lang="cs-CZ" sz="3300" b="1" u="sng" dirty="0" smtClean="0">
                <a:solidFill>
                  <a:schemeClr val="tx1"/>
                </a:solidFill>
              </a:rPr>
              <a:t>?</a:t>
            </a:r>
            <a:endParaRPr lang="cs-CZ" sz="3300" b="1" u="sng" dirty="0" smtClean="0">
              <a:solidFill>
                <a:schemeClr val="tx1"/>
              </a:solidFill>
            </a:endParaRPr>
          </a:p>
          <a:p>
            <a:r>
              <a:rPr lang="cs-CZ" sz="3300" b="1" dirty="0" smtClean="0">
                <a:solidFill>
                  <a:srgbClr val="FF0000"/>
                </a:solidFill>
              </a:rPr>
              <a:t>Žáruvzdorný, dobře vede teplo a elektrický proud, snadno se otírá, je černý a měkký.</a:t>
            </a: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Jaké využití má grafit?</a:t>
            </a:r>
          </a:p>
          <a:p>
            <a:r>
              <a:rPr lang="cs-CZ" sz="3300" b="1" dirty="0" smtClean="0">
                <a:solidFill>
                  <a:schemeClr val="tx1"/>
                </a:solidFill>
              </a:rPr>
              <a:t>Tužky, uhlíky do elektromotorů, barvy, mazadla, žáruvzdorné nádoby.</a:t>
            </a:r>
            <a:endParaRPr lang="cs-CZ" sz="3300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1661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Použité zdroje: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/>
          </a:bodyPr>
          <a:lstStyle/>
          <a:p>
            <a:r>
              <a:rPr lang="cs-CZ" sz="1600" b="1" dirty="0"/>
              <a:t>Vlastní fotografie – síra, grafit</a:t>
            </a:r>
          </a:p>
          <a:p>
            <a:r>
              <a:rPr lang="cs-CZ" sz="1600" b="1" dirty="0" err="1"/>
              <a:t>Soubor:Brillanten.jpg</a:t>
            </a:r>
            <a:r>
              <a:rPr lang="cs-CZ" sz="1600" b="1" dirty="0"/>
              <a:t>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20.12.2010 [cit. 2012-10-30]. Dostupné z: http://cs.wikipedia.org/wiki/Diamant </a:t>
            </a:r>
          </a:p>
          <a:p>
            <a:r>
              <a:rPr lang="cs-CZ" sz="1600" b="1" dirty="0" err="1"/>
              <a:t>Soubor:Zlato</a:t>
            </a:r>
            <a:r>
              <a:rPr lang="cs-CZ" sz="1600" b="1" dirty="0"/>
              <a:t> 2.jpg.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20.4.2008 [cit. 2012-10-30]. Dostupné z: http://cs.wikipedia.org/wiki/Zlato </a:t>
            </a:r>
          </a:p>
          <a:p>
            <a:r>
              <a:rPr lang="cs-CZ" sz="1600" b="1" dirty="0" err="1"/>
              <a:t>Soubor:Silver</a:t>
            </a:r>
            <a:r>
              <a:rPr lang="cs-CZ" sz="1600" b="1" dirty="0"/>
              <a:t> crystal.jpg.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26.7.2009 [cit. 2012-10-30]. Dostupné z: http://cs.wikipedia.org/wiki/St%C5%99%C3%ADbro </a:t>
            </a:r>
          </a:p>
          <a:p>
            <a:r>
              <a:rPr lang="cs-CZ" sz="1600" b="1" dirty="0" err="1"/>
              <a:t>Soubor:Or</a:t>
            </a:r>
            <a:r>
              <a:rPr lang="cs-CZ" sz="1600" b="1" dirty="0"/>
              <a:t> Venezuela.jpg Skočit na: Navigace, Hledání.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9.3.2011 [cit. 2012-10-30]. Dostupné z: http://cs.wikipedia.org/wiki/Zlato </a:t>
            </a:r>
          </a:p>
          <a:p>
            <a:r>
              <a:rPr lang="cs-CZ" sz="1600" b="1" dirty="0"/>
              <a:t>Soubor:1000oz.silver.bullion.bar.underneath.jpg.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4.6.2009 [cit. 2012-10-30]. Dostupné z: http://cs.wikipedia.org/wiki/St%C5%99%C3%ADbro#Platidlo </a:t>
            </a:r>
          </a:p>
          <a:p>
            <a:r>
              <a:rPr lang="cs-CZ" sz="1600" b="1" dirty="0" err="1"/>
              <a:t>Soubor:Toi</a:t>
            </a:r>
            <a:r>
              <a:rPr lang="cs-CZ" sz="1600" b="1" dirty="0"/>
              <a:t> 250kg </a:t>
            </a:r>
            <a:r>
              <a:rPr lang="cs-CZ" sz="1600" b="1" dirty="0" err="1"/>
              <a:t>gold</a:t>
            </a:r>
            <a:r>
              <a:rPr lang="cs-CZ" sz="1600" b="1" dirty="0"/>
              <a:t> bar.jpg.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14.8..2009 [cit. 2012-10-30]. Dostupné z: http://cs.wikipedia.org/wiki/Zlato </a:t>
            </a:r>
          </a:p>
          <a:p>
            <a:r>
              <a:rPr lang="cs-CZ" sz="1600" b="1" dirty="0" err="1" smtClean="0"/>
              <a:t>Soubor:Grossi</a:t>
            </a:r>
            <a:r>
              <a:rPr lang="cs-CZ" sz="1600" b="1" dirty="0" smtClean="0"/>
              <a:t> </a:t>
            </a:r>
            <a:r>
              <a:rPr lang="cs-CZ" sz="1600" b="1" dirty="0" err="1"/>
              <a:t>pragenses</a:t>
            </a:r>
            <a:r>
              <a:rPr lang="cs-CZ" sz="1600" b="1" dirty="0"/>
              <a:t> avers.jpg Skočit na: Navigace, Hledání.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31.3.2007 [cit. 2012-10-30]. Dostupné z: http://cs.wikipedia.org/wiki/Pra%C5%BEsk%C3%BD_gro%C5%A1 </a:t>
            </a:r>
            <a:endParaRPr lang="cs-CZ" sz="1600" b="1" dirty="0" smtClean="0"/>
          </a:p>
          <a:p>
            <a:r>
              <a:rPr lang="cs-CZ" sz="1600" b="1" dirty="0" smtClean="0"/>
              <a:t>Vrtná </a:t>
            </a:r>
            <a:r>
              <a:rPr lang="cs-CZ" sz="1600" b="1" dirty="0"/>
              <a:t>hlava, řezný kotouč – vlastní fotografie</a:t>
            </a:r>
          </a:p>
          <a:p>
            <a:endParaRPr lang="cs-CZ" sz="1600" dirty="0"/>
          </a:p>
          <a:p>
            <a:endParaRPr lang="cs-CZ" sz="1600" b="1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1217</TotalTime>
  <Words>915</Words>
  <Application>Microsoft Office PowerPoint</Application>
  <PresentationFormat>Předvádění na obrazovce (4:3)</PresentationFormat>
  <Paragraphs>107</Paragraphs>
  <Slides>12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Anotace</vt:lpstr>
      <vt:lpstr>PRVKY</vt:lpstr>
      <vt:lpstr>Prvky</vt:lpstr>
      <vt:lpstr>Zlato (Au)</vt:lpstr>
      <vt:lpstr>stříbro (Ag)</vt:lpstr>
      <vt:lpstr>síra (S)</vt:lpstr>
      <vt:lpstr>grafit (tuha - C)</vt:lpstr>
      <vt:lpstr>diamantt (C)</vt:lpstr>
      <vt:lpstr>Otázky</vt:lpstr>
      <vt:lpstr>Otázky</vt:lpstr>
      <vt:lpstr>Použité zdroje:</vt:lpstr>
    </vt:vector>
  </TitlesOfParts>
  <Company>MZŠ Melč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Ploštěnka mléčná </dc:title>
  <dc:creator>rybat</dc:creator>
  <cp:lastModifiedBy>Lumír Novák</cp:lastModifiedBy>
  <cp:revision>123</cp:revision>
  <dcterms:created xsi:type="dcterms:W3CDTF">2012-03-02T07:29:25Z</dcterms:created>
  <dcterms:modified xsi:type="dcterms:W3CDTF">2012-11-16T18:27:04Z</dcterms:modified>
</cp:coreProperties>
</file>