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68" r:id="rId2"/>
    <p:sldId id="269" r:id="rId3"/>
    <p:sldId id="257" r:id="rId4"/>
    <p:sldId id="300" r:id="rId5"/>
    <p:sldId id="292" r:id="rId6"/>
    <p:sldId id="301" r:id="rId7"/>
    <p:sldId id="302" r:id="rId8"/>
    <p:sldId id="314" r:id="rId9"/>
    <p:sldId id="315" r:id="rId10"/>
    <p:sldId id="316" r:id="rId11"/>
    <p:sldId id="317" r:id="rId12"/>
    <p:sldId id="318" r:id="rId13"/>
    <p:sldId id="328" r:id="rId14"/>
    <p:sldId id="319" r:id="rId15"/>
    <p:sldId id="320" r:id="rId16"/>
    <p:sldId id="321" r:id="rId17"/>
    <p:sldId id="322" r:id="rId18"/>
    <p:sldId id="323" r:id="rId19"/>
    <p:sldId id="329" r:id="rId20"/>
    <p:sldId id="324" r:id="rId21"/>
    <p:sldId id="325" r:id="rId22"/>
    <p:sldId id="276" r:id="rId23"/>
    <p:sldId id="326" r:id="rId24"/>
    <p:sldId id="271" r:id="rId25"/>
    <p:sldId id="327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87170" autoAdjust="0"/>
  </p:normalViewPr>
  <p:slideViewPr>
    <p:cSldViewPr>
      <p:cViewPr>
        <p:scale>
          <a:sx n="64" d="100"/>
          <a:sy n="64" d="100"/>
        </p:scale>
        <p:origin x="-60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E08CC-E072-423C-9C53-30F7F28749BB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A7206-BEA3-44F2-99FB-8DB3B811E2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37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Soubor:Skeletal</a:t>
            </a:r>
            <a:r>
              <a:rPr lang="cs-CZ" dirty="0" smtClean="0"/>
              <a:t> muscle.jpg Skočit na: Navigace, Hledání.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11.9.2005 [cit. 2012-10-30]. Dostupné z: http://cs.wikipedia.org/wiki/Kostern%C3%AD_svalovina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Soubor:Skeletal</a:t>
            </a:r>
            <a:r>
              <a:rPr lang="cs-CZ" dirty="0" smtClean="0"/>
              <a:t> </a:t>
            </a:r>
            <a:r>
              <a:rPr lang="cs-CZ" dirty="0" err="1" smtClean="0"/>
              <a:t>muscle</a:t>
            </a:r>
            <a:r>
              <a:rPr lang="cs-CZ" dirty="0" smtClean="0"/>
              <a:t> - </a:t>
            </a:r>
            <a:r>
              <a:rPr lang="cs-CZ" dirty="0" err="1" smtClean="0"/>
              <a:t>longitudinal</a:t>
            </a:r>
            <a:r>
              <a:rPr lang="cs-CZ" dirty="0" smtClean="0"/>
              <a:t> section.jpg.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25.3.2006 [cit. 2012-10-30]. Dostupné z: http://cs.wikipedia.org/wiki/Kostern%C3%AD_svalovina#Makroskopick.C3.A1_stavba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Soubor:Skeletal</a:t>
            </a:r>
            <a:r>
              <a:rPr lang="cs-CZ" dirty="0" smtClean="0"/>
              <a:t> muscle.jpg Skočit na: Navigace, Hledání.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11.9.2005 [cit. 2012-10-30]. Dostupné z: http://cs.wikipedia.org/wiki/Kostern%C3%AD_svalovina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Soubor:Skeletal</a:t>
            </a:r>
            <a:r>
              <a:rPr lang="cs-CZ" dirty="0" smtClean="0"/>
              <a:t> </a:t>
            </a:r>
            <a:r>
              <a:rPr lang="cs-CZ" dirty="0" err="1" smtClean="0"/>
              <a:t>muscle</a:t>
            </a:r>
            <a:r>
              <a:rPr lang="cs-CZ" dirty="0" smtClean="0"/>
              <a:t> - </a:t>
            </a:r>
            <a:r>
              <a:rPr lang="cs-CZ" dirty="0" err="1" smtClean="0"/>
              <a:t>cross</a:t>
            </a:r>
            <a:r>
              <a:rPr lang="cs-CZ" dirty="0" smtClean="0"/>
              <a:t> </a:t>
            </a:r>
            <a:r>
              <a:rPr lang="cs-CZ" dirty="0" err="1" smtClean="0"/>
              <a:t>section</a:t>
            </a:r>
            <a:r>
              <a:rPr lang="cs-CZ" dirty="0" smtClean="0"/>
              <a:t>, nerve bundle.jpg.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25.3.2006 [cit. 2012-10-30]. Dostupné z: http://cs.wikipedia.org/wiki/Kostern%C3%AD_svalovina#Makroskopick.C3.A1_stavba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Soubor:Muscles</a:t>
            </a:r>
            <a:r>
              <a:rPr lang="cs-CZ" dirty="0" smtClean="0"/>
              <a:t> </a:t>
            </a:r>
            <a:r>
              <a:rPr lang="cs-CZ" dirty="0" err="1" smtClean="0"/>
              <a:t>anterior</a:t>
            </a:r>
            <a:r>
              <a:rPr lang="cs-CZ" dirty="0" smtClean="0"/>
              <a:t> labeled.png.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20.5.2010 [cit. 2012-10-30]. Dostupné z: http://cs.wikipedia.org/wiki/Svaly_%C4%8Dlov%C4%9Bka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Soubor:Gluteus</a:t>
            </a:r>
            <a:r>
              <a:rPr lang="cs-CZ" dirty="0" smtClean="0"/>
              <a:t> maximus.png.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25.7.2005 [cit. 2012-10-30]. Dostupné z: http://cs.wikipedia.org/wiki/Velk%C3%BD_sval_h%C3%BD%C5%BE%C4%8Fov%C3%BD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Soubor:Sartorius.png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29.7.2007 [cit. 2012-10-30]. Dostupné z: http://cs.wikipedia.org/wiki/Sval_krej%C4%8Dovsk%C3%BD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File:Illu </a:t>
            </a:r>
            <a:r>
              <a:rPr lang="cs-CZ" dirty="0" err="1" smtClean="0"/>
              <a:t>lower</a:t>
            </a:r>
            <a:r>
              <a:rPr lang="cs-CZ" dirty="0" smtClean="0"/>
              <a:t> extremity </a:t>
            </a:r>
            <a:r>
              <a:rPr lang="cs-CZ" dirty="0" err="1" smtClean="0"/>
              <a:t>muscles.jpg</a:t>
            </a:r>
            <a:r>
              <a:rPr lang="cs-CZ" dirty="0" smtClean="0"/>
              <a:t>. </a:t>
            </a:r>
            <a:r>
              <a:rPr lang="cs-CZ" i="1" dirty="0" err="1" smtClean="0"/>
              <a:t>Wikipedia.org</a:t>
            </a:r>
            <a:r>
              <a:rPr lang="cs-CZ" dirty="0" smtClean="0"/>
              <a:t> [online]. 29.9.2006 [cit. 2012-11-22]. Dostupné z: http://en.wikipedia.org/wiki/Musculus_quadriceps_femoris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Soubor:Achilles-tendon.jpg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1.9.2007 [cit. 2012-10-30]. Dostupné z: http://cs.wikipedia.org/wiki/%C5%A0lacha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Soubor:Triceps</a:t>
            </a:r>
            <a:r>
              <a:rPr lang="cs-CZ" dirty="0" smtClean="0"/>
              <a:t> brachii.png.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25.7.2005 [cit. 2012-10-30]. Dostupné z: http://cs.wikipedia.org/wiki/Triceps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Soubor:Deltoideus.png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25.7.2005 [cit. 2012-10-30]. Dostupné z: http://cs.wikipedia.org/wiki/Deltov%C3%BD_sval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Soubor:Arm</a:t>
            </a:r>
            <a:r>
              <a:rPr lang="cs-CZ" dirty="0" smtClean="0"/>
              <a:t> </a:t>
            </a:r>
            <a:r>
              <a:rPr lang="cs-CZ" dirty="0" err="1" smtClean="0"/>
              <a:t>muscles</a:t>
            </a:r>
            <a:r>
              <a:rPr lang="cs-CZ" dirty="0" smtClean="0"/>
              <a:t> front deep.png Skočit na: Navigace, Hledání.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14.1.2007 [cit. 2012-10-30]. Dostupné z: http://cs.wikipedia.org/wiki/Biceps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Soubor:La</a:t>
            </a:r>
            <a:r>
              <a:rPr lang="cs-CZ" dirty="0" smtClean="0"/>
              <a:t> </a:t>
            </a:r>
            <a:r>
              <a:rPr lang="cs-CZ" dirty="0" err="1" smtClean="0"/>
              <a:t>voûte</a:t>
            </a:r>
            <a:r>
              <a:rPr lang="cs-CZ" dirty="0" smtClean="0"/>
              <a:t> </a:t>
            </a:r>
            <a:r>
              <a:rPr lang="cs-CZ" dirty="0" err="1" smtClean="0"/>
              <a:t>formée</a:t>
            </a:r>
            <a:r>
              <a:rPr lang="cs-CZ" dirty="0" smtClean="0"/>
              <a:t> par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muscle</a:t>
            </a:r>
            <a:r>
              <a:rPr lang="cs-CZ" dirty="0" smtClean="0"/>
              <a:t> diaphragme.gif.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22.9.2005 [cit. 2012-10-30]. Dostupné z: http://cs.wikipedia.org/wiki/Br%C3%A1nice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File:Pectoralis major.</a:t>
            </a:r>
            <a:r>
              <a:rPr lang="cs-CZ" dirty="0" err="1" smtClean="0"/>
              <a:t>png</a:t>
            </a:r>
            <a:r>
              <a:rPr lang="cs-CZ" dirty="0" smtClean="0"/>
              <a:t>. </a:t>
            </a:r>
            <a:r>
              <a:rPr lang="cs-CZ" i="1" dirty="0" err="1" smtClean="0"/>
              <a:t>Wikipedia.org</a:t>
            </a:r>
            <a:r>
              <a:rPr lang="cs-CZ" dirty="0" smtClean="0"/>
              <a:t> [online]. 25.6.2005 [cit. 2012-11-22]. Dostupné z: http://en.wikipedia.org/wiki/Musculus_pectoralis_major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Soubor:Sternocleidomastoideus.png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31.7.2007 [cit. 2012-10-30]. Dostupné z: http://cs.wikipedia.org/wiki/Zdviha%C4%8D_hlavy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Soubor:Gray409.png.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31.1.2007 [cit. 2012-10-30]. Dostupné z: http://cs.wikipedia.org/wiki/Svalov%C3%A1_soustava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9596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42207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44532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4453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88176708"/>
              </p:ext>
            </p:extLst>
          </p:nvPr>
        </p:nvGraphicFramePr>
        <p:xfrm>
          <a:off x="1647825" y="404813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Lumír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Novák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VY_52_Inovace_Přírodopis_1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Kosterní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svalovina člověka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978" y="2917485"/>
            <a:ext cx="26289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se podrobněji seznámí s kosterní (příčně pruhovanou) svalovinou člověka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nejprve shlédnou prezentaci, následně odpoví na otázky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0372" y="11663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Kosterní (</a:t>
            </a:r>
            <a:r>
              <a:rPr lang="cs-CZ" b="1" cap="none" dirty="0" smtClean="0">
                <a:solidFill>
                  <a:schemeClr val="tx1"/>
                </a:solidFill>
              </a:rPr>
              <a:t>příčně pruhované) </a:t>
            </a:r>
            <a:r>
              <a:rPr lang="cs-CZ" b="1" dirty="0" smtClean="0">
                <a:solidFill>
                  <a:schemeClr val="tx1"/>
                </a:solidFill>
              </a:rPr>
              <a:t>svalstvo člověka</a:t>
            </a:r>
            <a:r>
              <a:rPr lang="cs-CZ" b="1" cap="none" dirty="0" smtClean="0">
                <a:solidFill>
                  <a:schemeClr val="tx1"/>
                </a:solidFill>
              </a:rPr>
              <a:t> 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136302"/>
            <a:ext cx="7488832" cy="572169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0724" y="116632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Funkce svalové soustavy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0724" y="836712"/>
            <a:ext cx="8686800" cy="1296144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umožňuje </a:t>
            </a:r>
            <a:r>
              <a:rPr lang="cs-CZ" b="1" u="sng" dirty="0" smtClean="0">
                <a:solidFill>
                  <a:schemeClr val="tx1"/>
                </a:solidFill>
              </a:rPr>
              <a:t>pohyb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společně s kostrou udržuje </a:t>
            </a:r>
            <a:r>
              <a:rPr lang="cs-CZ" b="1" u="sng" dirty="0" smtClean="0">
                <a:solidFill>
                  <a:schemeClr val="tx1"/>
                </a:solidFill>
              </a:rPr>
              <a:t>tvar těl</a:t>
            </a:r>
            <a:r>
              <a:rPr lang="cs-CZ" b="1" dirty="0" smtClean="0">
                <a:solidFill>
                  <a:schemeClr val="tx1"/>
                </a:solidFill>
              </a:rPr>
              <a:t>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ve svalech se </a:t>
            </a:r>
            <a:r>
              <a:rPr lang="cs-CZ" b="1" u="sng" dirty="0" smtClean="0">
                <a:solidFill>
                  <a:schemeClr val="tx1"/>
                </a:solidFill>
              </a:rPr>
              <a:t>uvolňuje energie (zdroj tepla)</a:t>
            </a:r>
            <a:endParaRPr lang="cs-CZ" b="1" u="sng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380" y="2204864"/>
            <a:ext cx="6159210" cy="461940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6516216" y="6091555"/>
            <a:ext cx="23569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/>
              <a:t>podélný řez svalovými </a:t>
            </a:r>
          </a:p>
          <a:p>
            <a:pPr algn="ctr"/>
            <a:r>
              <a:rPr lang="cs-CZ" b="1" dirty="0" smtClean="0"/>
              <a:t>vlákny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956412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4604" y="260648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stavba kosterního svalu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64604" y="1124744"/>
            <a:ext cx="8686800" cy="2736304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svalové vlákno je mnohojaderné</a:t>
            </a:r>
            <a:r>
              <a:rPr lang="cs-CZ" b="1" dirty="0" smtClean="0">
                <a:solidFill>
                  <a:schemeClr val="tx1"/>
                </a:solidFill>
              </a:rPr>
              <a:t>, tvořené </a:t>
            </a:r>
            <a:r>
              <a:rPr lang="cs-CZ" b="1" u="sng" dirty="0" smtClean="0">
                <a:solidFill>
                  <a:schemeClr val="tx1"/>
                </a:solidFill>
              </a:rPr>
              <a:t>dvěma bílkovinami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je tvořen </a:t>
            </a:r>
            <a:r>
              <a:rPr lang="cs-CZ" b="1" u="sng" dirty="0" smtClean="0">
                <a:solidFill>
                  <a:schemeClr val="tx1"/>
                </a:solidFill>
              </a:rPr>
              <a:t>svalovými vlákny, </a:t>
            </a:r>
            <a:r>
              <a:rPr lang="cs-CZ" b="1" dirty="0" smtClean="0">
                <a:solidFill>
                  <a:schemeClr val="tx1"/>
                </a:solidFill>
              </a:rPr>
              <a:t>které se spojují do </a:t>
            </a:r>
            <a:r>
              <a:rPr lang="cs-CZ" b="1" u="sng" dirty="0" smtClean="0">
                <a:solidFill>
                  <a:schemeClr val="tx1"/>
                </a:solidFill>
              </a:rPr>
              <a:t>svalových snopečků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několik snopečků dohromady tvoří </a:t>
            </a:r>
            <a:r>
              <a:rPr lang="cs-CZ" b="1" u="sng" dirty="0" smtClean="0">
                <a:solidFill>
                  <a:schemeClr val="tx1"/>
                </a:solidFill>
              </a:rPr>
              <a:t>svalový snopec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ze svalových snopců je sestaveno </a:t>
            </a:r>
            <a:r>
              <a:rPr lang="cs-CZ" b="1" u="sng" dirty="0" smtClean="0">
                <a:solidFill>
                  <a:schemeClr val="tx1"/>
                </a:solidFill>
              </a:rPr>
              <a:t>svalové bříško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povrch svalového bříška kryje vazivová blána – </a:t>
            </a:r>
            <a:r>
              <a:rPr lang="cs-CZ" b="1" u="sng" dirty="0" smtClean="0">
                <a:solidFill>
                  <a:schemeClr val="tx1"/>
                </a:solidFill>
              </a:rPr>
              <a:t>povázka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ke kostem se svaly upínají </a:t>
            </a:r>
            <a:r>
              <a:rPr lang="cs-CZ" b="1" u="sng" dirty="0" smtClean="0">
                <a:solidFill>
                  <a:schemeClr val="tx1"/>
                </a:solidFill>
              </a:rPr>
              <a:t>šlachami</a:t>
            </a:r>
            <a:r>
              <a:rPr lang="cs-CZ" b="1" dirty="0" smtClean="0">
                <a:solidFill>
                  <a:schemeClr val="tx1"/>
                </a:solidFill>
              </a:rPr>
              <a:t> (vazivo)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704" t="1828" r="16876" b="59704"/>
          <a:stretch/>
        </p:blipFill>
        <p:spPr>
          <a:xfrm>
            <a:off x="1862457" y="4045042"/>
            <a:ext cx="5544616" cy="281295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9487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složení svalu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8261" y="764705"/>
            <a:ext cx="8686800" cy="1440160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voda (75 %)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organické látky – většinou bílkoviny </a:t>
            </a:r>
            <a:r>
              <a:rPr lang="cs-CZ" b="1" u="sng" dirty="0" smtClean="0">
                <a:solidFill>
                  <a:schemeClr val="tx1"/>
                </a:solidFill>
              </a:rPr>
              <a:t>aktin</a:t>
            </a:r>
            <a:r>
              <a:rPr lang="cs-CZ" b="1" dirty="0" smtClean="0">
                <a:solidFill>
                  <a:schemeClr val="tx1"/>
                </a:solidFill>
              </a:rPr>
              <a:t> a </a:t>
            </a:r>
            <a:r>
              <a:rPr lang="cs-CZ" b="1" u="sng" dirty="0" smtClean="0">
                <a:solidFill>
                  <a:schemeClr val="tx1"/>
                </a:solidFill>
              </a:rPr>
              <a:t>myozin</a:t>
            </a:r>
            <a:r>
              <a:rPr lang="cs-CZ" b="1" dirty="0" smtClean="0">
                <a:solidFill>
                  <a:schemeClr val="tx1"/>
                </a:solidFill>
              </a:rPr>
              <a:t> (24 %)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anorganické látky – sloučeniny draslíku (N) a sodíku (Na)</a:t>
            </a:r>
          </a:p>
          <a:p>
            <a:endParaRPr lang="cs-CZ" b="1" u="sng" dirty="0" smtClean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7" y="2348880"/>
            <a:ext cx="5973700" cy="448238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6357275" y="6461930"/>
            <a:ext cx="2786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příčný řez svalovými vlákny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5187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152525"/>
            <a:ext cx="4914900" cy="57054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svalstvo člověka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227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svalstvo člověka</a:t>
            </a:r>
            <a:endParaRPr lang="cs-CZ" b="1" dirty="0">
              <a:solidFill>
                <a:schemeClr val="tx1"/>
              </a:solidFill>
            </a:endParaRPr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19703343"/>
              </p:ext>
            </p:extLst>
          </p:nvPr>
        </p:nvGraphicFramePr>
        <p:xfrm>
          <a:off x="251520" y="1196752"/>
          <a:ext cx="8686800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700"/>
                <a:gridCol w="2171700"/>
                <a:gridCol w="2171700"/>
                <a:gridCol w="21717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Svaly hlavy a krku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Svaly trupu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Svaly horní končetiny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Svaly dolní končetiny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mimické svaly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prsní svaly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deltový sval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velký sval hýžďový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žvýkací svaly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mezižeberní svaly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dvojhlavý</a:t>
                      </a:r>
                      <a:r>
                        <a:rPr lang="cs-CZ" b="1" baseline="0" dirty="0" smtClean="0"/>
                        <a:t> sval pažní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dvojhlavý sval stehenní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zdvihač hlavy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břišní svaly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trojhlavý sval pažní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čtyřhlavý sval stehenní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zádové svaly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svaly předloktí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krejčovský sval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bránice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svaly ruky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trojhlavý sval lýtkový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svaly nohy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51520" y="4662428"/>
            <a:ext cx="239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Vybrané kosterní svaly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425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činnost kosterních svalů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5472608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některé svaly se </a:t>
            </a:r>
            <a:r>
              <a:rPr lang="cs-CZ" b="1" u="sng" dirty="0" smtClean="0">
                <a:solidFill>
                  <a:schemeClr val="tx1"/>
                </a:solidFill>
              </a:rPr>
              <a:t>natahují</a:t>
            </a:r>
            <a:r>
              <a:rPr lang="cs-CZ" b="1" dirty="0" smtClean="0">
                <a:solidFill>
                  <a:schemeClr val="tx1"/>
                </a:solidFill>
              </a:rPr>
              <a:t>, jiné </a:t>
            </a:r>
            <a:r>
              <a:rPr lang="cs-CZ" b="1" u="sng" dirty="0" smtClean="0">
                <a:solidFill>
                  <a:schemeClr val="tx1"/>
                </a:solidFill>
              </a:rPr>
              <a:t>stahují</a:t>
            </a:r>
            <a:r>
              <a:rPr lang="cs-CZ" b="1" dirty="0" smtClean="0">
                <a:solidFill>
                  <a:schemeClr val="tx1"/>
                </a:solidFill>
              </a:rPr>
              <a:t> – </a:t>
            </a:r>
            <a:r>
              <a:rPr lang="cs-CZ" b="1" u="sng" dirty="0" smtClean="0">
                <a:solidFill>
                  <a:schemeClr val="tx1"/>
                </a:solidFill>
              </a:rPr>
              <a:t>působí proti sobě (biceps x triceps)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svaly potřebují pro svoji činnost </a:t>
            </a:r>
            <a:r>
              <a:rPr lang="cs-CZ" b="1" u="sng" dirty="0" smtClean="0">
                <a:solidFill>
                  <a:schemeClr val="tx1"/>
                </a:solidFill>
              </a:rPr>
              <a:t>energii</a:t>
            </a:r>
            <a:r>
              <a:rPr lang="cs-CZ" b="1" dirty="0" smtClean="0">
                <a:solidFill>
                  <a:schemeClr val="tx1"/>
                </a:solidFill>
              </a:rPr>
              <a:t>, kterou získávají z </a:t>
            </a:r>
            <a:r>
              <a:rPr lang="cs-CZ" b="1" u="sng" dirty="0" smtClean="0">
                <a:solidFill>
                  <a:schemeClr val="tx1"/>
                </a:solidFill>
              </a:rPr>
              <a:t>glukózy</a:t>
            </a:r>
            <a:r>
              <a:rPr lang="cs-CZ" b="1" dirty="0" smtClean="0">
                <a:solidFill>
                  <a:schemeClr val="tx1"/>
                </a:solidFill>
              </a:rPr>
              <a:t> z krve nebo ze zásob ve svalu tzv. látky </a:t>
            </a:r>
            <a:r>
              <a:rPr lang="cs-CZ" b="1" u="sng" dirty="0" smtClean="0">
                <a:solidFill>
                  <a:schemeClr val="tx1"/>
                </a:solidFill>
              </a:rPr>
              <a:t>GLYKOGEN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pro práci svalu je nezbytný </a:t>
            </a:r>
            <a:r>
              <a:rPr lang="cs-CZ" b="1" u="sng" dirty="0" smtClean="0">
                <a:solidFill>
                  <a:schemeClr val="tx1"/>
                </a:solidFill>
              </a:rPr>
              <a:t>kyslík </a:t>
            </a:r>
            <a:r>
              <a:rPr lang="cs-CZ" b="1" dirty="0" smtClean="0">
                <a:solidFill>
                  <a:schemeClr val="tx1"/>
                </a:solidFill>
              </a:rPr>
              <a:t>O</a:t>
            </a:r>
            <a:r>
              <a:rPr lang="cs-CZ" b="1" baseline="-25000" dirty="0" smtClean="0">
                <a:solidFill>
                  <a:schemeClr val="tx1"/>
                </a:solidFill>
              </a:rPr>
              <a:t>2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při velké námaze vzniká ve svalu </a:t>
            </a:r>
            <a:r>
              <a:rPr lang="cs-CZ" b="1" u="sng" dirty="0" smtClean="0">
                <a:solidFill>
                  <a:schemeClr val="tx1"/>
                </a:solidFill>
              </a:rPr>
              <a:t>kyslíkový dluh </a:t>
            </a:r>
            <a:r>
              <a:rPr lang="cs-CZ" b="1" dirty="0" smtClean="0">
                <a:solidFill>
                  <a:schemeClr val="tx1"/>
                </a:solidFill>
              </a:rPr>
              <a:t>a ve svalu se vytváří </a:t>
            </a:r>
            <a:r>
              <a:rPr lang="cs-CZ" b="1" u="sng" dirty="0" smtClean="0">
                <a:solidFill>
                  <a:schemeClr val="tx1"/>
                </a:solidFill>
              </a:rPr>
              <a:t>kyselina mléčná </a:t>
            </a:r>
            <a:r>
              <a:rPr lang="cs-CZ" b="1" dirty="0" smtClean="0">
                <a:solidFill>
                  <a:schemeClr val="tx1"/>
                </a:solidFill>
              </a:rPr>
              <a:t>(odpadní látka)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kyselina mléčná vyvolává bolest</a:t>
            </a:r>
            <a:r>
              <a:rPr lang="cs-CZ" b="1" dirty="0" smtClean="0">
                <a:solidFill>
                  <a:schemeClr val="tx1"/>
                </a:solidFill>
              </a:rPr>
              <a:t>, únavu až </a:t>
            </a:r>
            <a:r>
              <a:rPr lang="cs-CZ" b="1" u="sng" dirty="0" smtClean="0">
                <a:solidFill>
                  <a:schemeClr val="tx1"/>
                </a:solidFill>
              </a:rPr>
              <a:t>křeč</a:t>
            </a:r>
            <a:r>
              <a:rPr lang="cs-CZ" b="1" dirty="0" smtClean="0">
                <a:solidFill>
                  <a:schemeClr val="tx1"/>
                </a:solidFill>
              </a:rPr>
              <a:t> svalu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339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5472608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lidské tělo tvoří asi </a:t>
            </a:r>
            <a:r>
              <a:rPr lang="cs-CZ" b="1" u="sng" dirty="0" smtClean="0">
                <a:solidFill>
                  <a:schemeClr val="tx1"/>
                </a:solidFill>
              </a:rPr>
              <a:t>600 svalů</a:t>
            </a:r>
            <a:r>
              <a:rPr lang="cs-CZ" b="1" dirty="0" smtClean="0">
                <a:solidFill>
                  <a:schemeClr val="tx1"/>
                </a:solidFill>
              </a:rPr>
              <a:t>, většinou jsou to svaly párové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hmotnost kosterních svalů tvoří asi </a:t>
            </a:r>
            <a:r>
              <a:rPr lang="cs-CZ" b="1" u="sng" dirty="0" smtClean="0">
                <a:solidFill>
                  <a:schemeClr val="tx1"/>
                </a:solidFill>
              </a:rPr>
              <a:t>40 % tělesné hmotnosti člověka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nejrychlejším</a:t>
            </a:r>
            <a:r>
              <a:rPr lang="cs-CZ" b="1" dirty="0" smtClean="0">
                <a:solidFill>
                  <a:schemeClr val="tx1"/>
                </a:solidFill>
              </a:rPr>
              <a:t> svalem je </a:t>
            </a:r>
            <a:r>
              <a:rPr lang="cs-CZ" b="1" u="sng" dirty="0" smtClean="0">
                <a:solidFill>
                  <a:schemeClr val="tx1"/>
                </a:solidFill>
              </a:rPr>
              <a:t>oční sval</a:t>
            </a:r>
            <a:r>
              <a:rPr lang="cs-CZ" b="1" dirty="0" smtClean="0">
                <a:solidFill>
                  <a:schemeClr val="tx1"/>
                </a:solidFill>
              </a:rPr>
              <a:t>, díky němuž mrkají víčka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nejmenším svalem</a:t>
            </a:r>
            <a:r>
              <a:rPr lang="cs-CZ" b="1" dirty="0" smtClean="0">
                <a:solidFill>
                  <a:schemeClr val="tx1"/>
                </a:solidFill>
              </a:rPr>
              <a:t> v lidském těle je </a:t>
            </a:r>
            <a:r>
              <a:rPr lang="cs-CZ" b="1" u="sng" dirty="0" smtClean="0">
                <a:solidFill>
                  <a:schemeClr val="tx1"/>
                </a:solidFill>
              </a:rPr>
              <a:t>třmínkový sval </a:t>
            </a:r>
            <a:r>
              <a:rPr lang="cs-CZ" b="1" dirty="0" smtClean="0">
                <a:solidFill>
                  <a:schemeClr val="tx1"/>
                </a:solidFill>
              </a:rPr>
              <a:t>v uchu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nejdelším svalem </a:t>
            </a:r>
            <a:r>
              <a:rPr lang="cs-CZ" b="1" dirty="0" smtClean="0">
                <a:solidFill>
                  <a:schemeClr val="tx1"/>
                </a:solidFill>
              </a:rPr>
              <a:t>v lidském těle je </a:t>
            </a:r>
            <a:r>
              <a:rPr lang="cs-CZ" b="1" u="sng" dirty="0" smtClean="0">
                <a:solidFill>
                  <a:schemeClr val="tx1"/>
                </a:solidFill>
              </a:rPr>
              <a:t>krejčovský sval </a:t>
            </a:r>
            <a:r>
              <a:rPr lang="cs-CZ" b="1" dirty="0" smtClean="0">
                <a:solidFill>
                  <a:schemeClr val="tx1"/>
                </a:solidFill>
              </a:rPr>
              <a:t>na noze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největším svalem</a:t>
            </a:r>
            <a:r>
              <a:rPr lang="cs-CZ" b="1" dirty="0" smtClean="0">
                <a:solidFill>
                  <a:schemeClr val="tx1"/>
                </a:solidFill>
              </a:rPr>
              <a:t> v lidském těle je </a:t>
            </a:r>
            <a:r>
              <a:rPr lang="cs-CZ" b="1" u="sng" dirty="0" smtClean="0">
                <a:solidFill>
                  <a:schemeClr val="tx1"/>
                </a:solidFill>
              </a:rPr>
              <a:t>velký sval hýžďový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7021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1484784"/>
            <a:ext cx="4857750" cy="50482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323528" y="3408743"/>
            <a:ext cx="3392100" cy="193899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/>
              <a:t>V</a:t>
            </a:r>
            <a:r>
              <a:rPr lang="cs-CZ" sz="2400" b="1" u="sng" dirty="0" smtClean="0"/>
              <a:t>elký sval hýžďový</a:t>
            </a:r>
            <a:r>
              <a:rPr lang="cs-CZ" sz="2400" b="1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největší sval člověka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natažení končetiny z polohy vsedě do polohy vestoje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48952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554438"/>
            <a:ext cx="4104456" cy="15696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/>
              <a:t>S</a:t>
            </a:r>
            <a:r>
              <a:rPr lang="cs-CZ" sz="2400" b="1" u="sng" dirty="0" smtClean="0"/>
              <a:t>val krejčovský</a:t>
            </a:r>
            <a:r>
              <a:rPr lang="cs-CZ" sz="2400" b="1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nejdelší sval člověka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ovládá kyčelní a kolenní kloub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399307"/>
            <a:ext cx="4191955" cy="523359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69813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554438"/>
            <a:ext cx="4104456" cy="1200329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Čtyřhlavý sval stehenní</a:t>
            </a:r>
            <a:r>
              <a:rPr lang="cs-CZ" sz="2400" b="1" dirty="0" smtClean="0"/>
              <a:t>: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n</a:t>
            </a:r>
            <a:r>
              <a:rPr lang="cs-CZ" sz="2400" b="1" dirty="0" smtClean="0"/>
              <a:t>atahuje dolní končetinu v </a:t>
            </a:r>
            <a:r>
              <a:rPr lang="cs-CZ" sz="2400" b="1" dirty="0" smtClean="0"/>
              <a:t>kolenním kloubu</a:t>
            </a:r>
            <a:endParaRPr lang="cs-CZ" sz="2400" b="1" dirty="0" smtClean="0"/>
          </a:p>
        </p:txBody>
      </p:sp>
      <p:pic>
        <p:nvPicPr>
          <p:cNvPr id="5" name="Obrázek 4" descr="čtyřhlavý sval stehenní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340768"/>
            <a:ext cx="4191000" cy="52324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69813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554438"/>
            <a:ext cx="4104456" cy="15696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Achillova šlacha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trojhlavý lýtkový sval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velmi bolestivé poranění svalu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4236" y="1212420"/>
            <a:ext cx="3312368" cy="560736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861915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1055" y="3068960"/>
            <a:ext cx="3024336" cy="230832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Trojhlavý sval pažní (triceps):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natahuje ruku v lokti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působí proti bicepsu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18918" y="1358316"/>
            <a:ext cx="4857750" cy="489585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27447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2917686"/>
            <a:ext cx="2304256" cy="230832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Deltový sval: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provádí upažení a předpažení horní končetiny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1484784"/>
            <a:ext cx="5256584" cy="517412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5611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556792"/>
            <a:ext cx="5238750" cy="50768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61649" y="3646083"/>
            <a:ext cx="3078229" cy="193899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Dvojhlavý sval pažní (biceps):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provádí  ohnutí horní končetiny v lokti</a:t>
            </a:r>
          </a:p>
        </p:txBody>
      </p:sp>
      <p:cxnSp>
        <p:nvCxnSpPr>
          <p:cNvPr id="6" name="Přímá spojnice se šipkou 5"/>
          <p:cNvCxnSpPr>
            <a:stCxn id="7" idx="1"/>
          </p:cNvCxnSpPr>
          <p:nvPr/>
        </p:nvCxnSpPr>
        <p:spPr>
          <a:xfrm flipH="1" flipV="1">
            <a:off x="4196789" y="4071845"/>
            <a:ext cx="1564860" cy="54373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5112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61649" y="3373117"/>
            <a:ext cx="3078229" cy="230832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Bránice: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plochý sval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odděluje dutinu břišní od hrudní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důležitý dýchací sval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2142" y="1127218"/>
            <a:ext cx="2676525" cy="56959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6" name="Přímá spojnice se šipkou 5"/>
          <p:cNvCxnSpPr>
            <a:stCxn id="7" idx="1"/>
          </p:cNvCxnSpPr>
          <p:nvPr/>
        </p:nvCxnSpPr>
        <p:spPr>
          <a:xfrm flipH="1" flipV="1">
            <a:off x="4196789" y="4071845"/>
            <a:ext cx="1564860" cy="45543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2405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61649" y="3373117"/>
            <a:ext cx="3078229" cy="830997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Velký prsní sval</a:t>
            </a:r>
            <a:r>
              <a:rPr lang="cs-CZ" sz="2400" b="1" u="sng" dirty="0" smtClean="0"/>
              <a:t>: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umožňuje vzpažení</a:t>
            </a:r>
            <a:endParaRPr lang="cs-CZ" sz="2400" b="1" dirty="0" smtClean="0"/>
          </a:p>
        </p:txBody>
      </p:sp>
      <p:pic>
        <p:nvPicPr>
          <p:cNvPr id="8" name="Obrázek 7" descr="Pectoralis_majo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556792"/>
            <a:ext cx="4857750" cy="485775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82405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96136" y="3348501"/>
            <a:ext cx="3078229" cy="15696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Zdvihač hlavy: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držení hlavy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naklánění hlavy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otáčení hlavy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6" y="1139790"/>
            <a:ext cx="5396057" cy="571821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28921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kosterní svalovina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4896464"/>
            <a:ext cx="4104456" cy="193899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Svaly zad:</a:t>
            </a:r>
            <a:endParaRPr lang="cs-CZ" sz="2400" b="1" dirty="0" smtClean="0"/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široký sval zádový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sval trapézový</a:t>
            </a:r>
          </a:p>
          <a:p>
            <a:pPr marL="285750" indent="-285750">
              <a:buFontTx/>
              <a:buChar char="-"/>
            </a:pPr>
            <a:r>
              <a:rPr lang="cs-CZ" sz="2400" b="1" dirty="0" smtClean="0"/>
              <a:t>udržují vzpřímenou polohu těla a hlavy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7943" y="1144454"/>
            <a:ext cx="3619500" cy="570547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643719" y="2636912"/>
            <a:ext cx="1858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TRAPÉZOVÝ SVAL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43719" y="4293096"/>
            <a:ext cx="2293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ŠIROKÝ ZÁDOVÝ SVAL</a:t>
            </a:r>
            <a:endParaRPr lang="cs-CZ" b="1" dirty="0"/>
          </a:p>
        </p:txBody>
      </p:sp>
      <p:cxnSp>
        <p:nvCxnSpPr>
          <p:cNvPr id="9" name="Přímá spojnice se šipkou 8"/>
          <p:cNvCxnSpPr>
            <a:stCxn id="5" idx="3"/>
          </p:cNvCxnSpPr>
          <p:nvPr/>
        </p:nvCxnSpPr>
        <p:spPr>
          <a:xfrm>
            <a:off x="4502369" y="2821578"/>
            <a:ext cx="2373887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stCxn id="6" idx="3"/>
          </p:cNvCxnSpPr>
          <p:nvPr/>
        </p:nvCxnSpPr>
        <p:spPr>
          <a:xfrm>
            <a:off x="4936975" y="4477762"/>
            <a:ext cx="1827069" cy="592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216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5904656"/>
          </a:xfrm>
        </p:spPr>
        <p:txBody>
          <a:bodyPr>
            <a:normAutofit fontScale="85000" lnSpcReduction="20000"/>
          </a:bodyPr>
          <a:lstStyle/>
          <a:p>
            <a:r>
              <a:rPr lang="cs-CZ" sz="3000" b="1" u="sng" dirty="0">
                <a:solidFill>
                  <a:schemeClr val="tx1"/>
                </a:solidFill>
              </a:rPr>
              <a:t>P</a:t>
            </a:r>
            <a:r>
              <a:rPr lang="cs-CZ" sz="3000" b="1" u="sng" dirty="0" smtClean="0">
                <a:solidFill>
                  <a:schemeClr val="tx1"/>
                </a:solidFill>
              </a:rPr>
              <a:t>opiš stavbu kosterního svalu</a:t>
            </a:r>
            <a:r>
              <a:rPr lang="cs-CZ" sz="3000" b="1" u="sng" dirty="0">
                <a:solidFill>
                  <a:schemeClr val="tx1"/>
                </a:solidFill>
              </a:rPr>
              <a:t>.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 smtClean="0">
                <a:solidFill>
                  <a:srgbClr val="FF0000"/>
                </a:solidFill>
              </a:rPr>
              <a:t>Svalové vlákno </a:t>
            </a:r>
            <a:r>
              <a:rPr lang="cs-CZ" sz="3000" b="1" dirty="0" smtClean="0">
                <a:solidFill>
                  <a:srgbClr val="FF0000"/>
                </a:solidFill>
                <a:sym typeface="Symbol"/>
              </a:rPr>
              <a:t> svalové snopečky </a:t>
            </a:r>
            <a:r>
              <a:rPr lang="cs-CZ" sz="3000" b="1" dirty="0">
                <a:solidFill>
                  <a:srgbClr val="FF0000"/>
                </a:solidFill>
                <a:sym typeface="Symbol"/>
              </a:rPr>
              <a:t> </a:t>
            </a:r>
            <a:r>
              <a:rPr lang="cs-CZ" sz="3000" b="1" dirty="0" smtClean="0">
                <a:solidFill>
                  <a:srgbClr val="FF0000"/>
                </a:solidFill>
                <a:sym typeface="Symbol"/>
              </a:rPr>
              <a:t>svalový snopec </a:t>
            </a:r>
            <a:r>
              <a:rPr lang="cs-CZ" sz="3000" b="1" dirty="0">
                <a:solidFill>
                  <a:srgbClr val="FF0000"/>
                </a:solidFill>
                <a:sym typeface="Symbol"/>
              </a:rPr>
              <a:t> </a:t>
            </a:r>
            <a:r>
              <a:rPr lang="cs-CZ" sz="3000" b="1" dirty="0" smtClean="0">
                <a:solidFill>
                  <a:srgbClr val="FF0000"/>
                </a:solidFill>
                <a:sym typeface="Symbol"/>
              </a:rPr>
              <a:t>svalové bříško + šlachy  + povázka na povrchu svalového bříška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Jaký  je význam svalové soustavy?</a:t>
            </a:r>
          </a:p>
          <a:p>
            <a:r>
              <a:rPr lang="cs-CZ" sz="3000" b="1" dirty="0">
                <a:solidFill>
                  <a:srgbClr val="FF0000"/>
                </a:solidFill>
              </a:rPr>
              <a:t>U</a:t>
            </a:r>
            <a:r>
              <a:rPr lang="cs-CZ" sz="3000" b="1" dirty="0" smtClean="0">
                <a:solidFill>
                  <a:srgbClr val="FF0000"/>
                </a:solidFill>
              </a:rPr>
              <a:t>možňuje pohyb, udržuje tvar těla, zdroj tepla.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Odkud získávají svaly pro svoji činnost energii?</a:t>
            </a:r>
          </a:p>
          <a:p>
            <a:r>
              <a:rPr lang="cs-CZ" sz="3000" b="1" dirty="0">
                <a:solidFill>
                  <a:srgbClr val="FF0000"/>
                </a:solidFill>
              </a:rPr>
              <a:t>G</a:t>
            </a:r>
            <a:r>
              <a:rPr lang="cs-CZ" sz="3000" b="1" dirty="0" smtClean="0">
                <a:solidFill>
                  <a:srgbClr val="FF0000"/>
                </a:solidFill>
              </a:rPr>
              <a:t>lukóza z krve a glykogen ze svalu.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kolik procent hmotnosti člověka tvoří svalová soustava?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Až 40 %.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Co vzniká ve svalu při velké námaze?</a:t>
            </a: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Kyselina mléčná.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Je svalové vlákno jednojaderné?</a:t>
            </a: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Ne! Je mnohojaderné.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Který lidský sval je nejdelší?</a:t>
            </a:r>
          </a:p>
        </p:txBody>
      </p:sp>
    </p:spTree>
    <p:extLst>
      <p:ext uri="{BB962C8B-B14F-4D97-AF65-F5344CB8AC3E}">
        <p14:creationId xmlns:p14="http://schemas.microsoft.com/office/powerpoint/2010/main" xmlns="" val="33316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5904656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u="sng" dirty="0" smtClean="0">
                <a:solidFill>
                  <a:srgbClr val="FF0000"/>
                </a:solidFill>
              </a:rPr>
              <a:t>Krejčovský sval na noze.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Který sval člověka je nejrychlejší?</a:t>
            </a: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Oční sval.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Který lidský sval je největší?</a:t>
            </a: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Velký hýžďový sval.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Který lidský sval je nejmenší?</a:t>
            </a: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Třmínkový sval v uchu.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Do jakých skupin dělíme svaly lidského těla?</a:t>
            </a: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Svaly hlavy a krku, trupu, končetin (horní a dolní).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Které svaly horní končetiny pracují proti sobě?</a:t>
            </a: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Dvojhlavý sval pažní (biceps) a trojhlavý sval pažní (triceps). 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endParaRPr lang="cs-CZ" sz="3000" b="1" u="sng" dirty="0" smtClean="0">
              <a:solidFill>
                <a:schemeClr val="tx1"/>
              </a:solidFill>
            </a:endParaRPr>
          </a:p>
          <a:p>
            <a:endParaRPr lang="cs-CZ" sz="30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16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 lnSpcReduction="10000"/>
          </a:bodyPr>
          <a:lstStyle/>
          <a:p>
            <a:r>
              <a:rPr lang="cs-CZ" sz="1600" dirty="0" err="1"/>
              <a:t>Soubor:Skeletal</a:t>
            </a:r>
            <a:r>
              <a:rPr lang="cs-CZ" sz="1600" dirty="0"/>
              <a:t> muscle.jpg Skočit na: Navigace, Hledání.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11.9.2005 [cit. 2012-10-30]. Dostupné z: http://cs.wikipedia.org/wiki/Kostern%C3%AD_svalovina </a:t>
            </a:r>
          </a:p>
          <a:p>
            <a:r>
              <a:rPr lang="cs-CZ" sz="1600" dirty="0" err="1"/>
              <a:t>Soubor:Skeletal</a:t>
            </a:r>
            <a:r>
              <a:rPr lang="cs-CZ" sz="1600" dirty="0"/>
              <a:t> </a:t>
            </a:r>
            <a:r>
              <a:rPr lang="cs-CZ" sz="1600" dirty="0" err="1"/>
              <a:t>muscle</a:t>
            </a:r>
            <a:r>
              <a:rPr lang="cs-CZ" sz="1600" dirty="0"/>
              <a:t> - </a:t>
            </a:r>
            <a:r>
              <a:rPr lang="cs-CZ" sz="1600" dirty="0" err="1"/>
              <a:t>longitudinal</a:t>
            </a:r>
            <a:r>
              <a:rPr lang="cs-CZ" sz="1600" dirty="0"/>
              <a:t> section.jpg.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25.3.2006 [cit. 2012-10-30]. Dostupné z: http://cs.wikipedia.org/wiki/Kostern%C3%AD_svalovina#Makroskopick.C3.A1_stavba </a:t>
            </a:r>
          </a:p>
          <a:p>
            <a:r>
              <a:rPr lang="cs-CZ" sz="1600" dirty="0" err="1"/>
              <a:t>Soubor:Skeletal</a:t>
            </a:r>
            <a:r>
              <a:rPr lang="cs-CZ" sz="1600" dirty="0"/>
              <a:t> </a:t>
            </a:r>
            <a:r>
              <a:rPr lang="cs-CZ" sz="1600" dirty="0" err="1"/>
              <a:t>muscle</a:t>
            </a:r>
            <a:r>
              <a:rPr lang="cs-CZ" sz="1600" dirty="0"/>
              <a:t> - </a:t>
            </a:r>
            <a:r>
              <a:rPr lang="cs-CZ" sz="1600" dirty="0" err="1"/>
              <a:t>cross</a:t>
            </a:r>
            <a:r>
              <a:rPr lang="cs-CZ" sz="1600" dirty="0"/>
              <a:t> </a:t>
            </a:r>
            <a:r>
              <a:rPr lang="cs-CZ" sz="1600" dirty="0" err="1"/>
              <a:t>section</a:t>
            </a:r>
            <a:r>
              <a:rPr lang="cs-CZ" sz="1600" dirty="0"/>
              <a:t>, nerve bundle.jpg.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25.3.2006 [cit. 2012-10-30]. Dostupné z: http://cs.wikipedia.org/wiki/Kostern%C3%AD_svalovina#Makroskopick.C3.A1_stavba </a:t>
            </a:r>
          </a:p>
          <a:p>
            <a:r>
              <a:rPr lang="cs-CZ" sz="1600" dirty="0" err="1"/>
              <a:t>Soubor:Muscles</a:t>
            </a:r>
            <a:r>
              <a:rPr lang="cs-CZ" sz="1600" dirty="0"/>
              <a:t> </a:t>
            </a:r>
            <a:r>
              <a:rPr lang="cs-CZ" sz="1600" dirty="0" err="1"/>
              <a:t>anterior</a:t>
            </a:r>
            <a:r>
              <a:rPr lang="cs-CZ" sz="1600" dirty="0"/>
              <a:t> labeled.png.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20.5.2010 [cit. 2012-10-30]. Dostupné z: http://cs.wikipedia.org/wiki/Svaly_%C4%8Dlov%C4%9Bka </a:t>
            </a:r>
          </a:p>
          <a:p>
            <a:r>
              <a:rPr lang="cs-CZ" sz="1600" dirty="0" err="1"/>
              <a:t>Soubor:Gluteus</a:t>
            </a:r>
            <a:r>
              <a:rPr lang="cs-CZ" sz="1600" dirty="0"/>
              <a:t> maximus.png.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25.7.2005 [cit. 2012-10-30]. Dostupné z: http://cs.wikipedia.org/wiki/Velk%C3%BD_sval_h%C3%BD%C5%BE%C4%8Fov%C3%BD </a:t>
            </a:r>
          </a:p>
          <a:p>
            <a:r>
              <a:rPr lang="cs-CZ" sz="1600" dirty="0" err="1"/>
              <a:t>Soubor:Sartorius.png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29.7.2007 [cit. 2012-10-30]. Dostupné z: http://cs.wikipedia.org/wiki/Sval_krej%C4%8Dovsk%C3%BD </a:t>
            </a:r>
          </a:p>
          <a:p>
            <a:r>
              <a:rPr lang="cs-CZ" sz="1600" dirty="0" err="1"/>
              <a:t>Soubor:Achilles-tendon.jpg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1.9.2007 [cit. 2012-10-30]. Dostupné z: http://cs.wikipedia.org/wiki/%C5%A0lacha </a:t>
            </a:r>
          </a:p>
          <a:p>
            <a:r>
              <a:rPr lang="cs-CZ" sz="1600" dirty="0" err="1"/>
              <a:t>Soubor:Triceps</a:t>
            </a:r>
            <a:r>
              <a:rPr lang="cs-CZ" sz="1600" dirty="0"/>
              <a:t> brachii.png.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25.7.2005 [cit. 2012-10-30]. Dostupné z: http://cs.wikipedia.org/wiki/Triceps </a:t>
            </a:r>
          </a:p>
          <a:p>
            <a:r>
              <a:rPr lang="cs-CZ" sz="1600" dirty="0" err="1"/>
              <a:t>Soubor:Deltoideus.png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25.7.2005 [cit. 2012-10-30]. Dostupné z: http://cs.wikipedia.org/wiki/Deltov%C3%BD_sval </a:t>
            </a:r>
          </a:p>
          <a:p>
            <a:endParaRPr lang="cs-CZ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/>
          </a:bodyPr>
          <a:lstStyle/>
          <a:p>
            <a:r>
              <a:rPr lang="cs-CZ" sz="1600" dirty="0" err="1"/>
              <a:t>Soubor:Arm</a:t>
            </a:r>
            <a:r>
              <a:rPr lang="cs-CZ" sz="1600" dirty="0"/>
              <a:t> </a:t>
            </a:r>
            <a:r>
              <a:rPr lang="cs-CZ" sz="1600" dirty="0" err="1"/>
              <a:t>muscles</a:t>
            </a:r>
            <a:r>
              <a:rPr lang="cs-CZ" sz="1600" dirty="0"/>
              <a:t> front deep.png Skočit na: Navigace, Hledání.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14.1.2007 [cit. 2012-10-30]. Dostupné z: http://cs.wikipedia.org/wiki/Biceps </a:t>
            </a:r>
          </a:p>
          <a:p>
            <a:r>
              <a:rPr lang="cs-CZ" sz="1600" dirty="0" err="1"/>
              <a:t>Soubor:La</a:t>
            </a:r>
            <a:r>
              <a:rPr lang="cs-CZ" sz="1600" dirty="0"/>
              <a:t> </a:t>
            </a:r>
            <a:r>
              <a:rPr lang="cs-CZ" sz="1600" dirty="0" err="1"/>
              <a:t>voûte</a:t>
            </a:r>
            <a:r>
              <a:rPr lang="cs-CZ" sz="1600" dirty="0"/>
              <a:t> </a:t>
            </a:r>
            <a:r>
              <a:rPr lang="cs-CZ" sz="1600" dirty="0" err="1"/>
              <a:t>formée</a:t>
            </a:r>
            <a:r>
              <a:rPr lang="cs-CZ" sz="1600" dirty="0"/>
              <a:t> par </a:t>
            </a:r>
            <a:r>
              <a:rPr lang="cs-CZ" sz="1600" dirty="0" err="1"/>
              <a:t>le</a:t>
            </a:r>
            <a:r>
              <a:rPr lang="cs-CZ" sz="1600" dirty="0"/>
              <a:t> </a:t>
            </a:r>
            <a:r>
              <a:rPr lang="cs-CZ" sz="1600" dirty="0" err="1"/>
              <a:t>muscle</a:t>
            </a:r>
            <a:r>
              <a:rPr lang="cs-CZ" sz="1600" dirty="0"/>
              <a:t> diaphragme.gif.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22.9.2005 [cit. 2012-10-30]. Dostupné z: http://cs.wikipedia.org/wiki/Br%C3%A1nice</a:t>
            </a:r>
          </a:p>
          <a:p>
            <a:r>
              <a:rPr lang="cs-CZ" sz="1600" dirty="0" err="1"/>
              <a:t>Soubor:Sternocleidomastoideus.png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31.7.2007 [cit. 2012-10-30]. Dostupné z: http://cs.wikipedia.org/wiki/Zdviha%C4%8D_hlavy </a:t>
            </a:r>
          </a:p>
          <a:p>
            <a:r>
              <a:rPr lang="cs-CZ" sz="1600" dirty="0"/>
              <a:t>Soubor:Gray409.png.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31.1.2007 [cit. 2012-10-30]. Dostupné z: http://</a:t>
            </a:r>
            <a:r>
              <a:rPr lang="cs-CZ" sz="1600" dirty="0" smtClean="0"/>
              <a:t>cs.wikipedia.org/wiki/Svalov%C3%A1_soustava</a:t>
            </a:r>
          </a:p>
          <a:p>
            <a:r>
              <a:rPr lang="cs-CZ" sz="1600" dirty="0" smtClean="0"/>
              <a:t>File:Illu </a:t>
            </a:r>
            <a:r>
              <a:rPr lang="cs-CZ" sz="1600" dirty="0" err="1" smtClean="0"/>
              <a:t>lower</a:t>
            </a:r>
            <a:r>
              <a:rPr lang="cs-CZ" sz="1600" dirty="0" smtClean="0"/>
              <a:t> extremity </a:t>
            </a:r>
            <a:r>
              <a:rPr lang="cs-CZ" sz="1600" dirty="0" err="1" smtClean="0"/>
              <a:t>muscles.jpg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29.9.2006 [cit. 2012-11-22]. Dostupné z: http://en.wikipedia.org/wiki/Musculus_quadriceps_femoris </a:t>
            </a:r>
          </a:p>
          <a:p>
            <a:endParaRPr lang="cs-CZ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2203</TotalTime>
  <Words>1447</Words>
  <Application>Microsoft Office PowerPoint</Application>
  <PresentationFormat>Předvádění na obrazovce (4:3)</PresentationFormat>
  <Paragraphs>200</Paragraphs>
  <Slides>25</Slides>
  <Notes>20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Cesta</vt:lpstr>
      <vt:lpstr>Snímek 1</vt:lpstr>
      <vt:lpstr>Anotace</vt:lpstr>
      <vt:lpstr>Kosterní (příčně pruhované) svalstvo člověka </vt:lpstr>
      <vt:lpstr>Funkce svalové soustavy</vt:lpstr>
      <vt:lpstr>stavba kosterního svalu</vt:lpstr>
      <vt:lpstr>složení svalu</vt:lpstr>
      <vt:lpstr>svalstvo člověka</vt:lpstr>
      <vt:lpstr>svalstvo člověka</vt:lpstr>
      <vt:lpstr>činnost kosterních svalů</vt:lpstr>
      <vt:lpstr>kosterní svalovina</vt:lpstr>
      <vt:lpstr>kosterní svalovina</vt:lpstr>
      <vt:lpstr>kosterní svalovina</vt:lpstr>
      <vt:lpstr>kosterní svalovina</vt:lpstr>
      <vt:lpstr>kosterní svalovina</vt:lpstr>
      <vt:lpstr>kosterní svalovina</vt:lpstr>
      <vt:lpstr>kosterní svalovina</vt:lpstr>
      <vt:lpstr>kosterní svalovina</vt:lpstr>
      <vt:lpstr>kosterní svalovina</vt:lpstr>
      <vt:lpstr>kosterní svalovina</vt:lpstr>
      <vt:lpstr>kosterní svalovina</vt:lpstr>
      <vt:lpstr>kosterní svalovina</vt:lpstr>
      <vt:lpstr>Otázky</vt:lpstr>
      <vt:lpstr>Otázky</vt:lpstr>
      <vt:lpstr>Použité zdroje:</vt:lpstr>
      <vt:lpstr>Použité zdroje:</vt:lpstr>
    </vt:vector>
  </TitlesOfParts>
  <Company>MZŠ Melč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Ploštěnka mléčná </dc:title>
  <dc:creator>rybat</dc:creator>
  <cp:lastModifiedBy>rybat</cp:lastModifiedBy>
  <cp:revision>208</cp:revision>
  <dcterms:created xsi:type="dcterms:W3CDTF">2012-03-02T07:29:25Z</dcterms:created>
  <dcterms:modified xsi:type="dcterms:W3CDTF">2012-11-22T07:01:20Z</dcterms:modified>
</cp:coreProperties>
</file>