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8" r:id="rId2"/>
    <p:sldId id="269" r:id="rId3"/>
    <p:sldId id="257" r:id="rId4"/>
    <p:sldId id="300" r:id="rId5"/>
    <p:sldId id="334" r:id="rId6"/>
    <p:sldId id="335" r:id="rId7"/>
    <p:sldId id="292" r:id="rId8"/>
    <p:sldId id="301" r:id="rId9"/>
    <p:sldId id="333" r:id="rId10"/>
    <p:sldId id="302" r:id="rId11"/>
    <p:sldId id="329" r:id="rId12"/>
    <p:sldId id="316" r:id="rId13"/>
    <p:sldId id="330" r:id="rId14"/>
    <p:sldId id="336" r:id="rId15"/>
    <p:sldId id="337" r:id="rId16"/>
    <p:sldId id="339" r:id="rId17"/>
    <p:sldId id="276" r:id="rId18"/>
    <p:sldId id="326" r:id="rId19"/>
    <p:sldId id="271" r:id="rId20"/>
    <p:sldId id="33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89" autoAdjust="0"/>
    <p:restoredTop sz="87170" autoAdjust="0"/>
  </p:normalViewPr>
  <p:slideViewPr>
    <p:cSldViewPr>
      <p:cViewPr>
        <p:scale>
          <a:sx n="64" d="100"/>
          <a:sy n="64" d="100"/>
        </p:scale>
        <p:origin x="-1014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Soubor:EscherichiaColi</a:t>
            </a:r>
            <a:r>
              <a:rPr lang="cs-CZ" dirty="0" smtClean="0"/>
              <a:t> NIAID.jpg.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10.4.2005 [cit. 2012-10-30]. Dostupné z: http://cs.wikipedia.org/wiki/Bakterie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Soubor:RobertKoch</a:t>
            </a:r>
            <a:r>
              <a:rPr lang="cs-CZ" dirty="0" smtClean="0"/>
              <a:t> cropped.jpg.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10.12.2009 [cit. 2012-10-30]. Dostupné z: http://cs.wikipedia.org/wiki/Robert_Koch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Soubor:Bacterial</a:t>
            </a:r>
            <a:r>
              <a:rPr lang="cs-CZ" dirty="0" smtClean="0"/>
              <a:t> </a:t>
            </a:r>
            <a:r>
              <a:rPr lang="cs-CZ" dirty="0" err="1" smtClean="0"/>
              <a:t>morphology</a:t>
            </a:r>
            <a:r>
              <a:rPr lang="cs-CZ" dirty="0" smtClean="0"/>
              <a:t> diagram </a:t>
            </a:r>
            <a:r>
              <a:rPr lang="cs-CZ" dirty="0" err="1" smtClean="0"/>
              <a:t>cs</a:t>
            </a:r>
            <a:r>
              <a:rPr lang="cs-CZ" dirty="0" smtClean="0"/>
              <a:t> (2).</a:t>
            </a:r>
            <a:r>
              <a:rPr lang="cs-CZ" dirty="0" err="1" smtClean="0"/>
              <a:t>svg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2.8.2008 [cit. 2012-10-30]. Dostupné z: http://cs.wikipedia.org/wiki/Bakterie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Soubor:Structure</a:t>
            </a:r>
            <a:r>
              <a:rPr lang="cs-CZ" dirty="0" smtClean="0"/>
              <a:t> bacterienne.png.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22.4.2005 [cit. 2012-10-30]. Dostupné z: http://cs.wikipedia.org/wiki/Bakterie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Soubor:Alexander-fleming.jpg</a:t>
            </a:r>
            <a:r>
              <a:rPr lang="cs-CZ" dirty="0" smtClean="0"/>
              <a:t>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7.8.2011 [cit. 2012-10-30]. Dostupné z: http://cs.wikipedia.org/wiki/Antibiotikum </a:t>
            </a:r>
          </a:p>
          <a:p>
            <a:r>
              <a:rPr lang="cs-CZ" dirty="0" err="1" smtClean="0"/>
              <a:t>Soubor:Doxycycline</a:t>
            </a:r>
            <a:r>
              <a:rPr lang="cs-CZ" dirty="0" smtClean="0"/>
              <a:t> 100mg capsules.jpg.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27.1.2007 [cit. 2012-10-30]. Dostupné z: http://cs.wikipedia.org/wiki/Antibiotikum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Soubor:E</a:t>
            </a:r>
            <a:r>
              <a:rPr lang="cs-CZ" dirty="0" smtClean="0"/>
              <a:t>. coli fimbriae.png.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20.12.2006 [cit. 2012-10-30]. Dostupné z: http://cs.wikipedia.org/wiki/Bakterie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Soubor:Soil</a:t>
            </a:r>
            <a:r>
              <a:rPr lang="cs-CZ" dirty="0" smtClean="0"/>
              <a:t> profile.jpg.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24.11.2004 [cit. 2012-10-30]. Dostupné z: http://cs.wikipedia.org/wiki/P%C5%AFda_%28pedologie%29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0" dirty="0" smtClean="0"/>
              <a:t>Jogurt – vlastní fotografie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Soubor:Salmonella</a:t>
            </a:r>
            <a:r>
              <a:rPr lang="cs-CZ" dirty="0" smtClean="0"/>
              <a:t> typhimurium.png.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3.12.2006 [cit. 2012-10-30]. Dostupné z: http://cs.wikipedia.org/wiki/Salmonella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195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Soubor:Shigella</a:t>
            </a:r>
            <a:r>
              <a:rPr lang="cs-CZ" dirty="0" smtClean="0"/>
              <a:t> stool.jpg.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4.3.2006 [cit. 2012-10-30]. Dostupné z: http://cs.wikipedia.org/wiki/Shigella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446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Soubor:Clostridium</a:t>
            </a:r>
            <a:r>
              <a:rPr lang="cs-CZ" dirty="0" smtClean="0"/>
              <a:t> tetani.jpg.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2.3.2005 [cit. 2012-10-30]. Dostupné z: http://cs.wikipedia.org/wiki/Clostridium_tetani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706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Soubor:Neisseria</a:t>
            </a:r>
            <a:r>
              <a:rPr lang="cs-CZ" dirty="0" smtClean="0"/>
              <a:t> </a:t>
            </a:r>
            <a:r>
              <a:rPr lang="cs-CZ" dirty="0" err="1" smtClean="0"/>
              <a:t>gonorrhoeae</a:t>
            </a:r>
            <a:r>
              <a:rPr lang="cs-CZ" dirty="0" smtClean="0"/>
              <a:t> 02.png.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30.8.2006 [cit. 2012-10-30]. Dostupné z: http://cs.wikipedia.org/wiki/Neisseria_gonorrhoeae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706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Soubor:TreponemaPallidum.jpg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23.7.2005 [cit. 2012-10-30]. Dostupné z: http://cs.wikipedia.org/wiki/Treponema_pallidum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70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Soubor:Tuberculosis-x-ray-1.jpg.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21.3.2011 [cit. 2012-10-30]. Dostupné z: http://cs.wikipedia.org/wiki/Tuberkul%C3%B3za </a:t>
            </a:r>
          </a:p>
          <a:p>
            <a:r>
              <a:rPr lang="cs-CZ" dirty="0" err="1" smtClean="0"/>
              <a:t>Soubor:Mycobacterium</a:t>
            </a:r>
            <a:r>
              <a:rPr lang="cs-CZ" dirty="0" smtClean="0"/>
              <a:t> tuberculosis.jpg.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9.7.2008 [cit. 2012-10-30]. Dostupné z: http://cs.wikipedia.org/wiki/Tuberkul%C3%B3za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706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07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i%C4%8D%C3%ADk" TargetMode="External"/><Relationship Id="rId13" Type="http://schemas.openxmlformats.org/officeDocument/2006/relationships/hyperlink" Target="http://cs.wikipedia.org/wiki/Cytoplazmatick%C3%A1_membr%C3%A1na" TargetMode="External"/><Relationship Id="rId3" Type="http://schemas.openxmlformats.org/officeDocument/2006/relationships/image" Target="../media/image8.png"/><Relationship Id="rId7" Type="http://schemas.openxmlformats.org/officeDocument/2006/relationships/hyperlink" Target="http://cs.wikipedia.org/wiki/Bun%C4%9B%C4%8Dn%C3%A1_st%C4%9Bna" TargetMode="External"/><Relationship Id="rId12" Type="http://schemas.openxmlformats.org/officeDocument/2006/relationships/hyperlink" Target="http://cs.wikipedia.org/wiki/Nukleoi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Kapsula_(bakteriologie)" TargetMode="External"/><Relationship Id="rId11" Type="http://schemas.openxmlformats.org/officeDocument/2006/relationships/hyperlink" Target="http://cs.wikipedia.org/wiki/Plazmid" TargetMode="External"/><Relationship Id="rId5" Type="http://schemas.openxmlformats.org/officeDocument/2006/relationships/hyperlink" Target="http://cs.wikipedia.org/wiki/Ribozom" TargetMode="External"/><Relationship Id="rId10" Type="http://schemas.openxmlformats.org/officeDocument/2006/relationships/hyperlink" Target="http://cs.wikipedia.org/wiki/Vakuola" TargetMode="External"/><Relationship Id="rId4" Type="http://schemas.openxmlformats.org/officeDocument/2006/relationships/hyperlink" Target="http://cs.wikipedia.org/wiki/Pilus" TargetMode="External"/><Relationship Id="rId9" Type="http://schemas.openxmlformats.org/officeDocument/2006/relationships/hyperlink" Target="http://cs.wikipedia.org/wiki/Cytoplazm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3950208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Bakterie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říší BAKTERIE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0372" y="116632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bakterie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2172" y="1052736"/>
            <a:ext cx="6739091" cy="567104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89941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bakterie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6510" y="609123"/>
            <a:ext cx="8686800" cy="3474111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jednobuněčné organizmy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pozorovatelné </a:t>
            </a:r>
            <a:r>
              <a:rPr lang="cs-CZ" b="1" u="sng" dirty="0" smtClean="0">
                <a:solidFill>
                  <a:schemeClr val="tx1"/>
                </a:solidFill>
              </a:rPr>
              <a:t>mikroskopem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jsou všudypřítomné – </a:t>
            </a:r>
            <a:r>
              <a:rPr lang="cs-CZ" b="1" dirty="0" smtClean="0">
                <a:solidFill>
                  <a:schemeClr val="tx1"/>
                </a:solidFill>
              </a:rPr>
              <a:t>voda, půda, vzduch, v organizmech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za nepříznivých podmínek se mění na klidové stadium – </a:t>
            </a:r>
            <a:r>
              <a:rPr lang="cs-CZ" b="1" u="sng" dirty="0" smtClean="0">
                <a:solidFill>
                  <a:schemeClr val="tx1"/>
                </a:solidFill>
              </a:rPr>
              <a:t>SPORU </a:t>
            </a:r>
            <a:r>
              <a:rPr lang="cs-CZ" b="1" dirty="0" smtClean="0">
                <a:solidFill>
                  <a:schemeClr val="tx1"/>
                </a:solidFill>
              </a:rPr>
              <a:t>(přežijí teplotu od – 190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C až do téměř + 100 C)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rozmnožují se nepohlavně</a:t>
            </a:r>
            <a:r>
              <a:rPr lang="cs-CZ" b="1" dirty="0" smtClean="0">
                <a:solidFill>
                  <a:schemeClr val="tx1"/>
                </a:solidFill>
              </a:rPr>
              <a:t> – dělením mateřské buňky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studiem bakterií se zabývá </a:t>
            </a:r>
            <a:r>
              <a:rPr lang="cs-CZ" b="1" u="sng" dirty="0" smtClean="0">
                <a:solidFill>
                  <a:schemeClr val="tx1"/>
                </a:solidFill>
              </a:rPr>
              <a:t>MIKROBIOLOGIE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9" y="4149080"/>
            <a:ext cx="1932562" cy="26369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436096" y="4867371"/>
            <a:ext cx="3419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Robert Koch 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zakladatel mikrobiologie</a:t>
            </a:r>
          </a:p>
          <a:p>
            <a:r>
              <a:rPr lang="cs-CZ" b="1" dirty="0" smtClean="0"/>
              <a:t>- objevil bakterii   způsobující  tuberkulózu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598" y="309559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Tvar bakterií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927" y="1087411"/>
            <a:ext cx="6181725" cy="57054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75574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598" y="309559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stavba buňky bakterie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1124744"/>
            <a:ext cx="6148908" cy="41443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2215121" y="5365445"/>
            <a:ext cx="4572000" cy="147732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cs-CZ" b="1" u="sng" dirty="0"/>
              <a:t>Schéma bakteriální buňky: </a:t>
            </a:r>
            <a:r>
              <a:rPr lang="cs-CZ" b="1" dirty="0"/>
              <a:t>A - </a:t>
            </a:r>
            <a:r>
              <a:rPr lang="cs-CZ" b="1" dirty="0" err="1">
                <a:hlinkClick r:id="rId4" tooltip="Pilus"/>
              </a:rPr>
              <a:t>pilus</a:t>
            </a:r>
            <a:r>
              <a:rPr lang="cs-CZ" b="1" dirty="0"/>
              <a:t>, B - </a:t>
            </a:r>
            <a:r>
              <a:rPr lang="cs-CZ" b="1" dirty="0">
                <a:hlinkClick r:id="rId5" tooltip="Ribozom"/>
              </a:rPr>
              <a:t>ribozom</a:t>
            </a:r>
            <a:r>
              <a:rPr lang="cs-CZ" b="1" dirty="0"/>
              <a:t>, C - </a:t>
            </a:r>
            <a:r>
              <a:rPr lang="cs-CZ" b="1" dirty="0">
                <a:hlinkClick r:id="rId6" tooltip="Kapsula (bakteriologie)"/>
              </a:rPr>
              <a:t>kapsula</a:t>
            </a:r>
            <a:r>
              <a:rPr lang="cs-CZ" b="1" dirty="0"/>
              <a:t>, D - </a:t>
            </a:r>
            <a:r>
              <a:rPr lang="cs-CZ" b="1" dirty="0">
                <a:hlinkClick r:id="rId7" tooltip="Buněčná stěna"/>
              </a:rPr>
              <a:t>buněčná stěna</a:t>
            </a:r>
            <a:r>
              <a:rPr lang="cs-CZ" b="1" dirty="0"/>
              <a:t>, E - </a:t>
            </a:r>
            <a:r>
              <a:rPr lang="cs-CZ" b="1" dirty="0">
                <a:hlinkClick r:id="rId8" tooltip="Bičík"/>
              </a:rPr>
              <a:t>bičík</a:t>
            </a:r>
            <a:r>
              <a:rPr lang="cs-CZ" b="1" dirty="0"/>
              <a:t>, F - </a:t>
            </a:r>
            <a:r>
              <a:rPr lang="cs-CZ" b="1" dirty="0">
                <a:hlinkClick r:id="rId9" tooltip="Cytoplazma"/>
              </a:rPr>
              <a:t>cytoplazma</a:t>
            </a:r>
            <a:r>
              <a:rPr lang="cs-CZ" b="1" dirty="0"/>
              <a:t>, G - </a:t>
            </a:r>
            <a:r>
              <a:rPr lang="cs-CZ" b="1" dirty="0">
                <a:hlinkClick r:id="rId10" tooltip="Vakuola"/>
              </a:rPr>
              <a:t>vakuola</a:t>
            </a:r>
            <a:r>
              <a:rPr lang="cs-CZ" b="1" dirty="0"/>
              <a:t>, H - </a:t>
            </a:r>
            <a:r>
              <a:rPr lang="cs-CZ" b="1" dirty="0" err="1">
                <a:hlinkClick r:id="rId11" tooltip="Plazmid"/>
              </a:rPr>
              <a:t>plazmid</a:t>
            </a:r>
            <a:r>
              <a:rPr lang="cs-CZ" b="1" dirty="0"/>
              <a:t>, I - </a:t>
            </a:r>
            <a:r>
              <a:rPr lang="cs-CZ" b="1" dirty="0">
                <a:hlinkClick r:id="rId12" tooltip="Nukleoid"/>
              </a:rPr>
              <a:t>nukleoid</a:t>
            </a:r>
            <a:r>
              <a:rPr lang="cs-CZ" b="1" dirty="0"/>
              <a:t>, J - </a:t>
            </a:r>
            <a:r>
              <a:rPr lang="cs-CZ" b="1" dirty="0">
                <a:hlinkClick r:id="rId13" tooltip="Cytoplazmatická membrána"/>
              </a:rPr>
              <a:t>cytoplazmatická membrána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9964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choroboplodné bakterie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764704"/>
            <a:ext cx="8686800" cy="345638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způsobují nemoci </a:t>
            </a:r>
            <a:r>
              <a:rPr lang="cs-CZ" b="1" dirty="0" smtClean="0">
                <a:solidFill>
                  <a:schemeClr val="tx1"/>
                </a:solidFill>
              </a:rPr>
              <a:t>člověka i jiných organizmů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napadený organizmus je </a:t>
            </a:r>
            <a:r>
              <a:rPr lang="cs-CZ" b="1" u="sng" dirty="0" smtClean="0">
                <a:solidFill>
                  <a:schemeClr val="tx1"/>
                </a:solidFill>
              </a:rPr>
              <a:t>hostitelem</a:t>
            </a:r>
            <a:r>
              <a:rPr lang="cs-CZ" b="1" dirty="0" smtClean="0">
                <a:solidFill>
                  <a:schemeClr val="tx1"/>
                </a:solidFill>
              </a:rPr>
              <a:t>, bakterie </a:t>
            </a:r>
            <a:r>
              <a:rPr lang="cs-CZ" b="1" u="sng" dirty="0" smtClean="0">
                <a:solidFill>
                  <a:schemeClr val="tx1"/>
                </a:solidFill>
              </a:rPr>
              <a:t>parazitem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bakteriální onemocnění člověka</a:t>
            </a:r>
            <a:r>
              <a:rPr lang="cs-CZ" b="1" dirty="0" smtClean="0">
                <a:solidFill>
                  <a:schemeClr val="tx1"/>
                </a:solidFill>
              </a:rPr>
              <a:t>: angína, spála, zápal plic, salmonelóza, borelióza, tuberkulóza, mor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bakteriální onemocnění léčíme </a:t>
            </a:r>
            <a:r>
              <a:rPr lang="cs-CZ" b="1" u="sng" dirty="0" smtClean="0">
                <a:solidFill>
                  <a:schemeClr val="tx1"/>
                </a:solidFill>
              </a:rPr>
              <a:t>ANTIBIOTIKY</a:t>
            </a:r>
            <a:r>
              <a:rPr lang="cs-CZ" b="1" dirty="0" smtClean="0">
                <a:solidFill>
                  <a:schemeClr val="tx1"/>
                </a:solidFill>
              </a:rPr>
              <a:t> (vždy musíme dobrat celé balení léku)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penicilín (antibiotikum)</a:t>
            </a:r>
            <a:r>
              <a:rPr lang="cs-CZ" b="1" dirty="0" smtClean="0">
                <a:solidFill>
                  <a:schemeClr val="tx1"/>
                </a:solidFill>
              </a:rPr>
              <a:t> objevil v plísni – </a:t>
            </a:r>
            <a:r>
              <a:rPr lang="cs-CZ" b="1" dirty="0" err="1" smtClean="0">
                <a:solidFill>
                  <a:schemeClr val="tx1"/>
                </a:solidFill>
              </a:rPr>
              <a:t>štětičkovci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dirty="0" err="1" smtClean="0">
                <a:solidFill>
                  <a:schemeClr val="tx1"/>
                </a:solidFill>
              </a:rPr>
              <a:t>Penicillium</a:t>
            </a:r>
            <a:r>
              <a:rPr lang="cs-CZ" b="1" dirty="0" smtClean="0">
                <a:solidFill>
                  <a:schemeClr val="tx1"/>
                </a:solidFill>
              </a:rPr>
              <a:t>) v roce </a:t>
            </a:r>
            <a:r>
              <a:rPr lang="cs-CZ" b="1" u="sng" dirty="0" smtClean="0">
                <a:solidFill>
                  <a:schemeClr val="tx1"/>
                </a:solidFill>
              </a:rPr>
              <a:t>1928 Sir Alexandr Fleming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293098"/>
            <a:ext cx="1768455" cy="25649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444207" y="5385307"/>
            <a:ext cx="184941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Alexandr Fleming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4293098"/>
            <a:ext cx="2796128" cy="256490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9487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symbiotické bakterie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908720"/>
            <a:ext cx="8686800" cy="144016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žijí v </a:t>
            </a:r>
            <a:r>
              <a:rPr lang="cs-CZ" b="1" u="sng" dirty="0" smtClean="0">
                <a:solidFill>
                  <a:schemeClr val="tx1"/>
                </a:solidFill>
              </a:rPr>
              <a:t>zažívacím traktu člověka a jiných obratlovců</a:t>
            </a:r>
          </a:p>
          <a:p>
            <a:r>
              <a:rPr lang="cs-CZ" b="1" u="sng" dirty="0" err="1" smtClean="0">
                <a:solidFill>
                  <a:schemeClr val="tx1"/>
                </a:solidFill>
              </a:rPr>
              <a:t>Escherichia</a:t>
            </a:r>
            <a:r>
              <a:rPr lang="cs-CZ" b="1" u="sng" dirty="0" smtClean="0">
                <a:solidFill>
                  <a:schemeClr val="tx1"/>
                </a:solidFill>
              </a:rPr>
              <a:t> coli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 </a:t>
            </a:r>
            <a:r>
              <a:rPr lang="cs-CZ" b="1" dirty="0" err="1" smtClean="0">
                <a:solidFill>
                  <a:schemeClr val="tx1"/>
                </a:solidFill>
                <a:sym typeface="Symbol"/>
              </a:rPr>
              <a:t>ešerichia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sym typeface="Symbol"/>
              </a:rPr>
              <a:t>koli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: člověku vytváří </a:t>
            </a:r>
            <a:r>
              <a:rPr lang="cs-CZ" b="1" u="sng" dirty="0" smtClean="0">
                <a:solidFill>
                  <a:schemeClr val="tx1"/>
                </a:solidFill>
                <a:sym typeface="Symbol"/>
              </a:rPr>
              <a:t>vitamín K</a:t>
            </a:r>
            <a:r>
              <a:rPr lang="cs-CZ" b="1" dirty="0" smtClean="0">
                <a:solidFill>
                  <a:schemeClr val="tx1"/>
                </a:solidFill>
                <a:sym typeface="Symbol"/>
              </a:rPr>
              <a:t> a od člověka </a:t>
            </a:r>
            <a:r>
              <a:rPr lang="cs-CZ" b="1" u="sng" dirty="0" smtClean="0">
                <a:solidFill>
                  <a:schemeClr val="tx1"/>
                </a:solidFill>
                <a:sym typeface="Symbol"/>
              </a:rPr>
              <a:t>získává živiny </a:t>
            </a:r>
            <a:endParaRPr lang="cs-CZ" b="1" u="sng" dirty="0" smtClean="0">
              <a:solidFill>
                <a:schemeClr val="tx1"/>
              </a:solidFill>
            </a:endParaRPr>
          </a:p>
          <a:p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492896"/>
            <a:ext cx="4794004" cy="40342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940152" y="5661248"/>
            <a:ext cx="16995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/>
              <a:t>E</a:t>
            </a:r>
            <a:r>
              <a:rPr lang="cs-CZ" b="1" dirty="0" err="1" smtClean="0"/>
              <a:t>scherichia</a:t>
            </a:r>
            <a:r>
              <a:rPr lang="cs-CZ" b="1" dirty="0" smtClean="0"/>
              <a:t> coli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3687" y="2492896"/>
            <a:ext cx="2180902" cy="279155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5187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bakterie v koloběhu látek v přírodě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908720"/>
            <a:ext cx="8686800" cy="144016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bakterie žijící v půdě jsou významnými </a:t>
            </a:r>
            <a:r>
              <a:rPr lang="cs-CZ" b="1" u="sng" dirty="0" smtClean="0">
                <a:solidFill>
                  <a:schemeClr val="tx1"/>
                </a:solidFill>
              </a:rPr>
              <a:t>rozkladači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rozkladem mrtvých těl organizmů </a:t>
            </a:r>
            <a:r>
              <a:rPr lang="cs-CZ" b="1" dirty="0" smtClean="0">
                <a:solidFill>
                  <a:schemeClr val="tx1"/>
                </a:solidFill>
              </a:rPr>
              <a:t>zvyšují </a:t>
            </a:r>
            <a:r>
              <a:rPr lang="cs-CZ" b="1" u="sng" dirty="0" smtClean="0">
                <a:solidFill>
                  <a:schemeClr val="tx1"/>
                </a:solidFill>
              </a:rPr>
              <a:t>úrodnost půd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nejvíce bakterií je právě </a:t>
            </a:r>
            <a:r>
              <a:rPr lang="cs-CZ" b="1" u="sng" dirty="0" smtClean="0">
                <a:solidFill>
                  <a:schemeClr val="tx1"/>
                </a:solidFill>
              </a:rPr>
              <a:t>v půdě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9035" y="2852936"/>
            <a:ext cx="2997200" cy="36576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123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Využití bakterií člověkem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281094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 </a:t>
            </a:r>
            <a:r>
              <a:rPr lang="cs-CZ" b="1" u="sng" dirty="0" smtClean="0">
                <a:solidFill>
                  <a:schemeClr val="tx1"/>
                </a:solidFill>
              </a:rPr>
              <a:t>potravinářském průmyslu </a:t>
            </a:r>
            <a:r>
              <a:rPr lang="cs-CZ" b="1" dirty="0" smtClean="0">
                <a:solidFill>
                  <a:schemeClr val="tx1"/>
                </a:solidFill>
              </a:rPr>
              <a:t>při využití mléčných kysaných výrobků (</a:t>
            </a:r>
            <a:r>
              <a:rPr lang="cs-CZ" b="1" u="sng" dirty="0" smtClean="0">
                <a:solidFill>
                  <a:schemeClr val="tx1"/>
                </a:solidFill>
              </a:rPr>
              <a:t>jogurtů, kefírů</a:t>
            </a:r>
            <a:r>
              <a:rPr lang="cs-CZ" b="1" dirty="0" smtClean="0">
                <a:solidFill>
                  <a:schemeClr val="tx1"/>
                </a:solidFill>
              </a:rPr>
              <a:t>) – LAKTOBACILY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při výrobě </a:t>
            </a:r>
            <a:r>
              <a:rPr lang="cs-CZ" b="1" u="sng" dirty="0" smtClean="0">
                <a:solidFill>
                  <a:schemeClr val="tx1"/>
                </a:solidFill>
              </a:rPr>
              <a:t>kysaného zelí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 čistírnách </a:t>
            </a:r>
            <a:r>
              <a:rPr lang="cs-CZ" b="1" u="sng" dirty="0" smtClean="0">
                <a:solidFill>
                  <a:schemeClr val="tx1"/>
                </a:solidFill>
              </a:rPr>
              <a:t>odpadních vod</a:t>
            </a:r>
          </a:p>
        </p:txBody>
      </p:sp>
      <p:pic>
        <p:nvPicPr>
          <p:cNvPr id="1026" name="Picture 2" descr="C:\Documents and Settings\Lumča\Dokumenty\Obrázky\Foťák 12.11\Foťák 12.11. 67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816" t="15652" r="30368" b="19599"/>
          <a:stretch/>
        </p:blipFill>
        <p:spPr bwMode="auto">
          <a:xfrm>
            <a:off x="3491880" y="4117563"/>
            <a:ext cx="1902327" cy="265336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227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980728"/>
            <a:ext cx="7704855" cy="5778642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salmonella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064803" y="6215185"/>
            <a:ext cx="5374432" cy="518551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způsobuje břišní tyfus a salmonelózu</a:t>
            </a:r>
            <a:endParaRPr lang="cs-CZ" sz="24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144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137742"/>
            <a:ext cx="8761882" cy="5720258"/>
          </a:xfrm>
          <a:ln>
            <a:solidFill>
              <a:schemeClr val="accent1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shigella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251520" y="1124744"/>
            <a:ext cx="4896544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způsobuje úplavici (průjmové onemocnění střev s krví ve stolici)</a:t>
            </a:r>
          </a:p>
          <a:p>
            <a:endParaRPr lang="cs-CZ" sz="24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21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5038" y="2596679"/>
            <a:ext cx="6385076" cy="427800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clostridium </a:t>
            </a:r>
            <a:r>
              <a:rPr lang="cs-CZ" dirty="0" err="1" smtClean="0">
                <a:solidFill>
                  <a:schemeClr val="tx1"/>
                </a:solidFill>
              </a:rPr>
              <a:t>tetani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0" y="1052736"/>
            <a:ext cx="4499992" cy="280831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925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tento rod bakterií produkuje </a:t>
            </a:r>
            <a:r>
              <a:rPr lang="cs-CZ" sz="2400" b="1" u="sng" dirty="0" smtClean="0">
                <a:solidFill>
                  <a:schemeClr val="tx1"/>
                </a:solidFill>
              </a:rPr>
              <a:t>toxické látky</a:t>
            </a:r>
            <a:r>
              <a:rPr lang="cs-CZ" sz="2400" b="1" dirty="0" smtClean="0">
                <a:solidFill>
                  <a:schemeClr val="tx1"/>
                </a:solidFill>
              </a:rPr>
              <a:t>, které způsobují </a:t>
            </a:r>
            <a:r>
              <a:rPr lang="cs-CZ" sz="2400" b="1" u="sng" dirty="0" smtClean="0">
                <a:solidFill>
                  <a:schemeClr val="tx1"/>
                </a:solidFill>
              </a:rPr>
              <a:t>svalové křeče až zástavu dýchání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proti TETANU se očkujeme vakcínou DPT (záškrt – černý kašel – tetanus)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přeočkování vždy po 10 letech</a:t>
            </a:r>
          </a:p>
          <a:p>
            <a:endParaRPr lang="cs-CZ" sz="24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34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neiserria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323528" y="1291358"/>
            <a:ext cx="4499992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tento rod bakterií způsobuje pohlavně přenosnou nemoc - KAPAVKU</a:t>
            </a:r>
          </a:p>
          <a:p>
            <a:endParaRPr lang="cs-CZ" sz="2400" b="1" u="sng" dirty="0" smtClean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268760"/>
            <a:ext cx="3771900" cy="531495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693544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Treponema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2428047" y="1056161"/>
            <a:ext cx="4499992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tento rod bakterií způsobuje pohlavně přenosnou nemoc - SYFILIS</a:t>
            </a:r>
          </a:p>
          <a:p>
            <a:endParaRPr lang="cs-CZ" sz="2400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6404" y="2451803"/>
            <a:ext cx="5023278" cy="439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46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1658596"/>
            <a:ext cx="5604884" cy="514889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6348" y="217961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Tuberkulóza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0" y="1046528"/>
            <a:ext cx="4499992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925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tuberkulózu způsobuje rod </a:t>
            </a:r>
            <a:r>
              <a:rPr lang="cs-CZ" sz="2400" b="1" dirty="0" err="1" smtClean="0">
                <a:solidFill>
                  <a:schemeClr val="tx1"/>
                </a:solidFill>
              </a:rPr>
              <a:t>Mycobacterium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tuberculosis</a:t>
            </a: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chráníme se proti ní očkováním</a:t>
            </a:r>
          </a:p>
          <a:p>
            <a:endParaRPr lang="cs-CZ" sz="2400" b="1" u="sng" dirty="0" smtClean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66" y="4778556"/>
            <a:ext cx="2095500" cy="20193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553828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Kolika buňkami jsou tvořeny bakterie?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J</a:t>
            </a:r>
            <a:r>
              <a:rPr lang="cs-CZ" sz="3000" b="1" dirty="0" smtClean="0">
                <a:solidFill>
                  <a:srgbClr val="FF0000"/>
                </a:solidFill>
              </a:rPr>
              <a:t>ednou </a:t>
            </a:r>
            <a:r>
              <a:rPr lang="cs-CZ" sz="3000" b="1" dirty="0" smtClean="0">
                <a:solidFill>
                  <a:srgbClr val="FF0000"/>
                </a:solidFill>
              </a:rPr>
              <a:t>buňkou.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</a:t>
            </a:r>
            <a:r>
              <a:rPr lang="cs-CZ" sz="3000" b="1" u="sng" dirty="0" smtClean="0">
                <a:solidFill>
                  <a:schemeClr val="tx1"/>
                </a:solidFill>
              </a:rPr>
              <a:t>aký </a:t>
            </a:r>
            <a:r>
              <a:rPr lang="cs-CZ" sz="3000" b="1" u="sng" dirty="0" smtClean="0">
                <a:solidFill>
                  <a:schemeClr val="tx1"/>
                </a:solidFill>
              </a:rPr>
              <a:t>tvar mají bakterie?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Různý – kulatý, tyčinkovitý (bacily).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vědní obor, který se zabývá bakteriemi?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Mikrobiologie.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Kdo je považován za zakladatele mikrobiologie?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Robert Koch.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způsobují bakterie?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Onemocnění člověka, ale i jiných organizmů.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rozmnožují bakterie?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Dělením mateřské </a:t>
            </a:r>
            <a:r>
              <a:rPr lang="cs-CZ" sz="3000" b="1" u="sng" dirty="0" smtClean="0">
                <a:solidFill>
                  <a:srgbClr val="FF0000"/>
                </a:solidFill>
              </a:rPr>
              <a:t>b</a:t>
            </a:r>
            <a:r>
              <a:rPr lang="cs-CZ" sz="3000" b="1" u="sng" dirty="0" smtClean="0">
                <a:solidFill>
                  <a:srgbClr val="FF0000"/>
                </a:solidFill>
              </a:rPr>
              <a:t>uňky</a:t>
            </a:r>
            <a:r>
              <a:rPr lang="cs-CZ" sz="3000" b="1" u="sng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přežívají bakterie extrémní podmínky?</a:t>
            </a:r>
          </a:p>
        </p:txBody>
      </p:sp>
    </p:spTree>
    <p:extLst>
      <p:ext uri="{BB962C8B-B14F-4D97-AF65-F5344CB8AC3E}">
        <p14:creationId xmlns:p14="http://schemas.microsoft.com/office/powerpoint/2010/main" xmlns="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rgbClr val="FF0000"/>
                </a:solidFill>
              </a:rPr>
              <a:t>Ve formě spory.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Vyjmenuj bakteriální onemocnění člověka.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Angína, spála, zápal plic, salmonelóza, borelióza, tuberkulóza, mor.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bráníme proti bakteriálním onemocněním?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Antibiotika.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Jaký význam mají bakterie pro koloběh látek v přírodě?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Jsou to rozkladači. Rozkládají mrtvá těla organizmů.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chráníme proti tetanu?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Očkováním co 10 let.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</a:t>
            </a:r>
            <a:r>
              <a:rPr lang="cs-CZ" sz="3000" b="1" u="sng" dirty="0" smtClean="0">
                <a:solidFill>
                  <a:schemeClr val="tx1"/>
                </a:solidFill>
              </a:rPr>
              <a:t>teré </a:t>
            </a:r>
            <a:r>
              <a:rPr lang="cs-CZ" sz="3000" b="1" u="sng" dirty="0" smtClean="0">
                <a:solidFill>
                  <a:schemeClr val="tx1"/>
                </a:solidFill>
              </a:rPr>
              <a:t>potraviny obsahují bakterie?</a:t>
            </a: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Kefíry, jogurty, sýry, kvašené zelí.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</a:t>
            </a:r>
            <a:r>
              <a:rPr lang="cs-CZ" sz="3000" b="1" u="sng" dirty="0" smtClean="0">
                <a:solidFill>
                  <a:schemeClr val="tx1"/>
                </a:solidFill>
              </a:rPr>
              <a:t>terá </a:t>
            </a:r>
            <a:r>
              <a:rPr lang="cs-CZ" sz="3000" b="1" u="sng" dirty="0" smtClean="0">
                <a:solidFill>
                  <a:schemeClr val="tx1"/>
                </a:solidFill>
              </a:rPr>
              <a:t>bakterie žije ve střevním traktu člověka v symbióze a vytváří mu vitamín K?</a:t>
            </a:r>
          </a:p>
          <a:p>
            <a:r>
              <a:rPr lang="cs-CZ" sz="3000" b="1" u="sng" dirty="0" err="1" smtClean="0">
                <a:solidFill>
                  <a:srgbClr val="FF0000"/>
                </a:solidFill>
              </a:rPr>
              <a:t>Escherichia</a:t>
            </a:r>
            <a:r>
              <a:rPr lang="cs-CZ" sz="3000" b="1" u="sng" dirty="0" smtClean="0">
                <a:solidFill>
                  <a:srgbClr val="FF0000"/>
                </a:solidFill>
              </a:rPr>
              <a:t> coli.</a:t>
            </a:r>
          </a:p>
          <a:p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Soubor:EscherichiaColi</a:t>
            </a:r>
            <a:r>
              <a:rPr lang="cs-CZ" sz="1600" dirty="0" smtClean="0"/>
              <a:t> NIAID.jpg.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10.4.2005 [cit. 2012-10-30]. Dostupné z: http://cs.wikipedia.org/wiki/Bakterie </a:t>
            </a:r>
          </a:p>
          <a:p>
            <a:r>
              <a:rPr lang="cs-CZ" sz="1600" dirty="0" err="1" smtClean="0"/>
              <a:t>Soubor:RobertKoch</a:t>
            </a:r>
            <a:r>
              <a:rPr lang="cs-CZ" sz="1600" dirty="0" smtClean="0"/>
              <a:t> cropped.jpg.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10.12.2009 [cit. 2012-10-30]. Dostupné z: http://cs.wikipedia.org/wiki/Robert_Koch </a:t>
            </a:r>
          </a:p>
          <a:p>
            <a:r>
              <a:rPr lang="cs-CZ" sz="1600" dirty="0" err="1" smtClean="0"/>
              <a:t>Soubor:Bacterial</a:t>
            </a:r>
            <a:r>
              <a:rPr lang="cs-CZ" sz="1600" dirty="0" smtClean="0"/>
              <a:t> </a:t>
            </a:r>
            <a:r>
              <a:rPr lang="cs-CZ" sz="1600" dirty="0" err="1" smtClean="0"/>
              <a:t>morphology</a:t>
            </a:r>
            <a:r>
              <a:rPr lang="cs-CZ" sz="1600" dirty="0" smtClean="0"/>
              <a:t> diagram </a:t>
            </a:r>
            <a:r>
              <a:rPr lang="cs-CZ" sz="1600" dirty="0" err="1" smtClean="0"/>
              <a:t>cs</a:t>
            </a:r>
            <a:r>
              <a:rPr lang="cs-CZ" sz="1600" dirty="0" smtClean="0"/>
              <a:t> (2).</a:t>
            </a:r>
            <a:r>
              <a:rPr lang="cs-CZ" sz="1600" dirty="0" err="1" smtClean="0"/>
              <a:t>svg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2.8.2008 [cit. 2012-10-30]. Dostupné z: http://cs.wikipedia.org/wiki/Bakterie </a:t>
            </a:r>
          </a:p>
          <a:p>
            <a:r>
              <a:rPr lang="cs-CZ" sz="1600" dirty="0" err="1" smtClean="0"/>
              <a:t>Soubor:Structure</a:t>
            </a:r>
            <a:r>
              <a:rPr lang="cs-CZ" sz="1600" dirty="0" smtClean="0"/>
              <a:t> bacterienne.png.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22.4.2005 [cit. 2012-10-30]. Dostupné z: http://cs.wikipedia.org/wiki/Bakterie </a:t>
            </a:r>
          </a:p>
          <a:p>
            <a:r>
              <a:rPr lang="cs-CZ" sz="1600" dirty="0" err="1" smtClean="0"/>
              <a:t>Soubor:Alexander-fleming.jpg</a:t>
            </a:r>
            <a:r>
              <a:rPr lang="cs-CZ" sz="1600" dirty="0" smtClean="0"/>
              <a:t> Skočit na: Navigace, Hledání.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7.8.2011 [cit. 2012-10-30]. Dostupné z: http://cs.wikipedia.org/wiki/Antibiotikum </a:t>
            </a:r>
          </a:p>
          <a:p>
            <a:r>
              <a:rPr lang="cs-CZ" sz="1600" dirty="0" err="1" smtClean="0"/>
              <a:t>Soubor:Doxycycline</a:t>
            </a:r>
            <a:r>
              <a:rPr lang="cs-CZ" sz="1600" dirty="0" smtClean="0"/>
              <a:t> 100mg capsules.jpg.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27.1.2007 [cit. 2012-10-30]. Dostupné z: http://cs.wikipedia.org/wiki/Antibiotikum </a:t>
            </a:r>
          </a:p>
          <a:p>
            <a:r>
              <a:rPr lang="cs-CZ" sz="1600" dirty="0" err="1" smtClean="0"/>
              <a:t>Soubor:E</a:t>
            </a:r>
            <a:r>
              <a:rPr lang="cs-CZ" sz="1600" dirty="0" smtClean="0"/>
              <a:t>. coli fimbriae.png.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20.12.2006 [cit. 2012-10-30]. Dostupné z: http://cs.wikipedia.org/wiki/Bakterie </a:t>
            </a:r>
          </a:p>
          <a:p>
            <a:r>
              <a:rPr lang="cs-CZ" sz="1600" dirty="0" err="1" smtClean="0"/>
              <a:t>Soubor:Soil</a:t>
            </a:r>
            <a:r>
              <a:rPr lang="cs-CZ" sz="1600" dirty="0" smtClean="0"/>
              <a:t> profile.jpg.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24.11.2004 [cit. 2012-10-30]. Dostupné z: http://cs.wikipedia.org/wiki/P%C5%AFda_%28pedologie%29 </a:t>
            </a:r>
          </a:p>
          <a:p>
            <a:r>
              <a:rPr lang="cs-CZ" sz="1600" dirty="0" err="1" smtClean="0"/>
              <a:t>Soubor:Salmonella</a:t>
            </a:r>
            <a:r>
              <a:rPr lang="cs-CZ" sz="1600" dirty="0" smtClean="0"/>
              <a:t> typhimurium.png.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3.12.2006 [cit. 2012-10-30]. Dostupné z: http://cs.wikipedia.org/wiki/Salmonella </a:t>
            </a:r>
          </a:p>
          <a:p>
            <a:r>
              <a:rPr lang="cs-CZ" sz="1600" dirty="0" err="1" smtClean="0"/>
              <a:t>Soubor:Shigella</a:t>
            </a:r>
            <a:r>
              <a:rPr lang="cs-CZ" sz="1600" dirty="0" smtClean="0"/>
              <a:t> stool.jpg.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4.3.2006 [cit. 2012-10-30]. Dostupné z: http://cs.wikipedia.org/wiki/Shigella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Soubor:Clostridium</a:t>
            </a:r>
            <a:r>
              <a:rPr lang="cs-CZ" sz="1600" dirty="0"/>
              <a:t> tetani.jpg.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2.3.2005 [cit. 2012-10-30]. Dostupné z: http://cs.wikipedia.org/wiki/Clostridium_tetani </a:t>
            </a:r>
          </a:p>
          <a:p>
            <a:r>
              <a:rPr lang="cs-CZ" sz="1600" dirty="0" err="1"/>
              <a:t>Soubor:Neisseria</a:t>
            </a:r>
            <a:r>
              <a:rPr lang="cs-CZ" sz="1600" dirty="0"/>
              <a:t> </a:t>
            </a:r>
            <a:r>
              <a:rPr lang="cs-CZ" sz="1600" dirty="0" err="1"/>
              <a:t>gonorrhoeae</a:t>
            </a:r>
            <a:r>
              <a:rPr lang="cs-CZ" sz="1600" dirty="0"/>
              <a:t> 02.png.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30.8.2006 [cit. 2012-10-30]. Dostupné z: http://cs.wikipedia.org/wiki/Neisseria_gonorrhoeae </a:t>
            </a:r>
          </a:p>
          <a:p>
            <a:r>
              <a:rPr lang="cs-CZ" sz="1600" dirty="0" err="1"/>
              <a:t>Soubor:TreponemaPallidum.jpg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23.7.2005 [cit. 2012-10-30]. Dostupné z: http://cs.wikipedia.org/wiki/Treponema_pallidum </a:t>
            </a:r>
          </a:p>
          <a:p>
            <a:r>
              <a:rPr lang="cs-CZ" sz="1600" dirty="0"/>
              <a:t>Soubor:Tuberculosis-x-ray-1.jpg.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21.3.2011 [cit. 2012-10-30]. Dostupné z: http://cs.wikipedia.org/wiki/Tuberkul%C3%B3za </a:t>
            </a:r>
          </a:p>
          <a:p>
            <a:r>
              <a:rPr lang="cs-CZ" sz="1600" dirty="0" err="1"/>
              <a:t>Soubor:Mycobacterium</a:t>
            </a:r>
            <a:r>
              <a:rPr lang="cs-CZ" sz="1600" dirty="0"/>
              <a:t> tuberculosis.jpg.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9.7.2008 [cit. 2012-10-30]. Dostupné z: http://cs.wikipedia.org/wiki/Tuberkul%C3%B3za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887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2610</TotalTime>
  <Words>1250</Words>
  <Application>Microsoft Office PowerPoint</Application>
  <PresentationFormat>Předvádění na obrazovce (4:3)</PresentationFormat>
  <Paragraphs>147</Paragraphs>
  <Slides>20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Snímek 1</vt:lpstr>
      <vt:lpstr>Anotace</vt:lpstr>
      <vt:lpstr>bakterie</vt:lpstr>
      <vt:lpstr>bakterie</vt:lpstr>
      <vt:lpstr>Tvar bakterií</vt:lpstr>
      <vt:lpstr>stavba buňky bakterie</vt:lpstr>
      <vt:lpstr>choroboplodné bakterie</vt:lpstr>
      <vt:lpstr>symbiotické bakterie</vt:lpstr>
      <vt:lpstr>bakterie v koloběhu látek v přírodě</vt:lpstr>
      <vt:lpstr>Využití bakterií člověkem</vt:lpstr>
      <vt:lpstr>salmonella</vt:lpstr>
      <vt:lpstr>shigella</vt:lpstr>
      <vt:lpstr>clostridium tetani</vt:lpstr>
      <vt:lpstr>neiserria</vt:lpstr>
      <vt:lpstr>Treponema</vt:lpstr>
      <vt:lpstr>Tuberkulóza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237</cp:revision>
  <dcterms:created xsi:type="dcterms:W3CDTF">2012-03-02T07:29:25Z</dcterms:created>
  <dcterms:modified xsi:type="dcterms:W3CDTF">2012-11-28T11:42:26Z</dcterms:modified>
</cp:coreProperties>
</file>