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68" r:id="rId2"/>
    <p:sldId id="269" r:id="rId3"/>
    <p:sldId id="257" r:id="rId4"/>
    <p:sldId id="300" r:id="rId5"/>
    <p:sldId id="292" r:id="rId6"/>
    <p:sldId id="315" r:id="rId7"/>
    <p:sldId id="314" r:id="rId8"/>
    <p:sldId id="316" r:id="rId9"/>
    <p:sldId id="317" r:id="rId10"/>
    <p:sldId id="318" r:id="rId11"/>
    <p:sldId id="319" r:id="rId12"/>
    <p:sldId id="323" r:id="rId13"/>
    <p:sldId id="324" r:id="rId14"/>
    <p:sldId id="320" r:id="rId15"/>
    <p:sldId id="321" r:id="rId16"/>
    <p:sldId id="322" r:id="rId17"/>
    <p:sldId id="325" r:id="rId18"/>
    <p:sldId id="326" r:id="rId19"/>
    <p:sldId id="327" r:id="rId20"/>
    <p:sldId id="328" r:id="rId21"/>
    <p:sldId id="329" r:id="rId22"/>
    <p:sldId id="332" r:id="rId23"/>
    <p:sldId id="271" r:id="rId24"/>
    <p:sldId id="330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89" autoAdjust="0"/>
    <p:restoredTop sz="87170" autoAdjust="0"/>
  </p:normalViewPr>
  <p:slideViewPr>
    <p:cSldViewPr>
      <p:cViewPr>
        <p:scale>
          <a:sx n="64" d="100"/>
          <a:sy n="64" d="100"/>
        </p:scale>
        <p:origin x="-138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Soubor:Haeckel</a:t>
            </a:r>
            <a:r>
              <a:rPr lang="cs-CZ" dirty="0" smtClean="0"/>
              <a:t> Lacertilia.jpg.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1.3.2006 [cit. 2012-10-30]. Dostupné z: http://cs.wikipedia.org/wiki/Je%C5%A1t%C4%9B%C5%99i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Soubor:Crocodylidae</a:t>
            </a:r>
            <a:r>
              <a:rPr lang="cs-CZ" dirty="0" smtClean="0"/>
              <a:t> Distribution.png Skočit na: Navigace, Hledání.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13.6.2012 [cit. 2012-10-30]. Dostupné z: http://cs.wikipedia.org/wiki/Krokod%C3%BDli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Soubor:Marineiguana03.jpg.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7.7.2008 [cit. 2012-10-30]. Dostupné z: http://cs.wikipedia.org/wiki/Legu%C3%A1n_mo%C5%99sk%C3%BD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Soubor:Grand</a:t>
            </a:r>
            <a:r>
              <a:rPr lang="cs-CZ" dirty="0" smtClean="0"/>
              <a:t> </a:t>
            </a:r>
            <a:r>
              <a:rPr lang="cs-CZ" dirty="0" err="1" smtClean="0"/>
              <a:t>Cayman</a:t>
            </a:r>
            <a:r>
              <a:rPr lang="cs-CZ" dirty="0" smtClean="0"/>
              <a:t> Blue Iguana.jpg.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3.10.2007 [cit. 2012-10-30]. Dostupné z: http://cs.wikipedia.org/wiki/Legu%C3%A1n_modr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Soubor:Varanus</a:t>
            </a:r>
            <a:r>
              <a:rPr lang="cs-CZ" dirty="0" smtClean="0"/>
              <a:t> komodoensis.jpg.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16.8.2007 [cit. 2012-10-30]. Dostupné z: http://cs.wikipedia.org/wiki/Varan_komodsk%C3%BD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Soubor:Gila</a:t>
            </a:r>
            <a:r>
              <a:rPr lang="cs-CZ" dirty="0" smtClean="0"/>
              <a:t> monster2.JPG.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21.8.2007 [cit. 2012-10-30]. Dostupné z: http://cs.wikipedia.org/wiki/Korovec_jedovat%C3%BD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Soubor:Lacerta</a:t>
            </a:r>
            <a:r>
              <a:rPr lang="cs-CZ" dirty="0" smtClean="0"/>
              <a:t> viridis.jpg.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25.1.2006 [cit. 2012-10-30]. Dostupné z: http://cs.wikipedia.org/wiki/Je%C5%A1t%C4%9B%C5%99i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Soubor:Podarcis</a:t>
            </a:r>
            <a:r>
              <a:rPr lang="cs-CZ" dirty="0" smtClean="0"/>
              <a:t> muralis01.jpg.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8.8.2005 [cit. 2012-10-30]. Dostupné z: http://cs.wikipedia.org/wiki/Je%C5%A1t%C4%9Brka_zedn%C3%AD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Soubor:Chlamydosaurus</a:t>
            </a:r>
            <a:r>
              <a:rPr lang="cs-CZ" dirty="0" smtClean="0"/>
              <a:t> kingii.jpg.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19.5.2005 [cit. 2012-10-30]. Dostupné z: http://cs.wikipedia.org/wiki/Agama_l%C3%ADmcov%C3%A1#Popis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Soubor:Pogona</a:t>
            </a:r>
            <a:r>
              <a:rPr lang="cs-CZ" dirty="0" smtClean="0"/>
              <a:t> vitticeps.JPG.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13.6.2008 [cit. 2012-10-30]. Dostupné z: http://cs.wikipedia.org/wiki/Agama_vousat%C3%A1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Soubor:Pogona</a:t>
            </a:r>
            <a:r>
              <a:rPr lang="cs-CZ" dirty="0" smtClean="0"/>
              <a:t> </a:t>
            </a:r>
            <a:r>
              <a:rPr lang="cs-CZ" dirty="0" err="1" smtClean="0"/>
              <a:t>vitticeps</a:t>
            </a:r>
            <a:r>
              <a:rPr lang="cs-CZ" dirty="0" smtClean="0"/>
              <a:t> </a:t>
            </a:r>
            <a:r>
              <a:rPr lang="cs-CZ" dirty="0" err="1" smtClean="0"/>
              <a:t>Dvur</a:t>
            </a:r>
            <a:r>
              <a:rPr lang="cs-CZ" dirty="0" smtClean="0"/>
              <a:t> zoo 1.jpg.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28.4.2010 [cit. 2012-10-30]. Dostupné z: http://cs.wikipedia.org/wiki/Agama_vousat%C3%A1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Soubor:Plumedbasiliskcele4 edit.jpg.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13.7.2005 [cit. 2012-10-30]. Dostupné z: http://cs.wikipedia.org/wiki/Bazili%C5%A1ek_zelen%C3%BD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Soubor:Basiliscus</a:t>
            </a:r>
            <a:r>
              <a:rPr lang="cs-CZ" dirty="0" smtClean="0"/>
              <a:t> </a:t>
            </a:r>
            <a:r>
              <a:rPr lang="cs-CZ" dirty="0" err="1" smtClean="0"/>
              <a:t>plumifrons</a:t>
            </a:r>
            <a:r>
              <a:rPr lang="cs-CZ" dirty="0" smtClean="0"/>
              <a:t> </a:t>
            </a:r>
            <a:r>
              <a:rPr lang="cs-CZ" dirty="0" err="1" smtClean="0"/>
              <a:t>Dvur</a:t>
            </a:r>
            <a:r>
              <a:rPr lang="cs-CZ" dirty="0" smtClean="0"/>
              <a:t> zoo 2.jpg.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27.4.2009 [cit. 2012-10-30]. Dostupné z: http://cs.wikipedia.org/wiki/Bazili%C5%A1ek_zelen%C3%BD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Soubor:Thorny</a:t>
            </a:r>
            <a:r>
              <a:rPr lang="cs-CZ" dirty="0" smtClean="0"/>
              <a:t> Devil.jpg.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17.3.2005 [cit. 2012-10-30]. Dostupné z: http://cs.wikipedia.org/wiki/Moloch_ostnit%C3%BD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Soubor:Furcifer</a:t>
            </a:r>
            <a:r>
              <a:rPr lang="cs-CZ" dirty="0" smtClean="0"/>
              <a:t> </a:t>
            </a:r>
            <a:r>
              <a:rPr lang="cs-CZ" dirty="0" err="1" smtClean="0"/>
              <a:t>pardalis</a:t>
            </a:r>
            <a:r>
              <a:rPr lang="cs-CZ" dirty="0" smtClean="0"/>
              <a:t> 001.jpg.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13.2.2011 [cit. 2012-10-30]. Dostupné z: http://cs.wikipedia.org/wiki/Chameleon_pard%C3%A1l%C3%AD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Soubor:Tokay</a:t>
            </a:r>
            <a:r>
              <a:rPr lang="cs-CZ" dirty="0" smtClean="0"/>
              <a:t> Gecko.jpg.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10.3.2005 [cit. 2012-10-30]. Dostupné z: http://cs.wikipedia.org/wiki/Gekonovit%C3%AD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Soubor:Draco</a:t>
            </a:r>
            <a:r>
              <a:rPr lang="cs-CZ" dirty="0" smtClean="0"/>
              <a:t> volans.jpg.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27.5.2007 [cit. 2012-10-30]. Dostupné z: http://cs.wikipedia.org/wiki/Dr%C3%A1%C4%8Dek_l%C3%A9tav%C3%BD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Soubor:Anguidae.jpg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5.12.2004 [cit. 2012-10-30]. Dostupné z: http://cs.wikipedia.org/wiki/Slep%C3%BD%C5%A1_k%C5%99ehk%C3%BD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Soubor:Tuatara.jpg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20.5.2006 [cit. 2012-10-30]. Dostupné z: http://cs.wikipedia.org/wiki/Hat%C3%A9rie_novoz%C3%A9landsk%C3%A1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418199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9735805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Ještěři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podrobněji seznámí </a:t>
            </a:r>
            <a:r>
              <a:rPr lang="cs-CZ" b="1" dirty="0">
                <a:solidFill>
                  <a:schemeClr val="tx1"/>
                </a:solidFill>
              </a:rPr>
              <a:t>s</a:t>
            </a:r>
            <a:r>
              <a:rPr lang="cs-CZ" b="1" dirty="0" smtClean="0">
                <a:solidFill>
                  <a:schemeClr val="tx1"/>
                </a:solidFill>
              </a:rPr>
              <a:t>e zástupci plazů – podřádem </a:t>
            </a:r>
            <a:r>
              <a:rPr lang="cs-CZ" b="1" dirty="0" smtClean="0">
                <a:solidFill>
                  <a:schemeClr val="tx1"/>
                </a:solidFill>
              </a:rPr>
              <a:t>JEŠTĚŘI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endParaRPr lang="cs-CZ" b="1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ještěři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170716"/>
            <a:ext cx="4073196" cy="568728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60031" y="26967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ještěři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79512" y="764704"/>
            <a:ext cx="8784976" cy="6093296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obývají </a:t>
            </a:r>
            <a:r>
              <a:rPr lang="cs-CZ" b="1" u="sng" dirty="0" smtClean="0">
                <a:solidFill>
                  <a:schemeClr val="tx1"/>
                </a:solidFill>
              </a:rPr>
              <a:t>všechny kontinenty kromě Antarktidy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na severní polokouli </a:t>
            </a:r>
            <a:r>
              <a:rPr lang="cs-CZ" b="1" u="sng" dirty="0" smtClean="0">
                <a:solidFill>
                  <a:schemeClr val="tx1"/>
                </a:solidFill>
              </a:rPr>
              <a:t>neobývají pouze sever Arktidy 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koncem druhohor  (koncem křídy – před 65 miliony lety ) </a:t>
            </a:r>
            <a:r>
              <a:rPr lang="cs-CZ" b="1" u="sng" dirty="0" smtClean="0">
                <a:solidFill>
                  <a:schemeClr val="tx1"/>
                </a:solidFill>
              </a:rPr>
              <a:t>přežili dinosaury a ostatní plazy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představují asi </a:t>
            </a:r>
            <a:r>
              <a:rPr lang="cs-CZ" b="1" u="sng" dirty="0" smtClean="0">
                <a:solidFill>
                  <a:schemeClr val="tx1"/>
                </a:solidFill>
              </a:rPr>
              <a:t>4 000 druhů 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největší ještěr – </a:t>
            </a:r>
            <a:r>
              <a:rPr lang="cs-CZ" b="1" u="sng" dirty="0" smtClean="0">
                <a:solidFill>
                  <a:schemeClr val="tx1"/>
                </a:solidFill>
              </a:rPr>
              <a:t>varan komodský</a:t>
            </a:r>
            <a:r>
              <a:rPr lang="cs-CZ" b="1" dirty="0" smtClean="0">
                <a:solidFill>
                  <a:schemeClr val="tx1"/>
                </a:solidFill>
              </a:rPr>
              <a:t>, dosahuje délky přes 3 metry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většina ještěrů nepřesahuje 30 cm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jediným </a:t>
            </a:r>
            <a:r>
              <a:rPr lang="cs-CZ" b="1" u="sng" dirty="0" smtClean="0">
                <a:solidFill>
                  <a:schemeClr val="tx1"/>
                </a:solidFill>
              </a:rPr>
              <a:t>jedovatým druhem jsou korov</a:t>
            </a:r>
            <a:r>
              <a:rPr lang="cs-CZ" b="1" dirty="0" smtClean="0">
                <a:solidFill>
                  <a:schemeClr val="tx1"/>
                </a:solidFill>
              </a:rPr>
              <a:t>ci</a:t>
            </a:r>
            <a:endParaRPr lang="cs-CZ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412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7136" y="1024549"/>
            <a:ext cx="7776864" cy="583264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608" y="116632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leguán mořský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764704"/>
            <a:ext cx="6768752" cy="1296144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625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významný vodní býložravec, živí se porosty řas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žijí na Galapágách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při slunění na skalách změní barvu na černou</a:t>
            </a:r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mají zvláštní žlázy, jimiž vylučují z těla přebytečnou sůl</a:t>
            </a:r>
            <a:endParaRPr lang="cs-CZ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875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7565" y="958174"/>
            <a:ext cx="7866435" cy="589982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608" y="116632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leguán modravý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2162" y="958174"/>
            <a:ext cx="5004048" cy="2304256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patří mezi ještěry dožívající se vysokého věku (rekord je 69 let)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žijí na Kajmanských ostrovech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v dospělosti má s ocasem až 1,5 m</a:t>
            </a:r>
            <a:endParaRPr lang="cs-CZ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3738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977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varan komodský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571"/>
          <a:stretch/>
        </p:blipFill>
        <p:spPr>
          <a:xfrm>
            <a:off x="1312327" y="2077446"/>
            <a:ext cx="7802797" cy="4765311"/>
          </a:xfrm>
          <a:ln>
            <a:solidFill>
              <a:schemeClr val="accent1"/>
            </a:solidFill>
          </a:ln>
        </p:spPr>
      </p:pic>
      <p:sp>
        <p:nvSpPr>
          <p:cNvPr id="5" name="Zástupný symbol pro obsah 3"/>
          <p:cNvSpPr txBox="1">
            <a:spLocks/>
          </p:cNvSpPr>
          <p:nvPr/>
        </p:nvSpPr>
        <p:spPr>
          <a:xfrm>
            <a:off x="0" y="692696"/>
            <a:ext cx="6768752" cy="3312368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rmAutofit fontScale="77500" lnSpcReduction="2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statný ještěr s dlouhým krkem, silnou kůží se šupinami, silným ocasem, který se neodlamuje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žije v </a:t>
            </a:r>
            <a:r>
              <a:rPr lang="cs-CZ" b="1" u="sng" dirty="0" smtClean="0">
                <a:solidFill>
                  <a:schemeClr val="tx1"/>
                </a:solidFill>
              </a:rPr>
              <a:t>Indonésii</a:t>
            </a:r>
            <a:r>
              <a:rPr lang="cs-CZ" b="1" dirty="0" smtClean="0">
                <a:solidFill>
                  <a:schemeClr val="tx1"/>
                </a:solidFill>
              </a:rPr>
              <a:t> na ostrově Komodo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délka až 3 m a váha 165 kg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potrava</a:t>
            </a:r>
            <a:r>
              <a:rPr lang="cs-CZ" b="1" dirty="0" smtClean="0">
                <a:solidFill>
                  <a:schemeClr val="tx1"/>
                </a:solidFill>
              </a:rPr>
              <a:t>: vejce, ještěři, savci (jeleni a dokonce 500 kg buvoli)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ostatní varani jsou převážně </a:t>
            </a:r>
            <a:r>
              <a:rPr lang="cs-CZ" b="1" u="sng" dirty="0" smtClean="0">
                <a:solidFill>
                  <a:schemeClr val="tx1"/>
                </a:solidFill>
              </a:rPr>
              <a:t>hmyzožravci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mají rozeklaný jazyk</a:t>
            </a:r>
          </a:p>
        </p:txBody>
      </p:sp>
    </p:spTree>
    <p:extLst>
      <p:ext uri="{BB962C8B-B14F-4D97-AF65-F5344CB8AC3E}">
        <p14:creationId xmlns:p14="http://schemas.microsoft.com/office/powerpoint/2010/main" val="3282608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5248" y="1787416"/>
            <a:ext cx="6768752" cy="507656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1270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korovec jedovatý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0" y="692696"/>
            <a:ext cx="6768752" cy="2016224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1" u="sng" dirty="0">
                <a:solidFill>
                  <a:schemeClr val="tx1"/>
                </a:solidFill>
              </a:rPr>
              <a:t>K</a:t>
            </a:r>
            <a:r>
              <a:rPr lang="cs-CZ" sz="2000" b="1" u="sng" dirty="0" smtClean="0">
                <a:solidFill>
                  <a:schemeClr val="tx1"/>
                </a:solidFill>
              </a:rPr>
              <a:t>orovci</a:t>
            </a:r>
            <a:r>
              <a:rPr lang="cs-CZ" sz="2000" b="1" dirty="0" smtClean="0">
                <a:solidFill>
                  <a:schemeClr val="tx1"/>
                </a:solidFill>
              </a:rPr>
              <a:t>: jsou jediní jedovatí ještěři</a:t>
            </a:r>
          </a:p>
          <a:p>
            <a:r>
              <a:rPr lang="cs-CZ" sz="2000" b="1" dirty="0" smtClean="0">
                <a:solidFill>
                  <a:schemeClr val="tx1"/>
                </a:solidFill>
              </a:rPr>
              <a:t>jedové žlázy mají v dolní čelisti</a:t>
            </a:r>
          </a:p>
          <a:p>
            <a:r>
              <a:rPr lang="cs-CZ" sz="2000" b="1" dirty="0" smtClean="0">
                <a:solidFill>
                  <a:schemeClr val="tx1"/>
                </a:solidFill>
              </a:rPr>
              <a:t>kousnutí způsobuje místní otoky, silnou bolest, zvracení, mdloba, ale pro člověka nebývá většinou smrtelné</a:t>
            </a:r>
          </a:p>
          <a:p>
            <a:r>
              <a:rPr lang="cs-CZ" sz="2000" b="1" dirty="0" smtClean="0">
                <a:solidFill>
                  <a:schemeClr val="tx1"/>
                </a:solidFill>
              </a:rPr>
              <a:t>jsou vejcorodí, denní živočichové, velikost do půl  metru</a:t>
            </a:r>
          </a:p>
        </p:txBody>
      </p:sp>
    </p:spTree>
    <p:extLst>
      <p:ext uri="{BB962C8B-B14F-4D97-AF65-F5344CB8AC3E}">
        <p14:creationId xmlns:p14="http://schemas.microsoft.com/office/powerpoint/2010/main" val="1514728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350" y="2080082"/>
            <a:ext cx="7607300" cy="47498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1270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ještěrka zelená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0" y="692696"/>
            <a:ext cx="6768752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1" u="sng" dirty="0" smtClean="0">
                <a:solidFill>
                  <a:schemeClr val="tx1"/>
                </a:solidFill>
              </a:rPr>
              <a:t>je největší ze 4 druhů ještěrek v ČR (ještěrka obecná, ještěrka živorodá, ještěrka zední)</a:t>
            </a:r>
            <a:endParaRPr lang="cs-CZ" sz="2000" b="1" dirty="0" smtClean="0">
              <a:solidFill>
                <a:schemeClr val="tx1"/>
              </a:solidFill>
            </a:endParaRPr>
          </a:p>
          <a:p>
            <a:r>
              <a:rPr lang="cs-CZ" sz="2000" b="1" u="sng" dirty="0" smtClean="0">
                <a:solidFill>
                  <a:schemeClr val="tx1"/>
                </a:solidFill>
              </a:rPr>
              <a:t>zákonem chráněna </a:t>
            </a:r>
            <a:r>
              <a:rPr lang="cs-CZ" sz="2000" b="1" dirty="0" smtClean="0">
                <a:solidFill>
                  <a:schemeClr val="tx1"/>
                </a:solidFill>
              </a:rPr>
              <a:t>jako kriticky ohrožený druh</a:t>
            </a:r>
          </a:p>
          <a:p>
            <a:r>
              <a:rPr lang="cs-CZ" sz="2000" b="1" dirty="0" smtClean="0">
                <a:solidFill>
                  <a:schemeClr val="tx1"/>
                </a:solidFill>
              </a:rPr>
              <a:t>dorůstá až 40 cm</a:t>
            </a:r>
          </a:p>
        </p:txBody>
      </p:sp>
    </p:spTree>
    <p:extLst>
      <p:ext uri="{BB962C8B-B14F-4D97-AF65-F5344CB8AC3E}">
        <p14:creationId xmlns:p14="http://schemas.microsoft.com/office/powerpoint/2010/main" val="1057095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777521"/>
            <a:ext cx="8028384" cy="602128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1270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ještěrka zední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1313384" y="980728"/>
            <a:ext cx="6768752" cy="1944216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chemeClr val="tx1"/>
                </a:solidFill>
              </a:rPr>
              <a:t>sdružuje se do </a:t>
            </a:r>
            <a:r>
              <a:rPr lang="cs-CZ" sz="2400" b="1" u="sng" dirty="0" smtClean="0">
                <a:solidFill>
                  <a:schemeClr val="tx1"/>
                </a:solidFill>
              </a:rPr>
              <a:t>kolonií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dobře </a:t>
            </a:r>
            <a:r>
              <a:rPr lang="cs-CZ" sz="2400" b="1" u="sng" dirty="0" smtClean="0">
                <a:solidFill>
                  <a:schemeClr val="tx1"/>
                </a:solidFill>
              </a:rPr>
              <a:t>šplhá a sluní se na skal</a:t>
            </a:r>
            <a:r>
              <a:rPr lang="cs-CZ" sz="2400" b="1" dirty="0" smtClean="0">
                <a:solidFill>
                  <a:schemeClr val="tx1"/>
                </a:solidFill>
              </a:rPr>
              <a:t>ách</a:t>
            </a:r>
          </a:p>
          <a:p>
            <a:r>
              <a:rPr lang="cs-CZ" sz="2400" b="1" u="sng" dirty="0" smtClean="0">
                <a:solidFill>
                  <a:schemeClr val="tx1"/>
                </a:solidFill>
              </a:rPr>
              <a:t>potrava</a:t>
            </a:r>
            <a:r>
              <a:rPr lang="cs-CZ" sz="2400" b="1" dirty="0" smtClean="0">
                <a:solidFill>
                  <a:schemeClr val="tx1"/>
                </a:solidFill>
              </a:rPr>
              <a:t>: brouci, mouchy, motýli, pavouci</a:t>
            </a:r>
          </a:p>
          <a:p>
            <a:r>
              <a:rPr lang="cs-CZ" sz="2400" b="1" u="sng" dirty="0" smtClean="0">
                <a:solidFill>
                  <a:schemeClr val="tx1"/>
                </a:solidFill>
              </a:rPr>
              <a:t>vejcorodá, schopnost odlomení ocasu</a:t>
            </a:r>
          </a:p>
        </p:txBody>
      </p:sp>
    </p:spTree>
    <p:extLst>
      <p:ext uri="{BB962C8B-B14F-4D97-AF65-F5344CB8AC3E}">
        <p14:creationId xmlns:p14="http://schemas.microsoft.com/office/powerpoint/2010/main" val="3412065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80110"/>
            <a:ext cx="9144000" cy="597789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1270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agama límcová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0" y="692696"/>
            <a:ext cx="3635896" cy="288032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rmAutofit fontScale="92500" lnSpcReduction="1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u="sng" dirty="0" smtClean="0">
                <a:solidFill>
                  <a:schemeClr val="tx1"/>
                </a:solidFill>
              </a:rPr>
              <a:t>tropická severní Austrálie</a:t>
            </a:r>
          </a:p>
          <a:p>
            <a:r>
              <a:rPr lang="cs-CZ" sz="2400" b="1" u="sng" dirty="0" smtClean="0">
                <a:solidFill>
                  <a:schemeClr val="tx1"/>
                </a:solidFill>
              </a:rPr>
              <a:t>límec</a:t>
            </a:r>
            <a:r>
              <a:rPr lang="cs-CZ" sz="2400" b="1" dirty="0" smtClean="0">
                <a:solidFill>
                  <a:schemeClr val="tx1"/>
                </a:solidFill>
              </a:rPr>
              <a:t> slouží k sociálnímu chování a zastrašování dravců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na krátké vzdálenosti </a:t>
            </a:r>
            <a:r>
              <a:rPr lang="cs-CZ" sz="2400" b="1" u="sng" dirty="0" smtClean="0">
                <a:solidFill>
                  <a:schemeClr val="tx1"/>
                </a:solidFill>
              </a:rPr>
              <a:t>běhá po dvou </a:t>
            </a:r>
          </a:p>
          <a:p>
            <a:r>
              <a:rPr lang="cs-CZ" sz="2400" b="1" u="sng" dirty="0" smtClean="0">
                <a:solidFill>
                  <a:schemeClr val="tx1"/>
                </a:solidFill>
              </a:rPr>
              <a:t>loví cikády, mravence, cvrčky</a:t>
            </a:r>
          </a:p>
        </p:txBody>
      </p:sp>
    </p:spTree>
    <p:extLst>
      <p:ext uri="{BB962C8B-B14F-4D97-AF65-F5344CB8AC3E}">
        <p14:creationId xmlns:p14="http://schemas.microsoft.com/office/powerpoint/2010/main" val="564899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658692"/>
            <a:ext cx="7992888" cy="599466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1270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agama vousatá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0" y="692696"/>
            <a:ext cx="3635896" cy="180020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u="sng" dirty="0" smtClean="0">
                <a:solidFill>
                  <a:schemeClr val="tx1"/>
                </a:solidFill>
              </a:rPr>
              <a:t>též agama australská, bradatá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až 60 cm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věk 10 – 15 let</a:t>
            </a:r>
          </a:p>
        </p:txBody>
      </p:sp>
    </p:spTree>
    <p:extLst>
      <p:ext uri="{BB962C8B-B14F-4D97-AF65-F5344CB8AC3E}">
        <p14:creationId xmlns:p14="http://schemas.microsoft.com/office/powerpoint/2010/main" val="3132435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1270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agama vousatá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00233"/>
            <a:ext cx="9144000" cy="595503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24856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2033282"/>
            <a:ext cx="7315200" cy="485546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1270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bazilišek zelený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0" y="692696"/>
            <a:ext cx="3635896" cy="288032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u="sng" dirty="0" smtClean="0">
                <a:solidFill>
                  <a:schemeClr val="tx1"/>
                </a:solidFill>
              </a:rPr>
              <a:t>Jižní Amerika</a:t>
            </a:r>
          </a:p>
          <a:p>
            <a:r>
              <a:rPr lang="cs-CZ" sz="2400" b="1" u="sng" dirty="0" smtClean="0">
                <a:solidFill>
                  <a:schemeClr val="tx1"/>
                </a:solidFill>
              </a:rPr>
              <a:t>dlouhé zadní nohy s dlouhými prsty</a:t>
            </a:r>
          </a:p>
          <a:p>
            <a:r>
              <a:rPr lang="cs-CZ" sz="2400" b="1" u="sng" dirty="0" smtClean="0">
                <a:solidFill>
                  <a:schemeClr val="tx1"/>
                </a:solidFill>
              </a:rPr>
              <a:t>délka až 80 cm včetně ocasu</a:t>
            </a:r>
          </a:p>
          <a:p>
            <a:r>
              <a:rPr lang="cs-CZ" sz="2400" b="1" u="sng" dirty="0" smtClean="0">
                <a:solidFill>
                  <a:schemeClr val="tx1"/>
                </a:solidFill>
              </a:rPr>
              <a:t>výborně šplhá, plave, leze po zemi</a:t>
            </a:r>
            <a:endParaRPr lang="cs-CZ" sz="2400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9159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0"/>
            <a:ext cx="4808614" cy="68580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4042792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bazilišek zelený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>
          <a:xfrm>
            <a:off x="112379" y="2060848"/>
            <a:ext cx="4067944" cy="2736304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>
                <a:solidFill>
                  <a:schemeClr val="tx1"/>
                </a:solidFill>
              </a:rPr>
              <a:t>baziliškové mají prsty lemované kožními lamelami, takže </a:t>
            </a:r>
            <a:r>
              <a:rPr lang="cs-CZ" sz="2800" b="1" u="sng" dirty="0" smtClean="0">
                <a:solidFill>
                  <a:schemeClr val="tx1"/>
                </a:solidFill>
              </a:rPr>
              <a:t>dokážou běžet po určitou dobu po hladině</a:t>
            </a:r>
          </a:p>
        </p:txBody>
      </p:sp>
    </p:spTree>
    <p:extLst>
      <p:ext uri="{BB962C8B-B14F-4D97-AF65-F5344CB8AC3E}">
        <p14:creationId xmlns:p14="http://schemas.microsoft.com/office/powerpoint/2010/main" val="2931239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79512" y="0"/>
            <a:ext cx="8748558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moloch ostnitý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10" y="861105"/>
            <a:ext cx="8878870" cy="588225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Zástupný symbol pro obsah 3"/>
          <p:cNvSpPr txBox="1">
            <a:spLocks/>
          </p:cNvSpPr>
          <p:nvPr/>
        </p:nvSpPr>
        <p:spPr>
          <a:xfrm>
            <a:off x="888649" y="4753292"/>
            <a:ext cx="7128792" cy="1990064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chemeClr val="tx1"/>
                </a:solidFill>
              </a:rPr>
              <a:t>bizarní malá ještěrka z čeledi </a:t>
            </a:r>
            <a:r>
              <a:rPr lang="cs-CZ" sz="2400" b="1" dirty="0" err="1" smtClean="0">
                <a:solidFill>
                  <a:schemeClr val="tx1"/>
                </a:solidFill>
              </a:rPr>
              <a:t>agamovitých</a:t>
            </a:r>
            <a:endParaRPr lang="cs-CZ" sz="2400" b="1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pokrytý ostny a kožními růžky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živí se mravenci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žije v pouštích západní, centrální a jižní Austrálie</a:t>
            </a:r>
          </a:p>
        </p:txBody>
      </p:sp>
    </p:spTree>
    <p:extLst>
      <p:ext uri="{BB962C8B-B14F-4D97-AF65-F5344CB8AC3E}">
        <p14:creationId xmlns:p14="http://schemas.microsoft.com/office/powerpoint/2010/main" val="3424791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8640"/>
            <a:ext cx="9144000" cy="609219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79512" y="0"/>
            <a:ext cx="8748558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chameleon pardálí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48215" y="5478329"/>
            <a:ext cx="9047570" cy="137967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chemeClr val="tx1"/>
                </a:solidFill>
              </a:rPr>
              <a:t>mají schopnost měnit barvu, délka až 60 cm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dlouhý ovíjivý ocas, dva či tři prsty mají srostlé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oči se pohybují nezávisle na sobě, mají dlouhý jazyk</a:t>
            </a:r>
          </a:p>
        </p:txBody>
      </p:sp>
    </p:spTree>
    <p:extLst>
      <p:ext uri="{BB962C8B-B14F-4D97-AF65-F5344CB8AC3E}">
        <p14:creationId xmlns:p14="http://schemas.microsoft.com/office/powerpoint/2010/main" val="2133177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087724" y="0"/>
            <a:ext cx="4968552" cy="838200"/>
          </a:xfrm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gekon obrovský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48215" y="5478329"/>
            <a:ext cx="9047570" cy="137967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rmAutofit fontScale="92500" lnSpcReduction="2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chemeClr val="tx1"/>
                </a:solidFill>
              </a:rPr>
              <a:t>má drobné okrouhlé šupiny, ocas se snadno odlamuje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na chodidlech mají přísavky, které jim umožňují lézt po skalách a kolmých zdech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většina druhů nemá oční víčka a oči si čistí jazykem</a:t>
            </a:r>
          </a:p>
        </p:txBody>
      </p:sp>
    </p:spTree>
    <p:extLst>
      <p:ext uri="{BB962C8B-B14F-4D97-AF65-F5344CB8AC3E}">
        <p14:creationId xmlns:p14="http://schemas.microsoft.com/office/powerpoint/2010/main" val="4054543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601529"/>
            <a:ext cx="7315200" cy="4876800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087724" y="0"/>
            <a:ext cx="4968552" cy="838200"/>
          </a:xfrm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dráček létavý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48215" y="5478329"/>
            <a:ext cx="9047570" cy="137967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chemeClr val="tx1"/>
                </a:solidFill>
              </a:rPr>
              <a:t>rozšířen od Indie po Indonésii, délka těla 20 – 25 cm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po obou stranách těla má kožní řasu, kterou s pomocí prodloužených žeber používá k plachtění (až 20 m)</a:t>
            </a:r>
          </a:p>
        </p:txBody>
      </p:sp>
    </p:spTree>
    <p:extLst>
      <p:ext uri="{BB962C8B-B14F-4D97-AF65-F5344CB8AC3E}">
        <p14:creationId xmlns:p14="http://schemas.microsoft.com/office/powerpoint/2010/main" val="1771625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4223" y="502663"/>
            <a:ext cx="6667500" cy="4981575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087724" y="0"/>
            <a:ext cx="4968552" cy="838200"/>
          </a:xfrm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slepýš křehký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48215" y="5478329"/>
            <a:ext cx="9047570" cy="137967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chemeClr val="tx1"/>
                </a:solidFill>
              </a:rPr>
              <a:t>rozšířen po celé Evropě, Turecko, Írán, severní Afrika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délka 30 – 45 cm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potrava: dešťovky, slimáci, červi</a:t>
            </a:r>
          </a:p>
        </p:txBody>
      </p:sp>
    </p:spTree>
    <p:extLst>
      <p:ext uri="{BB962C8B-B14F-4D97-AF65-F5344CB8AC3E}">
        <p14:creationId xmlns:p14="http://schemas.microsoft.com/office/powerpoint/2010/main" val="3951758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087724" y="0"/>
            <a:ext cx="4968552" cy="838200"/>
          </a:xfrm>
          <a:solidFill>
            <a:srgbClr val="FFFF00"/>
          </a:solidFill>
          <a:ln>
            <a:solidFill>
              <a:srgbClr val="FFC000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hatérie novozélandská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48215" y="5478329"/>
            <a:ext cx="9047570" cy="137967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chemeClr val="tx1"/>
                </a:solidFill>
              </a:rPr>
              <a:t>rozšířena na několika ostrovech kolem Nového Zélandu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délka až 80 cm, živí se hmyzem a ještěrkami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„živoucí zkamenělina“ z druhohor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628" y="757126"/>
            <a:ext cx="6696743" cy="4721203"/>
          </a:xfrm>
          <a:prstGeom prst="rect">
            <a:avLst/>
          </a:prstGeom>
          <a:ln>
            <a:solidFill>
              <a:srgbClr val="FFC000"/>
            </a:solidFill>
          </a:ln>
        </p:spPr>
      </p:pic>
    </p:spTree>
    <p:extLst>
      <p:ext uri="{BB962C8B-B14F-4D97-AF65-F5344CB8AC3E}">
        <p14:creationId xmlns:p14="http://schemas.microsoft.com/office/powerpoint/2010/main" val="2495777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544616"/>
          </a:xfrm>
        </p:spPr>
        <p:txBody>
          <a:bodyPr>
            <a:normAutofit fontScale="77500" lnSpcReduction="20000"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Kde žijí </a:t>
            </a:r>
            <a:r>
              <a:rPr lang="cs-CZ" b="1" u="sng" dirty="0" smtClean="0">
                <a:solidFill>
                  <a:schemeClr val="tx1"/>
                </a:solidFill>
              </a:rPr>
              <a:t>ještěři?</a:t>
            </a:r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dirty="0">
                <a:solidFill>
                  <a:srgbClr val="FF0000"/>
                </a:solidFill>
              </a:rPr>
              <a:t>N</a:t>
            </a:r>
            <a:r>
              <a:rPr lang="cs-CZ" b="1" smtClean="0">
                <a:solidFill>
                  <a:srgbClr val="FF0000"/>
                </a:solidFill>
              </a:rPr>
              <a:t>a </a:t>
            </a:r>
            <a:r>
              <a:rPr lang="cs-CZ" b="1" dirty="0" smtClean="0">
                <a:solidFill>
                  <a:srgbClr val="FF0000"/>
                </a:solidFill>
              </a:rPr>
              <a:t>všech kontinentech, kromě Antarktidy a severu Arktidy.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Ze kterého období vývoje Země pocházejí první ještěři?</a:t>
            </a:r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Druhohory.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Jak se nazývá největší ještěr na Zemi?</a:t>
            </a:r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Varan komodský.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Jak se nazývají jediní jedovatí ještěři na Zemi?</a:t>
            </a:r>
            <a:endParaRPr lang="cs-CZ" b="1" u="sng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Korovci – 2 jedovaté poddruhy.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Do jaké třídy patří ještěři?</a:t>
            </a:r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Plazi.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Který náš nejběžnější ještěr se podobá hadům?</a:t>
            </a:r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Slepýš křehký.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Uveď příklad býložravého ještěra.</a:t>
            </a:r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Leguán mořský.</a:t>
            </a:r>
            <a:endParaRPr lang="cs-CZ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3303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 lnSpcReduction="10000"/>
          </a:bodyPr>
          <a:lstStyle/>
          <a:p>
            <a:r>
              <a:rPr lang="cs-CZ" sz="1600" dirty="0" err="1"/>
              <a:t>Soubor:Haeckel</a:t>
            </a:r>
            <a:r>
              <a:rPr lang="cs-CZ" sz="1600" dirty="0"/>
              <a:t> Lacertilia.jpg.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1.3.2006 [cit. 2012-10-30]. Dostupné z: http://cs.wikipedia.org/wiki/Je%C5%A1t%C4%9B%C5%99i </a:t>
            </a:r>
          </a:p>
          <a:p>
            <a:r>
              <a:rPr lang="cs-CZ" sz="1600" dirty="0"/>
              <a:t>Soubor:Marineiguana03.jpg.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7.7.2008 [cit. 2012-10-30]. Dostupné z: http://cs.wikipedia.org/wiki/Legu%C3%A1n_mo%C5%99sk%C3%BD </a:t>
            </a:r>
          </a:p>
          <a:p>
            <a:r>
              <a:rPr lang="cs-CZ" sz="1600" dirty="0" err="1"/>
              <a:t>Soubor:Grand</a:t>
            </a:r>
            <a:r>
              <a:rPr lang="cs-CZ" sz="1600" dirty="0"/>
              <a:t> </a:t>
            </a:r>
            <a:r>
              <a:rPr lang="cs-CZ" sz="1600" dirty="0" err="1"/>
              <a:t>Cayman</a:t>
            </a:r>
            <a:r>
              <a:rPr lang="cs-CZ" sz="1600" dirty="0"/>
              <a:t> Blue Iguana.jpg.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3.10.2007 [cit. 2012-10-30]. Dostupné z: http://cs.wikipedia.org/wiki/Legu%C3%A1n_modr</a:t>
            </a:r>
          </a:p>
          <a:p>
            <a:r>
              <a:rPr lang="cs-CZ" sz="1600" dirty="0" err="1"/>
              <a:t>Soubor:Varanus</a:t>
            </a:r>
            <a:r>
              <a:rPr lang="cs-CZ" sz="1600" dirty="0"/>
              <a:t> komodoensis.jpg.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16.8.2007 [cit. 2012-10-30]. Dostupné z: http://cs.wikipedia.org/wiki/Varan_komodsk%C3%BD </a:t>
            </a:r>
          </a:p>
          <a:p>
            <a:r>
              <a:rPr lang="cs-CZ" sz="1600" dirty="0" err="1"/>
              <a:t>Soubor:Gila</a:t>
            </a:r>
            <a:r>
              <a:rPr lang="cs-CZ" sz="1600" dirty="0"/>
              <a:t> monster2.JPG.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21.8.2007 [cit. 2012-10-30]. Dostupné z: http://cs.wikipedia.org/wiki/Korovec_jedovat%C3%BD </a:t>
            </a:r>
          </a:p>
          <a:p>
            <a:r>
              <a:rPr lang="cs-CZ" sz="1600" dirty="0" err="1"/>
              <a:t>Soubor:Lacerta</a:t>
            </a:r>
            <a:r>
              <a:rPr lang="cs-CZ" sz="1600" dirty="0"/>
              <a:t> viridis.jpg.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25.1.2006 [cit. 2012-10-30]. Dostupné z: http://cs.wikipedia.org/wiki/Je%C5%A1t%C4%9B%C5%99i </a:t>
            </a:r>
          </a:p>
          <a:p>
            <a:r>
              <a:rPr lang="cs-CZ" sz="1600" dirty="0" err="1"/>
              <a:t>Soubor:Podarcis</a:t>
            </a:r>
            <a:r>
              <a:rPr lang="cs-CZ" sz="1600" dirty="0"/>
              <a:t> muralis01.jpg.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8.8.2005 [cit. 2012-10-30]. Dostupné z: http://cs.wikipedia.org/wiki/Je%C5%A1t%C4%9Brka_zedn%C3%AD </a:t>
            </a:r>
          </a:p>
          <a:p>
            <a:r>
              <a:rPr lang="cs-CZ" sz="1600" dirty="0" err="1"/>
              <a:t>Soubor:Chlamydosaurus</a:t>
            </a:r>
            <a:r>
              <a:rPr lang="cs-CZ" sz="1600" dirty="0"/>
              <a:t> kingii.jpg.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19.5.2005 [cit. 2012-10-30]. Dostupné z: http://cs.wikipedia.org/wiki/Agama_l%C3%ADmcov%C3%A1#Popis </a:t>
            </a:r>
          </a:p>
          <a:p>
            <a:r>
              <a:rPr lang="cs-CZ" sz="1600" dirty="0" err="1"/>
              <a:t>Soubor:Pogona</a:t>
            </a:r>
            <a:r>
              <a:rPr lang="cs-CZ" sz="1600" dirty="0"/>
              <a:t> vitticeps.JPG.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13.6.2008 [cit. 2012-10-30]. Dostupné z: http://cs.wikipedia.org/wiki/Agama_vousat%C3%A1 </a:t>
            </a:r>
          </a:p>
          <a:p>
            <a:r>
              <a:rPr lang="cs-CZ" sz="1600" dirty="0" err="1"/>
              <a:t>Soubor:Pogona</a:t>
            </a:r>
            <a:r>
              <a:rPr lang="cs-CZ" sz="1600" dirty="0"/>
              <a:t> </a:t>
            </a:r>
            <a:r>
              <a:rPr lang="cs-CZ" sz="1600" dirty="0" err="1"/>
              <a:t>vitticeps</a:t>
            </a:r>
            <a:r>
              <a:rPr lang="cs-CZ" sz="1600" dirty="0"/>
              <a:t> </a:t>
            </a:r>
            <a:r>
              <a:rPr lang="cs-CZ" sz="1600" dirty="0" err="1"/>
              <a:t>Dvur</a:t>
            </a:r>
            <a:r>
              <a:rPr lang="cs-CZ" sz="1600" dirty="0"/>
              <a:t> zoo 1.jpg.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28.4.2010 [cit. 2012-10-30]. Dostupné z: http://cs.wikipedia.org/wiki/Agama_vousat%C3%A1</a:t>
            </a:r>
          </a:p>
          <a:p>
            <a:r>
              <a:rPr lang="cs-CZ" sz="1600" dirty="0"/>
              <a:t>Soubor:Plumedbasiliskcele4 edit.jpg.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13.7.2005 [cit. 2012-10-30]. Dostupné z: http://cs.wikipedia.org/wiki/Bazili%C5%A1ek_zelen%C3%BD</a:t>
            </a:r>
          </a:p>
          <a:p>
            <a:endParaRPr lang="cs-CZ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dirty="0" err="1"/>
              <a:t>Soubor:Basiliscus</a:t>
            </a:r>
            <a:r>
              <a:rPr lang="cs-CZ" sz="1600" dirty="0"/>
              <a:t> </a:t>
            </a:r>
            <a:r>
              <a:rPr lang="cs-CZ" sz="1600" dirty="0" err="1"/>
              <a:t>plumifrons</a:t>
            </a:r>
            <a:r>
              <a:rPr lang="cs-CZ" sz="1600" dirty="0"/>
              <a:t> </a:t>
            </a:r>
            <a:r>
              <a:rPr lang="cs-CZ" sz="1600" dirty="0" err="1"/>
              <a:t>Dvur</a:t>
            </a:r>
            <a:r>
              <a:rPr lang="cs-CZ" sz="1600" dirty="0"/>
              <a:t> zoo 2.jpg.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27.4.2009 [cit. 2012-10-30]. Dostupné z: http://cs.wikipedia.org/wiki/Bazili%C5%A1ek_zelen%C3%BD </a:t>
            </a:r>
          </a:p>
          <a:p>
            <a:r>
              <a:rPr lang="cs-CZ" sz="1600" dirty="0" err="1"/>
              <a:t>Soubor:Thorny</a:t>
            </a:r>
            <a:r>
              <a:rPr lang="cs-CZ" sz="1600" dirty="0"/>
              <a:t> Devil.jpg.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17.3.2005 [cit. 2012-10-30]. Dostupné z: http://cs.wikipedia.org/wiki/Moloch_ostnit%C3%BD </a:t>
            </a:r>
          </a:p>
          <a:p>
            <a:r>
              <a:rPr lang="cs-CZ" sz="1600" dirty="0" err="1"/>
              <a:t>Soubor:Furcifer</a:t>
            </a:r>
            <a:r>
              <a:rPr lang="cs-CZ" sz="1600" dirty="0"/>
              <a:t> </a:t>
            </a:r>
            <a:r>
              <a:rPr lang="cs-CZ" sz="1600" dirty="0" err="1"/>
              <a:t>pardalis</a:t>
            </a:r>
            <a:r>
              <a:rPr lang="cs-CZ" sz="1600" dirty="0"/>
              <a:t> 001.jpg.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13.2.2011 [cit. 2012-10-30]. Dostupné z: http://cs.wikipedia.org/wiki/Chameleon_pard%C3%A1l%C3%AD </a:t>
            </a:r>
          </a:p>
          <a:p>
            <a:r>
              <a:rPr lang="cs-CZ" sz="1600" dirty="0" err="1"/>
              <a:t>Soubor:Tokay</a:t>
            </a:r>
            <a:r>
              <a:rPr lang="cs-CZ" sz="1600" dirty="0"/>
              <a:t> Gecko.jpg.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10.3.2005 [cit. 2012-10-30]. Dostupné z: http://cs.wikipedia.org/wiki/Gekonovit%C3%AD </a:t>
            </a:r>
          </a:p>
          <a:p>
            <a:r>
              <a:rPr lang="cs-CZ" sz="1600" dirty="0" err="1"/>
              <a:t>Soubor:Draco</a:t>
            </a:r>
            <a:r>
              <a:rPr lang="cs-CZ" sz="1600" dirty="0"/>
              <a:t> volans.jpg.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27.5.2007 [cit. 2012-10-30]. Dostupné z: http://cs.wikipedia.org/wiki/Dr%C3%A1%C4%8Dek_l%C3%A9tav%C3%BD </a:t>
            </a:r>
          </a:p>
          <a:p>
            <a:r>
              <a:rPr lang="cs-CZ" sz="1600" dirty="0" err="1"/>
              <a:t>Soubor:Anguidae.jpg</a:t>
            </a:r>
            <a:r>
              <a:rPr lang="cs-CZ" sz="1600" dirty="0"/>
              <a:t>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5.12.2004 [cit. 2012-10-30]. Dostupné z: http://cs.wikipedia.org/wiki/Slep%C3%BD%C5%A1_k%C5%99ehk%C3%BD</a:t>
            </a:r>
          </a:p>
          <a:p>
            <a:r>
              <a:rPr lang="cs-CZ" sz="1600" dirty="0" err="1"/>
              <a:t>Soubor:Tuatara.jpg</a:t>
            </a:r>
            <a:r>
              <a:rPr lang="cs-CZ" sz="1600" dirty="0"/>
              <a:t>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20.5.2006 [cit. 2012-10-30]. Dostupné z: http://cs.wikipedia.org/wiki/Hat%C3%A9rie_novoz%C3%A9landsk%C3%A1 </a:t>
            </a:r>
          </a:p>
          <a:p>
            <a:endParaRPr lang="cs-CZ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2178</TotalTime>
  <Words>1519</Words>
  <Application>Microsoft Office PowerPoint</Application>
  <PresentationFormat>Předvádění na obrazovce (4:3)</PresentationFormat>
  <Paragraphs>174</Paragraphs>
  <Slides>24</Slides>
  <Notes>22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Cesta</vt:lpstr>
      <vt:lpstr>Prezentace aplikace PowerPoint</vt:lpstr>
      <vt:lpstr>Anotace</vt:lpstr>
      <vt:lpstr>ještěři</vt:lpstr>
      <vt:lpstr>ještěři</vt:lpstr>
      <vt:lpstr>leguán mořský</vt:lpstr>
      <vt:lpstr>leguán modravý</vt:lpstr>
      <vt:lpstr>varan komodský</vt:lpstr>
      <vt:lpstr>korovec jedovatý</vt:lpstr>
      <vt:lpstr>ještěrka zelená</vt:lpstr>
      <vt:lpstr>ještěrka zední</vt:lpstr>
      <vt:lpstr>agama límcová</vt:lpstr>
      <vt:lpstr>agama vousatá</vt:lpstr>
      <vt:lpstr>agama vousatá</vt:lpstr>
      <vt:lpstr>bazilišek zelený</vt:lpstr>
      <vt:lpstr>bazilišek zelený</vt:lpstr>
      <vt:lpstr>moloch ostnitý</vt:lpstr>
      <vt:lpstr>chameleon pardálí</vt:lpstr>
      <vt:lpstr>gekon obrovský</vt:lpstr>
      <vt:lpstr>dráček létavý</vt:lpstr>
      <vt:lpstr>slepýš křehký</vt:lpstr>
      <vt:lpstr>hatérie novozélandská</vt:lpstr>
      <vt:lpstr>Otázky</vt:lpstr>
      <vt:lpstr>Použité zdroje: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Lumír Novák</cp:lastModifiedBy>
  <cp:revision>208</cp:revision>
  <dcterms:created xsi:type="dcterms:W3CDTF">2012-03-02T07:29:25Z</dcterms:created>
  <dcterms:modified xsi:type="dcterms:W3CDTF">2012-11-27T21:27:39Z</dcterms:modified>
</cp:coreProperties>
</file>