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4" r:id="rId6"/>
    <p:sldId id="26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E44C-0FD9-4FC5-BD3B-9C016FAA2DC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8E62D-941C-4597-B535-0AC490B55E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8704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E44C-0FD9-4FC5-BD3B-9C016FAA2DC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8E62D-941C-4597-B535-0AC490B55E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97841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E44C-0FD9-4FC5-BD3B-9C016FAA2DC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8E62D-941C-4597-B535-0AC490B55E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24559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E44C-0FD9-4FC5-BD3B-9C016FAA2DC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8E62D-941C-4597-B535-0AC490B55E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43950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E44C-0FD9-4FC5-BD3B-9C016FAA2DC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8E62D-941C-4597-B535-0AC490B55E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15370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E44C-0FD9-4FC5-BD3B-9C016FAA2DC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8E62D-941C-4597-B535-0AC490B55E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958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E44C-0FD9-4FC5-BD3B-9C016FAA2DC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8E62D-941C-4597-B535-0AC490B55E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7324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E44C-0FD9-4FC5-BD3B-9C016FAA2DC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8E62D-941C-4597-B535-0AC490B55E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72573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E44C-0FD9-4FC5-BD3B-9C016FAA2DC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8E62D-941C-4597-B535-0AC490B55E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3706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E44C-0FD9-4FC5-BD3B-9C016FAA2DC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8E62D-941C-4597-B535-0AC490B55E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4915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E44C-0FD9-4FC5-BD3B-9C016FAA2DC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8E62D-941C-4597-B535-0AC490B55E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87736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7E44C-0FD9-4FC5-BD3B-9C016FAA2DC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8E62D-941C-4597-B535-0AC490B55E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29279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Soubor:Drohnenpuppen_79d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http://cs.wikipedia.org/wiki/Soubor:Bienenwabe_mit_Eiern_und_Brut_5.jpg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2" Type="http://schemas.openxmlformats.org/officeDocument/2006/relationships/hyperlink" Target="http://cs.wikipedia.org/wiki/Soubor:A_swarm_of_Apis_mellifera_-_20051109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2/2c/Bee1web.jpg" TargetMode="External"/><Relationship Id="rId5" Type="http://schemas.openxmlformats.org/officeDocument/2006/relationships/image" Target="../media/image7.jpeg"/><Relationship Id="rId4" Type="http://schemas.openxmlformats.org/officeDocument/2006/relationships/hyperlink" Target="http://cs.wikipedia.org/wiki/Soubor:Apis_mellifera_bi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Drohnenpuppen_79d.jpg" TargetMode="External"/><Relationship Id="rId7" Type="http://schemas.openxmlformats.org/officeDocument/2006/relationships/hyperlink" Target="http://cs.wikipedia.org/wiki/Soubor:Bee1web.jpg" TargetMode="External"/><Relationship Id="rId2" Type="http://schemas.openxmlformats.org/officeDocument/2006/relationships/hyperlink" Target="http://www.mezistromy.cz/cz/fotogalerie/savc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Apis_mellifera_bi.jpg" TargetMode="External"/><Relationship Id="rId5" Type="http://schemas.openxmlformats.org/officeDocument/2006/relationships/hyperlink" Target="http://cs.wikipedia.org/wiki/Soubor:A_swarm_of_Apis_mellifera_-_20051109.jpg" TargetMode="External"/><Relationship Id="rId4" Type="http://schemas.openxmlformats.org/officeDocument/2006/relationships/hyperlink" Target="http://cs.wikipedia.org/wiki/Soubor:Bienenwabe_mit_Eiern_und_Brut_5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539750" y="1628800"/>
            <a:ext cx="7067550" cy="352839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Ø"/>
            </a:pPr>
            <a:r>
              <a:rPr lang="cs-CZ" sz="1600" dirty="0" smtClean="0">
                <a:latin typeface="Calibri" pitchFamily="34" charset="0"/>
              </a:rPr>
              <a:t>ČÍSLO PROJEKTU: 1.4 OP VK</a:t>
            </a:r>
          </a:p>
          <a:p>
            <a:pPr>
              <a:buFont typeface="Wingdings" pitchFamily="2" charset="2"/>
              <a:buChar char="Ø"/>
            </a:pPr>
            <a:r>
              <a:rPr lang="cs-CZ" sz="1600" dirty="0" smtClean="0">
                <a:latin typeface="Calibri" pitchFamily="34" charset="0"/>
              </a:rPr>
              <a:t>NÁZEV: VY_12_INOVACE_36</a:t>
            </a:r>
          </a:p>
          <a:p>
            <a:pPr>
              <a:buFont typeface="Wingdings" pitchFamily="2" charset="2"/>
              <a:buChar char="Ø"/>
            </a:pPr>
            <a:r>
              <a:rPr lang="cs-CZ" sz="1600" dirty="0" smtClean="0">
                <a:latin typeface="Calibri" pitchFamily="34" charset="0"/>
              </a:rPr>
              <a:t>AUTOR: Mgr. Zdeňka Bauerová, Mgr. Mária Bradnová</a:t>
            </a:r>
          </a:p>
          <a:p>
            <a:pPr>
              <a:buFont typeface="Wingdings" pitchFamily="2" charset="2"/>
              <a:buChar char="Ø"/>
            </a:pPr>
            <a:r>
              <a:rPr lang="cs-CZ" sz="1600" dirty="0" smtClean="0">
                <a:latin typeface="Calibri" pitchFamily="34" charset="0"/>
              </a:rPr>
              <a:t>OBDOBÍ: 2012-13</a:t>
            </a:r>
          </a:p>
          <a:p>
            <a:pPr>
              <a:buFont typeface="Wingdings" pitchFamily="2" charset="2"/>
              <a:buChar char="Ø"/>
            </a:pPr>
            <a:r>
              <a:rPr lang="cs-CZ" sz="1600" dirty="0" smtClean="0">
                <a:latin typeface="Calibri" pitchFamily="34" charset="0"/>
              </a:rPr>
              <a:t>ROČNÍK: 4.</a:t>
            </a:r>
          </a:p>
          <a:p>
            <a:pPr>
              <a:buFont typeface="Arial" pitchFamily="34" charset="0"/>
              <a:buNone/>
            </a:pPr>
            <a:r>
              <a:rPr lang="cs-CZ" sz="1600" dirty="0" smtClean="0">
                <a:latin typeface="Calibri" pitchFamily="34" charset="0"/>
              </a:rPr>
              <a:t> </a:t>
            </a:r>
          </a:p>
          <a:p>
            <a:pPr>
              <a:buFont typeface="Wingdings" pitchFamily="2" charset="2"/>
              <a:buChar char="Ø"/>
            </a:pPr>
            <a:r>
              <a:rPr lang="cs-CZ" sz="1600" dirty="0" smtClean="0">
                <a:latin typeface="Calibri" pitchFamily="34" charset="0"/>
              </a:rPr>
              <a:t>VZDĚLÁVACÍ OBLAST: Člověk a jeho svět</a:t>
            </a:r>
          </a:p>
          <a:p>
            <a:pPr>
              <a:buFont typeface="Wingdings" pitchFamily="2" charset="2"/>
              <a:buChar char="Ø"/>
            </a:pPr>
            <a:r>
              <a:rPr lang="cs-CZ" sz="1600" dirty="0" smtClean="0">
                <a:latin typeface="Calibri" pitchFamily="34" charset="0"/>
              </a:rPr>
              <a:t>VZDĚLÁVACÍ OBOR: 1. stupeň</a:t>
            </a:r>
          </a:p>
          <a:p>
            <a:pPr>
              <a:buFont typeface="Wingdings" pitchFamily="2" charset="2"/>
              <a:buChar char="Ø"/>
            </a:pPr>
            <a:r>
              <a:rPr lang="cs-CZ" sz="1600" dirty="0" smtClean="0">
                <a:latin typeface="Calibri" pitchFamily="34" charset="0"/>
              </a:rPr>
              <a:t>TÉMATICKÝ OKRUH: Místo </a:t>
            </a:r>
            <a:r>
              <a:rPr lang="cs-CZ" sz="1600" smtClean="0">
                <a:latin typeface="Calibri" pitchFamily="34" charset="0"/>
              </a:rPr>
              <a:t>kde žijeme </a:t>
            </a:r>
            <a:endParaRPr lang="cs-CZ" sz="16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1600" dirty="0" smtClean="0">
                <a:latin typeface="Calibri" pitchFamily="34" charset="0"/>
              </a:rPr>
              <a:t>TÉMA: Včela medonosná</a:t>
            </a:r>
          </a:p>
          <a:p>
            <a:pPr>
              <a:buFont typeface="Arial" pitchFamily="34" charset="0"/>
              <a:buNone/>
            </a:pPr>
            <a:r>
              <a:rPr lang="cs-CZ" sz="1600" dirty="0" smtClean="0">
                <a:latin typeface="Calibri" pitchFamily="34" charset="0"/>
              </a:rPr>
              <a:t> </a:t>
            </a:r>
          </a:p>
          <a:p>
            <a:pPr>
              <a:buFont typeface="Wingdings" pitchFamily="2" charset="2"/>
              <a:buChar char="Ø"/>
            </a:pPr>
            <a:r>
              <a:rPr lang="cs-CZ" sz="1600" dirty="0" smtClean="0">
                <a:latin typeface="Calibri" pitchFamily="34" charset="0"/>
              </a:rPr>
              <a:t>ANOTACE: </a:t>
            </a:r>
            <a:r>
              <a:rPr lang="cs-CZ" sz="1600" dirty="0">
                <a:latin typeface="Calibri" pitchFamily="34" charset="0"/>
              </a:rPr>
              <a:t>Prezentace slouží jako výkladový materiál k učebnici Rozmanitosti přírody (ALTER). Snímek č.2 lze použít jako výpisky k dané látce.</a:t>
            </a:r>
          </a:p>
          <a:p>
            <a:pPr>
              <a:buFont typeface="Wingdings" pitchFamily="2" charset="2"/>
              <a:buChar char="Ø"/>
            </a:pPr>
            <a:endParaRPr lang="cs-CZ" sz="1600" dirty="0" smtClean="0">
              <a:latin typeface="Calibri" pitchFamily="34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/>
          </a:p>
        </p:txBody>
      </p:sp>
      <p:pic>
        <p:nvPicPr>
          <p:cNvPr id="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35166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496" y="428992"/>
            <a:ext cx="1766887" cy="1054100"/>
          </a:xfrm>
          <a:prstGeom prst="rect">
            <a:avLst/>
          </a:prstGeom>
          <a:noFill/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746545" y="510421"/>
            <a:ext cx="768107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cs-CZ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Základní  škola a mateřská škola J.A.Komenského</a:t>
            </a:r>
            <a:endParaRPr lang="cs-CZ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v Novém  Strašecí</a:t>
            </a:r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</a:t>
            </a:r>
          </a:p>
          <a:p>
            <a:pPr algn="ctr"/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tel. 311 240 401, 311 240 400, email</a:t>
            </a:r>
            <a:r>
              <a:rPr lang="cs-CZ" sz="160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 zsnovstra@email.cz  </a:t>
            </a:r>
            <a:endParaRPr lang="cs-CZ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007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Včela medonosná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/>
              <a:t>b</a:t>
            </a:r>
            <a:r>
              <a:rPr lang="cs-CZ" sz="2800" dirty="0" smtClean="0"/>
              <a:t>ezobratlý hmyz</a:t>
            </a:r>
          </a:p>
          <a:p>
            <a:r>
              <a:rPr lang="cs-CZ" sz="2800" dirty="0"/>
              <a:t>o</a:t>
            </a:r>
            <a:r>
              <a:rPr lang="cs-CZ" sz="2800" dirty="0" smtClean="0"/>
              <a:t>blíbená už od doby kamenné</a:t>
            </a:r>
          </a:p>
          <a:p>
            <a:r>
              <a:rPr lang="cs-CZ" sz="2800" dirty="0"/>
              <a:t>důležitý opylovač </a:t>
            </a:r>
            <a:r>
              <a:rPr lang="cs-CZ" sz="2800" dirty="0" smtClean="0"/>
              <a:t>rostlin</a:t>
            </a:r>
          </a:p>
          <a:p>
            <a:r>
              <a:rPr lang="cs-CZ" sz="2800" b="1" dirty="0"/>
              <a:t>m</a:t>
            </a:r>
            <a:r>
              <a:rPr lang="cs-CZ" sz="2800" b="1" dirty="0" smtClean="0"/>
              <a:t>ed</a:t>
            </a:r>
            <a:r>
              <a:rPr lang="cs-CZ" sz="2800" dirty="0" smtClean="0"/>
              <a:t> byl po celá tisíciletí jediným sladidlem našich předků</a:t>
            </a:r>
          </a:p>
          <a:p>
            <a:r>
              <a:rPr lang="cs-CZ" sz="2800" b="1" dirty="0" smtClean="0"/>
              <a:t>vosk, léčivá mateří kašička, propolis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653136"/>
            <a:ext cx="2564904" cy="1923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99216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800" b="1" dirty="0" smtClean="0"/>
              <a:t>včelí královna </a:t>
            </a: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    po celý život klade vajíčka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slabé žihadlo</a:t>
            </a:r>
            <a:endParaRPr lang="cs-CZ" sz="2800" b="1" dirty="0" smtClean="0"/>
          </a:p>
          <a:p>
            <a:r>
              <a:rPr lang="cs-CZ" sz="2800" b="1" dirty="0"/>
              <a:t>v</a:t>
            </a:r>
            <a:r>
              <a:rPr lang="cs-CZ" sz="2800" b="1" dirty="0" smtClean="0"/>
              <a:t>čely dělnice </a:t>
            </a: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    starají se o vajíčka</a:t>
            </a:r>
          </a:p>
          <a:p>
            <a:pPr marL="0" indent="0">
              <a:buNone/>
            </a:pPr>
            <a:r>
              <a:rPr lang="cs-CZ" sz="2800" dirty="0" smtClean="0"/>
              <a:t>    mají žihadlo</a:t>
            </a:r>
            <a:endParaRPr lang="cs-CZ" sz="2800" b="1" dirty="0" smtClean="0"/>
          </a:p>
          <a:p>
            <a:r>
              <a:rPr lang="cs-CZ" sz="2800" b="1" dirty="0"/>
              <a:t>t</a:t>
            </a:r>
            <a:r>
              <a:rPr lang="cs-CZ" sz="2800" b="1" dirty="0" smtClean="0"/>
              <a:t>rubci 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ženichové 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</a:t>
            </a:r>
            <a:r>
              <a:rPr lang="cs-CZ" sz="2800" dirty="0" smtClean="0"/>
              <a:t>nemají žihadlo</a:t>
            </a:r>
            <a:endParaRPr lang="cs-CZ" sz="2800" b="1" dirty="0"/>
          </a:p>
        </p:txBody>
      </p:sp>
      <p:pic>
        <p:nvPicPr>
          <p:cNvPr id="2050" name="Picture 2" descr="http://upload.wikimedia.org/wikipedia/commons/thumb/6/62/Drohnenpuppen_79d.jpg/220px-Drohnenpuppen_79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2616" y="2060848"/>
            <a:ext cx="2095500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upload.wikimedia.org/wikipedia/commons/thumb/3/37/Bienenwabe_mit_Eiern_und_Brut_5.jpg/220px-Bienenwabe_mit_Eiern_und_Brut_5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2616" y="4293096"/>
            <a:ext cx="2095500" cy="157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4799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Způsob života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/>
              <a:t>r</a:t>
            </a:r>
            <a:r>
              <a:rPr lang="cs-CZ" sz="2800" dirty="0" smtClean="0"/>
              <a:t>ojení – stará královna s částí dělnic opouští úl a hledá nové útočiště</a:t>
            </a:r>
          </a:p>
          <a:p>
            <a:r>
              <a:rPr lang="cs-CZ" sz="2800" dirty="0"/>
              <a:t>m</a:t>
            </a:r>
            <a:r>
              <a:rPr lang="cs-CZ" sz="2800" dirty="0" smtClean="0"/>
              <a:t>ladé královny spolu svedou boj, anebo ta, která se vylíhne první, usmrcuje žihadlem své soupeřky</a:t>
            </a:r>
          </a:p>
          <a:p>
            <a:r>
              <a:rPr lang="cs-CZ" sz="2800" dirty="0"/>
              <a:t>m</a:t>
            </a:r>
            <a:r>
              <a:rPr lang="cs-CZ" sz="2800" dirty="0" smtClean="0"/>
              <a:t>ladá královna odlétá na svatební let, potom se vrací do úlu a začíná klást vajíčka</a:t>
            </a:r>
          </a:p>
          <a:p>
            <a:r>
              <a:rPr lang="cs-CZ" sz="2800" dirty="0"/>
              <a:t>t</a:t>
            </a:r>
            <a:r>
              <a:rPr lang="cs-CZ" sz="2800" dirty="0" smtClean="0"/>
              <a:t>rubce včely vyženou nebo rovnou zabijí</a:t>
            </a:r>
          </a:p>
          <a:p>
            <a:r>
              <a:rPr lang="cs-CZ" sz="2800" dirty="0"/>
              <a:t>v</a:t>
            </a:r>
            <a:r>
              <a:rPr lang="cs-CZ" sz="2800" dirty="0" smtClean="0"/>
              <a:t> případě, že včela někoho bodne, sama zahyne</a:t>
            </a:r>
            <a:r>
              <a:rPr lang="cs-CZ" sz="2800" dirty="0"/>
              <a:t> </a:t>
            </a:r>
            <a:r>
              <a:rPr lang="cs-CZ" sz="2800" dirty="0" smtClean="0"/>
              <a:t>(vytržením žihadla se jí do těla dostanou jedovaté látky)</a:t>
            </a:r>
          </a:p>
        </p:txBody>
      </p:sp>
    </p:spTree>
    <p:extLst>
      <p:ext uri="{BB962C8B-B14F-4D97-AF65-F5344CB8AC3E}">
        <p14:creationId xmlns:p14="http://schemas.microsoft.com/office/powerpoint/2010/main" xmlns="" val="359883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thumb/c/c5/A_swarm_of_Apis_mellifera_-_20051109.jpg/220px-A_swarm_of_Apis_mellifera_-_20051109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717032"/>
            <a:ext cx="3583275" cy="2687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upload.wikimedia.org/wikipedia/commons/thumb/5/51/Apis_mellifera_bi.jpg/220px-Apis_mellifera_bi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620688"/>
            <a:ext cx="3012433" cy="2382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oubor:Bee1web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91380" y="620688"/>
            <a:ext cx="3176749" cy="2382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4318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200" b="1" dirty="0" smtClean="0"/>
              <a:t>Použité materiály:</a:t>
            </a:r>
            <a:endParaRPr lang="cs-CZ" sz="1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 smtClean="0"/>
              <a:t>BERÁNEK, Jakub. Včela medonosná. </a:t>
            </a:r>
            <a:r>
              <a:rPr lang="cs-CZ" sz="1200" i="1" dirty="0" smtClean="0"/>
              <a:t>Http://www.</a:t>
            </a:r>
            <a:r>
              <a:rPr lang="cs-CZ" sz="1200" i="1" dirty="0" err="1" smtClean="0"/>
              <a:t>mezistromy.cz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cz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fotogalerie</a:t>
            </a:r>
            <a:r>
              <a:rPr lang="cs-CZ" sz="1200" i="1" dirty="0" smtClean="0"/>
              <a:t>/savci</a:t>
            </a:r>
            <a:r>
              <a:rPr lang="cs-CZ" sz="1200" dirty="0" smtClean="0"/>
              <a:t> [online]. 2007 [cit. 2013-06-27]. Dostupné z: </a:t>
            </a:r>
            <a:r>
              <a:rPr lang="cs-CZ" sz="1200" dirty="0" smtClean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www.</a:t>
            </a:r>
            <a:r>
              <a:rPr lang="cs-CZ" sz="1200" dirty="0" err="1" smtClean="0">
                <a:hlinkClick r:id="rId2"/>
              </a:rPr>
              <a:t>mezistromy.cz</a:t>
            </a:r>
            <a:r>
              <a:rPr lang="cs-CZ" sz="1200" dirty="0" smtClean="0">
                <a:hlinkClick r:id="rId2"/>
              </a:rPr>
              <a:t>/</a:t>
            </a:r>
            <a:r>
              <a:rPr lang="cs-CZ" sz="1200" dirty="0" err="1" smtClean="0">
                <a:hlinkClick r:id="rId2"/>
              </a:rPr>
              <a:t>cz</a:t>
            </a:r>
            <a:r>
              <a:rPr lang="cs-CZ" sz="1200" dirty="0" smtClean="0">
                <a:hlinkClick r:id="rId2"/>
              </a:rPr>
              <a:t>/</a:t>
            </a:r>
            <a:r>
              <a:rPr lang="cs-CZ" sz="1200" dirty="0" err="1" smtClean="0">
                <a:hlinkClick r:id="rId2"/>
              </a:rPr>
              <a:t>fotogalerie</a:t>
            </a:r>
            <a:r>
              <a:rPr lang="cs-CZ" sz="1200" smtClean="0">
                <a:hlinkClick r:id="rId2"/>
              </a:rPr>
              <a:t>/savci</a:t>
            </a:r>
            <a:endParaRPr lang="cs-CZ" sz="120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/>
              <a:t>Http://cs.wikipedia.org/wiki/Soubor:Drohnenpuppen_79d.jpg. In: </a:t>
            </a:r>
            <a:r>
              <a:rPr lang="cs-CZ" sz="1200" i="1" dirty="0" err="1"/>
              <a:t>Wikipedia</a:t>
            </a:r>
            <a:r>
              <a:rPr lang="cs-CZ" sz="1200" i="1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2012 [cit. 2013-06-25]. Dostupné z: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cs.wikipedia.org/wiki/Soubor:Drohnenpuppen_79d.jpg</a:t>
            </a: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Http</a:t>
            </a:r>
            <a:r>
              <a:rPr lang="cs-CZ" sz="1200" dirty="0"/>
              <a:t>://cs.wikipedia.org/wiki/Soubor:Bienenwabe_mit_Eiern_und_Brut_5.jpg. In: </a:t>
            </a:r>
            <a:r>
              <a:rPr lang="cs-CZ" sz="1200" i="1" dirty="0" err="1"/>
              <a:t>Wikipedia</a:t>
            </a:r>
            <a:r>
              <a:rPr lang="cs-CZ" sz="1200" i="1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2012 [cit. 2013-06-25]. Dostupné z: </a:t>
            </a: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cs.wikipedia.org/wiki/Soubor:Bienenwabe_mit_Eiern_und_Brut_5.jpg</a:t>
            </a:r>
            <a:r>
              <a:rPr lang="cs-CZ" sz="1200" dirty="0" smtClean="0"/>
              <a:t> </a:t>
            </a: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/>
              <a:t>Http://cs.wikipedia.org/wiki/Soubor:A_swarm_of_Apis_mellifera_-_20051109.jpg. In: </a:t>
            </a:r>
            <a:r>
              <a:rPr lang="cs-CZ" sz="1200" i="1" dirty="0" err="1"/>
              <a:t>Wikipedia</a:t>
            </a:r>
            <a:r>
              <a:rPr lang="cs-CZ" sz="1200" i="1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2012 [cit. 2013-06-25]. Dostupné z: </a:t>
            </a:r>
            <a:r>
              <a:rPr lang="cs-CZ" sz="1200" dirty="0">
                <a:hlinkClick r:id="rId5"/>
              </a:rPr>
              <a:t>http://cs.wikipedia.org/wiki/Soubor:A_swarm_of_Apis_mellifera_-_</a:t>
            </a:r>
            <a:r>
              <a:rPr lang="cs-CZ" sz="1200" dirty="0" smtClean="0">
                <a:hlinkClick r:id="rId5"/>
              </a:rPr>
              <a:t>20051109.jpg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Http://cs.wikipedia.org/wiki/</a:t>
            </a:r>
            <a:r>
              <a:rPr lang="cs-CZ" sz="1200" dirty="0" err="1"/>
              <a:t>Soubor:Apis_mellifera_bi.jpg</a:t>
            </a:r>
            <a:r>
              <a:rPr lang="cs-CZ" sz="1200" dirty="0"/>
              <a:t>. In: </a:t>
            </a:r>
            <a:r>
              <a:rPr lang="cs-CZ" sz="1200" i="1" dirty="0" err="1"/>
              <a:t>Wikipedia</a:t>
            </a:r>
            <a:r>
              <a:rPr lang="cs-CZ" sz="1200" i="1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2012 [cit. 2013-06-25]. Dostupné z: </a:t>
            </a: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cs.wikipedia.org/wiki/Soubor:Apis_mellifera_bi.jpg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Http://cs.wikipedia.org/wiki/Soubor:Bee1web.jpg. In: </a:t>
            </a:r>
            <a:r>
              <a:rPr lang="cs-CZ" sz="1200" i="1" dirty="0" err="1"/>
              <a:t>Wikipedia</a:t>
            </a:r>
            <a:r>
              <a:rPr lang="cs-CZ" sz="1200" i="1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2012 [cit. 2013-06-25]. Dostupné z: </a:t>
            </a: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cs.wikipedia.org/wiki/Soubor:Bee1web.jpg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252827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396</Words>
  <Application>Microsoft Office PowerPoint</Application>
  <PresentationFormat>Předvádění na obrazovce (4:3)</PresentationFormat>
  <Paragraphs>54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Včela medonosná</vt:lpstr>
      <vt:lpstr>Úly</vt:lpstr>
      <vt:lpstr>Způsob života</vt:lpstr>
      <vt:lpstr>Snímek 5</vt:lpstr>
      <vt:lpstr>Použité materiály: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Zdeňka Bauerová</dc:creator>
  <cp:lastModifiedBy>pc</cp:lastModifiedBy>
  <cp:revision>29</cp:revision>
  <dcterms:created xsi:type="dcterms:W3CDTF">2013-05-19T13:52:24Z</dcterms:created>
  <dcterms:modified xsi:type="dcterms:W3CDTF">2013-06-27T16:14:13Z</dcterms:modified>
</cp:coreProperties>
</file>