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0"/>
  </p:notesMasterIdLst>
  <p:sldIdLst>
    <p:sldId id="272" r:id="rId3"/>
    <p:sldId id="273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  <p:sldId id="268" r:id="rId16"/>
    <p:sldId id="271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FF99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7F2762-7A6E-4B66-A84D-C7F7EC19C5B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BEDF1-B2A9-4BAA-89BA-E86279EB17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485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5D1AE-C297-4040-B3A0-B3AB45C5EC12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44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BEDF1-B2A9-4BAA-89BA-E86279EB17EF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342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27.6.2013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66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369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217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166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735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61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648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897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400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914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80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E97B7B2B-1C51-4574-8C4C-9D110777297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864F300-7007-4F12-9E5A-9B40D23635A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26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4509120"/>
            <a:ext cx="761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VY_32_INOVACE_XIII_1_18_Finanční matematika 3 – kratší úrokovací období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XIII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           Sada číslo:    1            Pořadové číslo DUM:  18 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Autor:  </a:t>
            </a:r>
            <a:r>
              <a:rPr lang="cs-CZ" dirty="0" smtClean="0">
                <a:solidFill>
                  <a:prstClr val="black"/>
                </a:solidFill>
              </a:rPr>
              <a:t>Mgr. Vlasta </a:t>
            </a:r>
            <a:r>
              <a:rPr lang="cs-CZ" dirty="0" err="1" smtClean="0">
                <a:solidFill>
                  <a:prstClr val="black"/>
                </a:solidFill>
              </a:rPr>
              <a:t>Mrkáčková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72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0660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Úlohy na výpočet úroku a zdaněného úroku  v případě zdaňovacího období zadaného v měsících nebo ve dnech. </a:t>
            </a:r>
            <a:r>
              <a:rPr lang="cs-CZ" sz="1600" dirty="0" smtClean="0"/>
              <a:t>Užívání vzorců používaných </a:t>
            </a:r>
            <a:r>
              <a:rPr lang="cs-CZ" sz="1600" dirty="0" smtClean="0"/>
              <a:t>ve finančnictví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vypočte úrok  nebo zdaněný úrok v případech, kdy je úrokovací období zadáno v měsících nebo ve dnech. K výpočtům používá jednoduché vzorce.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Úrok, zdaněný úrok, úrokovací období v měsících, ve dnech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kalkulačka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Rozcvičku  tvoří problémová úloha  z praxe, ve které žáci využijí zatím probíranou látku o výpočtu úroku, ale musí i uvážit zkrácenou dobu trvání půjčky a porovnat s jinou možností. Žáci tuto úlohu počítají samostatně  a většinou najdou správné řešení. Následně je vhodné ukázat užitečnost užití vzorců, které se ve finančnictví běžně  používají. V dalších úlohách se vzorce procvičí. Použitím kalkulaček a vzorců  se značně zvýší rychlost řešení úloh. Středem zájmu se tak stává výpočet délky úrokovacího období. Je třeba důsledně dbát na odhady ještě před výpočtem, protože  základní orientace  a odhad řádu výsledku je v životě často velmi důležitý.  Je možné udělat ve třídě soutěž o největší počet správných odhadů apod.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9823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28601"/>
            <a:ext cx="7772400" cy="3488432"/>
          </a:xfrm>
        </p:spPr>
        <p:txBody>
          <a:bodyPr/>
          <a:lstStyle/>
          <a:p>
            <a:r>
              <a:rPr lang="cs-CZ" dirty="0" smtClean="0"/>
              <a:t>Finanční </a:t>
            </a:r>
            <a:r>
              <a:rPr lang="cs-CZ" sz="3600" dirty="0" smtClean="0"/>
              <a:t>matematika 3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400" dirty="0" smtClean="0"/>
              <a:t>Kratší Úrokovací období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697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5835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Rozcvička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70385"/>
            <a:ext cx="75608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Novák si potřebuje půjčit </a:t>
            </a:r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002060"/>
                </a:solidFill>
              </a:rPr>
              <a:t>na 2 měsíce </a:t>
            </a:r>
          </a:p>
          <a:p>
            <a:r>
              <a:rPr lang="cs-CZ" sz="2400" dirty="0" smtClean="0">
                <a:ln>
                  <a:solidFill>
                    <a:srgbClr val="C00000"/>
                  </a:solidFill>
                </a:ln>
                <a:solidFill>
                  <a:srgbClr val="002060"/>
                </a:solidFill>
              </a:rPr>
              <a:t>30 000 Kč</a:t>
            </a:r>
            <a:r>
              <a:rPr lang="cs-CZ" sz="2400" dirty="0" smtClean="0"/>
              <a:t>.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Banka</a:t>
            </a:r>
            <a:r>
              <a:rPr lang="cs-CZ" sz="2400" dirty="0" smtClean="0"/>
              <a:t> nabízí úvěr s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roční úrokovou mírou 12,6%</a:t>
            </a:r>
            <a:r>
              <a:rPr lang="cs-CZ" sz="2400" dirty="0" smtClean="0"/>
              <a:t>.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Na internetu</a:t>
            </a:r>
            <a:r>
              <a:rPr lang="cs-CZ" sz="2400" dirty="0" smtClean="0"/>
              <a:t> nalezl možnost půjčky, kde se hradí pouze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1,5%</a:t>
            </a:r>
            <a:r>
              <a:rPr lang="cs-CZ" sz="2400" dirty="0" smtClean="0"/>
              <a:t> z vypůjčené částky za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každý měsíc</a:t>
            </a:r>
            <a:r>
              <a:rPr lang="cs-CZ" sz="2400" dirty="0" smtClean="0"/>
              <a:t>. Poraď panu Novákovi /</a:t>
            </a:r>
            <a:r>
              <a:rPr lang="cs-CZ" sz="2400" b="1" i="1" dirty="0" smtClean="0"/>
              <a:t>a dolož výpočtem</a:t>
            </a:r>
            <a:r>
              <a:rPr lang="cs-CZ" sz="2400" dirty="0" smtClean="0"/>
              <a:t>/, která možnost je pro něho výhodnější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24729"/>
            <a:ext cx="100811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Banka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293096"/>
            <a:ext cx="3636403" cy="19389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k…..30 000 Kč</a:t>
            </a:r>
          </a:p>
          <a:p>
            <a:r>
              <a:rPr lang="cs-CZ" sz="2400" dirty="0" smtClean="0"/>
              <a:t>p….12,6%</a:t>
            </a:r>
          </a:p>
          <a:p>
            <a:r>
              <a:rPr lang="cs-CZ" sz="2400" dirty="0" smtClean="0"/>
              <a:t>u….12,6∙300Kč=3780Kč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u</a:t>
            </a:r>
            <a:r>
              <a:rPr lang="cs-CZ" sz="2400" b="1" baseline="-25000" dirty="0" smtClean="0">
                <a:solidFill>
                  <a:srgbClr val="002060"/>
                </a:solidFill>
              </a:rPr>
              <a:t>2 měsíce</a:t>
            </a:r>
            <a:r>
              <a:rPr lang="cs-CZ" sz="2400" dirty="0" smtClean="0"/>
              <a:t>...3780 Kč : 6 =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           </a:t>
            </a:r>
            <a:r>
              <a:rPr lang="cs-CZ" sz="2400" b="1" dirty="0" smtClean="0">
                <a:solidFill>
                  <a:srgbClr val="002060"/>
                </a:solidFill>
              </a:rPr>
              <a:t>= 630Kč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740628"/>
            <a:ext cx="122413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Internet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4371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4305913"/>
            <a:ext cx="396044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k…..….30 000 Kč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1měs</a:t>
            </a:r>
            <a:r>
              <a:rPr lang="cs-CZ" sz="2400" dirty="0" smtClean="0"/>
              <a:t>…1,5∙300 Kč = 450 Kč</a:t>
            </a:r>
          </a:p>
          <a:p>
            <a:r>
              <a:rPr lang="cs-CZ" sz="2400" b="1" dirty="0" smtClean="0"/>
              <a:t>2u</a:t>
            </a:r>
            <a:r>
              <a:rPr lang="cs-CZ" sz="2400" b="1" baseline="-25000" dirty="0" smtClean="0"/>
              <a:t>1měs</a:t>
            </a:r>
            <a:r>
              <a:rPr lang="cs-CZ" sz="2400" dirty="0" smtClean="0"/>
              <a:t>...2∙450 Kč = </a:t>
            </a:r>
            <a:r>
              <a:rPr lang="cs-CZ" sz="2400" b="1" dirty="0" smtClean="0"/>
              <a:t>900 Kč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683568" y="3678708"/>
            <a:ext cx="1152128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45328" y="3617590"/>
            <a:ext cx="1410847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568" y="4305912"/>
            <a:ext cx="2160240" cy="7792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3568" y="5067774"/>
            <a:ext cx="2160240" cy="3896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43808" y="5031205"/>
            <a:ext cx="1368152" cy="3896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3568" y="5465262"/>
            <a:ext cx="3528392" cy="76682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99992" y="4305913"/>
            <a:ext cx="2595264" cy="43839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99992" y="4686881"/>
            <a:ext cx="2592288" cy="43839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95256" y="4628645"/>
            <a:ext cx="1296144" cy="43839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99992" y="5125272"/>
            <a:ext cx="3891408" cy="36304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452780" y="561784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Vhodnější je úvěr z banky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546580" y="5619898"/>
            <a:ext cx="3553811" cy="614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15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705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Rozcvička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1" y="1139552"/>
            <a:ext cx="75608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Novák si potřebuje půjčit </a:t>
            </a:r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002060"/>
                </a:solidFill>
              </a:rPr>
              <a:t>na 2 měsíce </a:t>
            </a:r>
          </a:p>
          <a:p>
            <a:r>
              <a:rPr lang="cs-CZ" sz="2400" dirty="0" smtClean="0">
                <a:ln>
                  <a:solidFill>
                    <a:srgbClr val="C00000"/>
                  </a:solidFill>
                </a:ln>
                <a:solidFill>
                  <a:srgbClr val="002060"/>
                </a:solidFill>
              </a:rPr>
              <a:t>30 000 Kč</a:t>
            </a:r>
            <a:r>
              <a:rPr lang="cs-CZ" sz="2400" dirty="0" smtClean="0"/>
              <a:t>.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Banka</a:t>
            </a:r>
            <a:r>
              <a:rPr lang="cs-CZ" sz="2400" dirty="0" smtClean="0"/>
              <a:t> nabízí úvěr s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roční úrokovou mírou 12,6%</a:t>
            </a:r>
            <a:r>
              <a:rPr lang="cs-CZ" sz="2400" dirty="0" smtClean="0"/>
              <a:t>.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Na internetu</a:t>
            </a:r>
            <a:r>
              <a:rPr lang="cs-CZ" sz="2400" dirty="0" smtClean="0"/>
              <a:t> nalezl možnost půjčky, kde se hradí pouze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1,5%</a:t>
            </a:r>
            <a:r>
              <a:rPr lang="cs-CZ" sz="2400" dirty="0" smtClean="0"/>
              <a:t> z vypůjčené částky za </a:t>
            </a:r>
            <a:r>
              <a:rPr lang="cs-CZ" sz="2400" dirty="0" smtClean="0">
                <a:ln>
                  <a:solidFill>
                    <a:srgbClr val="00B050"/>
                  </a:solidFill>
                </a:ln>
              </a:rPr>
              <a:t>každý měsíc</a:t>
            </a:r>
            <a:r>
              <a:rPr lang="cs-CZ" sz="2400" dirty="0" smtClean="0"/>
              <a:t>. Poraď panu Novákovi /a dolož výpočtem/, která možnost je pro něho výhodnější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613793"/>
            <a:ext cx="1008112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Banka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293096"/>
            <a:ext cx="3636403" cy="19389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k…..30 000 Kč</a:t>
            </a:r>
          </a:p>
          <a:p>
            <a:r>
              <a:rPr lang="cs-CZ" sz="2400" dirty="0" smtClean="0"/>
              <a:t>p….12,6%</a:t>
            </a:r>
          </a:p>
          <a:p>
            <a:r>
              <a:rPr lang="cs-CZ" sz="2400" dirty="0" smtClean="0"/>
              <a:t>u….12,6∙300Kč=3780Kč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u</a:t>
            </a:r>
            <a:r>
              <a:rPr lang="cs-CZ" sz="2400" b="1" baseline="-25000" dirty="0" smtClean="0">
                <a:solidFill>
                  <a:srgbClr val="002060"/>
                </a:solidFill>
              </a:rPr>
              <a:t>2 měsíce</a:t>
            </a:r>
            <a:r>
              <a:rPr lang="cs-CZ" sz="2400" dirty="0" smtClean="0"/>
              <a:t>...3780 Kč : 6 =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            </a:t>
            </a:r>
            <a:r>
              <a:rPr lang="cs-CZ" sz="2400" b="1" dirty="0" smtClean="0">
                <a:solidFill>
                  <a:srgbClr val="002060"/>
                </a:solidFill>
              </a:rPr>
              <a:t>= 630Kč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613793"/>
            <a:ext cx="122413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Internet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4371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4305913"/>
            <a:ext cx="396044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k…..….30 000 Kč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1měs</a:t>
            </a:r>
            <a:r>
              <a:rPr lang="cs-CZ" sz="2400" dirty="0" smtClean="0"/>
              <a:t>…1,5∙300 Kč = 450 Kč</a:t>
            </a:r>
          </a:p>
          <a:p>
            <a:r>
              <a:rPr lang="cs-CZ" sz="2400" b="1" dirty="0" smtClean="0"/>
              <a:t>2u</a:t>
            </a:r>
            <a:r>
              <a:rPr lang="cs-CZ" sz="2400" b="1" baseline="-25000" dirty="0" smtClean="0"/>
              <a:t>1měs</a:t>
            </a:r>
            <a:r>
              <a:rPr lang="cs-CZ" sz="2400" dirty="0" smtClean="0"/>
              <a:t>...2∙450 Kč = </a:t>
            </a:r>
            <a:r>
              <a:rPr lang="cs-CZ" sz="2400" b="1" dirty="0" smtClean="0"/>
              <a:t>900 Kč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5733256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Vhodnější je úvěr z banky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479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05467"/>
            <a:ext cx="7920880" cy="5232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Výpočet úroku v kratších úrokovacích obdobích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344033" y="2022479"/>
                <a:ext cx="3581850" cy="890757"/>
              </a:xfrm>
              <a:prstGeom prst="rect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/>
                  <a:t>u</a:t>
                </a:r>
                <a:r>
                  <a:rPr lang="cs-CZ" sz="3600" dirty="0" smtClean="0"/>
                  <a:t>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4033" y="2022479"/>
                <a:ext cx="3581850" cy="890757"/>
              </a:xfrm>
              <a:prstGeom prst="rect">
                <a:avLst/>
              </a:prstGeom>
              <a:blipFill rotWithShape="1">
                <a:blip r:embed="rId2"/>
                <a:stretch>
                  <a:fillRect b="-10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551945" y="1518132"/>
            <a:ext cx="5166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Úrokovací doba v měsících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3169330"/>
            <a:ext cx="4310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Úrokovací doba ve dnech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378821" y="3626624"/>
                <a:ext cx="3600400" cy="924805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/>
                  <a:t>u</a:t>
                </a:r>
                <a:r>
                  <a:rPr lang="cs-CZ" sz="3600" dirty="0" smtClean="0"/>
                  <a:t>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8821" y="3626624"/>
                <a:ext cx="3600400" cy="924805"/>
              </a:xfrm>
              <a:prstGeom prst="rect">
                <a:avLst/>
              </a:prstGeom>
              <a:blipFill rotWithShape="1">
                <a:blip r:embed="rId3"/>
                <a:stretch>
                  <a:fillRect b="-59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095213" y="4973882"/>
            <a:ext cx="71908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rgbClr val="FF0000"/>
                  </a:solidFill>
                </a:ln>
              </a:rPr>
              <a:t>Finanční rok má 12 měsíců po 30 dnech tj. 360 dní</a:t>
            </a:r>
            <a:endParaRPr lang="cs-CZ" sz="3200" b="1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1518132"/>
            <a:ext cx="5112568" cy="15508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22690" y="3204585"/>
            <a:ext cx="5112568" cy="15508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0" y="4891038"/>
            <a:ext cx="6768752" cy="11600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22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05467"/>
            <a:ext cx="7920880" cy="5232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Výpočet úroku v kratších úrokovacích obdobích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344033" y="2022479"/>
                <a:ext cx="3581850" cy="890757"/>
              </a:xfrm>
              <a:prstGeom prst="rect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/>
                  <a:t>u</a:t>
                </a:r>
                <a:r>
                  <a:rPr lang="cs-CZ" sz="3600" dirty="0" smtClean="0"/>
                  <a:t>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4033" y="2022479"/>
                <a:ext cx="3581850" cy="890757"/>
              </a:xfrm>
              <a:prstGeom prst="rect">
                <a:avLst/>
              </a:prstGeom>
              <a:blipFill rotWithShape="1">
                <a:blip r:embed="rId2"/>
                <a:stretch>
                  <a:fillRect b="-10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551945" y="1518132"/>
            <a:ext cx="5166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Úrokovací doba v měsících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3169330"/>
            <a:ext cx="4310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Úrokovací doba ve dnech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378821" y="3626624"/>
                <a:ext cx="3600400" cy="924805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600" dirty="0"/>
                  <a:t>u</a:t>
                </a:r>
                <a:r>
                  <a:rPr lang="cs-CZ" sz="3600" dirty="0" smtClean="0"/>
                  <a:t> = p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6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8821" y="3626624"/>
                <a:ext cx="3600400" cy="924805"/>
              </a:xfrm>
              <a:prstGeom prst="rect">
                <a:avLst/>
              </a:prstGeom>
              <a:blipFill rotWithShape="1">
                <a:blip r:embed="rId3"/>
                <a:stretch>
                  <a:fillRect b="-59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095213" y="4973882"/>
            <a:ext cx="71908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rgbClr val="FF0000"/>
                  </a:solidFill>
                </a:ln>
              </a:rPr>
              <a:t>Finanční rok má 12 měsíců po 30 dnech tj. 360 dní</a:t>
            </a:r>
            <a:endParaRPr lang="cs-CZ" sz="3200" b="1" dirty="0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262503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Jaký úrok zaplatí dlužník za půjčku 2 500 000 Kč na 11 měsíců při úrokové míře 7,2%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772816"/>
                <a:ext cx="5184576" cy="21246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k………2 500 000 Kč</a:t>
                </a:r>
              </a:p>
              <a:p>
                <a:r>
                  <a:rPr lang="cs-CZ" sz="2400" dirty="0" smtClean="0"/>
                  <a:t>p………7,2%</a:t>
                </a:r>
              </a:p>
              <a:p>
                <a:r>
                  <a:rPr lang="cs-CZ" sz="2400" dirty="0" smtClean="0"/>
                  <a:t>m……...11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7,2 ∙ 25 000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:r>
                  <a:rPr lang="cs-CZ" sz="2400" b="1" u="sng" dirty="0" smtClean="0"/>
                  <a:t>165 000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72816"/>
                <a:ext cx="5184576" cy="2124684"/>
              </a:xfrm>
              <a:prstGeom prst="rect">
                <a:avLst/>
              </a:prstGeom>
              <a:blipFill rotWithShape="1">
                <a:blip r:embed="rId2"/>
                <a:stretch>
                  <a:fillRect l="-1882" t="-2011" b="-5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55576" y="4509120"/>
            <a:ext cx="7200800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Dlužník zaplatí za půjčku na 11 měsíců </a:t>
            </a:r>
            <a:r>
              <a:rPr lang="cs-CZ" sz="2400" b="1" dirty="0" smtClean="0"/>
              <a:t>165 000 Kč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55576" y="1772816"/>
            <a:ext cx="3060340" cy="12961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3212976"/>
            <a:ext cx="2736304" cy="631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63888" y="3212976"/>
            <a:ext cx="2520280" cy="6319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3503" y="4465900"/>
            <a:ext cx="7200800" cy="548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916832"/>
            <a:ext cx="136815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ODHAD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50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416824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Jaký úrok zaplatí dlužník za půjčku 2 500 000 Kč na 11 měsíců při úrokové míře 7,2%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772816"/>
                <a:ext cx="6120680" cy="21246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k………2 500 000 Kč</a:t>
                </a:r>
              </a:p>
              <a:p>
                <a:r>
                  <a:rPr lang="cs-CZ" sz="2400" dirty="0" smtClean="0"/>
                  <a:t>p………7,2%</a:t>
                </a:r>
              </a:p>
              <a:p>
                <a:r>
                  <a:rPr lang="cs-CZ" sz="2400" dirty="0" smtClean="0"/>
                  <a:t>m……...11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7,2 ∙ 25 000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:r>
                  <a:rPr lang="cs-CZ" sz="2400" b="1" u="sng" dirty="0" smtClean="0"/>
                  <a:t>165 000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72816"/>
                <a:ext cx="6120680" cy="2124684"/>
              </a:xfrm>
              <a:prstGeom prst="rect">
                <a:avLst/>
              </a:prstGeom>
              <a:blipFill rotWithShape="1">
                <a:blip r:embed="rId2"/>
                <a:stretch>
                  <a:fillRect l="-1594" t="-2011" b="-5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55576" y="4307904"/>
            <a:ext cx="7200800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Dlužník zaplatí za půjčku na 11 měsíců </a:t>
            </a:r>
            <a:r>
              <a:rPr lang="cs-CZ" sz="2400" b="1" dirty="0" smtClean="0"/>
              <a:t>165 000 Kč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3707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7427" y="467379"/>
            <a:ext cx="7704856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Kolik nás bude stát překlenovací úvěr ve výši </a:t>
            </a:r>
          </a:p>
          <a:p>
            <a:r>
              <a:rPr lang="cs-CZ" sz="2400" dirty="0" smtClean="0"/>
              <a:t>400 000 Kč poskytnutý bankou na 5 měsíců při úrokové míře 10,2%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7427" y="2204864"/>
                <a:ext cx="5218709" cy="24665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k……..400 000 Kč</a:t>
                </a:r>
              </a:p>
              <a:p>
                <a:r>
                  <a:rPr lang="cs-CZ" sz="2400" dirty="0" smtClean="0"/>
                  <a:t>p……..10,2%</a:t>
                </a:r>
              </a:p>
              <a:p>
                <a:r>
                  <a:rPr lang="cs-CZ" sz="2400" dirty="0" smtClean="0"/>
                  <a:t>m……..5 měsíců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10,2 ∙ 4 000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17 000</a:t>
                </a:r>
              </a:p>
              <a:p>
                <a:r>
                  <a:rPr lang="cs-CZ" sz="2400" b="1" u="sng" dirty="0"/>
                  <a:t>u</a:t>
                </a:r>
                <a:r>
                  <a:rPr lang="cs-CZ" sz="2400" b="1" u="sng" dirty="0" smtClean="0"/>
                  <a:t> = 17 000 Kč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427" y="2204864"/>
                <a:ext cx="5218709" cy="2466573"/>
              </a:xfrm>
              <a:prstGeom prst="rect">
                <a:avLst/>
              </a:prstGeom>
              <a:blipFill rotWithShape="1">
                <a:blip r:embed="rId2"/>
                <a:stretch>
                  <a:fillRect l="-1869" t="-1733" b="-49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755576" y="5157192"/>
            <a:ext cx="6912768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 překlenovací úvěr na 5 měsíců zaplatíme  úrok 17 000 Kč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77427" y="2204864"/>
            <a:ext cx="3005398" cy="12332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3226" y="3717032"/>
            <a:ext cx="269842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26260" y="3717032"/>
            <a:ext cx="268263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896" y="4216540"/>
            <a:ext cx="268263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5576" y="5157191"/>
            <a:ext cx="6912768" cy="830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916832"/>
            <a:ext cx="136815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ODHAD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50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7427" y="467379"/>
            <a:ext cx="7704856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Kolik nás bude stát překlenovací úvěr ve vši 400 000 Kč poskytnutý bankou na 5 měsíců při úrokové míře 10,2%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7427" y="2204864"/>
                <a:ext cx="6010797" cy="24665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k……..400 000 Kč</a:t>
                </a:r>
              </a:p>
              <a:p>
                <a:r>
                  <a:rPr lang="cs-CZ" sz="2400" dirty="0" smtClean="0"/>
                  <a:t>p……..10,2%</a:t>
                </a:r>
              </a:p>
              <a:p>
                <a:r>
                  <a:rPr lang="cs-CZ" sz="2400" dirty="0" smtClean="0"/>
                  <a:t>m……..5 měsíců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10,2 ∙ 4 000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17 000</a:t>
                </a:r>
              </a:p>
              <a:p>
                <a:r>
                  <a:rPr lang="cs-CZ" sz="2400" b="1" u="sng" dirty="0"/>
                  <a:t>u</a:t>
                </a:r>
                <a:r>
                  <a:rPr lang="cs-CZ" sz="2400" b="1" u="sng" dirty="0" smtClean="0"/>
                  <a:t> = 17 000 Kč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427" y="2204864"/>
                <a:ext cx="6010797" cy="2466573"/>
              </a:xfrm>
              <a:prstGeom prst="rect">
                <a:avLst/>
              </a:prstGeom>
              <a:blipFill rotWithShape="1">
                <a:blip r:embed="rId2"/>
                <a:stretch>
                  <a:fillRect l="-1623" t="-1733" b="-49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755576" y="5157192"/>
            <a:ext cx="6912768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 překlenovací úvěr na 5 měsíců zaplatíme  úrok 17 000 Kč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5122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56084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bude zisk podnikatele, který uloží 200 000 Kč na termínovaný účet na dobu 9 měsíců při úrokové míře 3,5%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35297" y="2204864"/>
                <a:ext cx="5564895" cy="31999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k……….200 000 Kč</a:t>
                </a:r>
              </a:p>
              <a:p>
                <a:r>
                  <a:rPr lang="cs-CZ" sz="2400" dirty="0" smtClean="0"/>
                  <a:t>p……….3,5%</a:t>
                </a:r>
              </a:p>
              <a:p>
                <a:r>
                  <a:rPr lang="cs-CZ" sz="2400" dirty="0" smtClean="0"/>
                  <a:t>m…..….9 měsíců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3,5 ∙ 2 000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5 250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Nezapomněl/a jsi na daň?!?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 = 0,85 ∙ 5 250 = 4 462,5 </a:t>
                </a:r>
                <a:r>
                  <a:rPr lang="cs-CZ" sz="2400" dirty="0" smtClean="0">
                    <a:sym typeface="Euclid Extra"/>
                  </a:rPr>
                  <a:t> </a:t>
                </a:r>
                <a:r>
                  <a:rPr lang="cs-CZ" sz="2400" b="1" u="sng" dirty="0" smtClean="0">
                    <a:sym typeface="Euclid Extra"/>
                  </a:rPr>
                  <a:t>4 463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97" y="2204864"/>
                <a:ext cx="5564895" cy="3199979"/>
              </a:xfrm>
              <a:prstGeom prst="rect">
                <a:avLst/>
              </a:prstGeom>
              <a:blipFill rotWithShape="1">
                <a:blip r:embed="rId2"/>
                <a:stretch>
                  <a:fillRect l="-1754" t="-1333" b="-3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35297" y="5733256"/>
            <a:ext cx="6428991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Zisk podnikatele je po 9 měsících 4 463 Kč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735297" y="2204864"/>
            <a:ext cx="2900599" cy="12241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5297" y="3645024"/>
            <a:ext cx="2659957" cy="6976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95255" y="3645024"/>
            <a:ext cx="1329978" cy="6976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55618" y="4479258"/>
            <a:ext cx="3869615" cy="481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5297" y="4960930"/>
            <a:ext cx="4968552" cy="481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5733256"/>
            <a:ext cx="6624736" cy="481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624228" y="2204864"/>
            <a:ext cx="136815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ODHAD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4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56084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bude zisk podnikatele, který uloží 200 000 Kč na termínovaný účet na dobu 9 měsíců při úrokové míře 3,5%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35297" y="2204864"/>
                <a:ext cx="6840760" cy="31999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k……….200 000 Kč</a:t>
                </a:r>
              </a:p>
              <a:p>
                <a:r>
                  <a:rPr lang="cs-CZ" sz="2400" dirty="0" smtClean="0"/>
                  <a:t>p……….3,5%</a:t>
                </a:r>
              </a:p>
              <a:p>
                <a:r>
                  <a:rPr lang="cs-CZ" sz="2400" dirty="0" smtClean="0"/>
                  <a:t>m…..….9 měsíců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u</a:t>
                </a:r>
                <a:r>
                  <a:rPr lang="cs-CZ" sz="2400" dirty="0" smtClean="0"/>
                  <a:t> = 3,5 ∙ 2 000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400" dirty="0" smtClean="0"/>
                  <a:t> = 5 250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Nezapomněl/a jsi na daň?!?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 = 0,85 ∙ 5 250 = 4 462,5 </a:t>
                </a:r>
                <a:r>
                  <a:rPr lang="cs-CZ" sz="2400" dirty="0" smtClean="0">
                    <a:sym typeface="Euclid Extra"/>
                  </a:rPr>
                  <a:t> </a:t>
                </a:r>
                <a:r>
                  <a:rPr lang="cs-CZ" sz="2400" b="1" u="sng" dirty="0" smtClean="0">
                    <a:sym typeface="Euclid Extra"/>
                  </a:rPr>
                  <a:t>4 463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97" y="2204864"/>
                <a:ext cx="6840760" cy="3199979"/>
              </a:xfrm>
              <a:prstGeom prst="rect">
                <a:avLst/>
              </a:prstGeom>
              <a:blipFill rotWithShape="1">
                <a:blip r:embed="rId2"/>
                <a:stretch>
                  <a:fillRect l="-1426" t="-1333" b="-3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35297" y="5733256"/>
            <a:ext cx="6428991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Zisk podnikatele je po 9 měsících 4 463 Kč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3981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 prodal auto a utržených 90 000 Kč uložil na účet s </a:t>
            </a:r>
            <a:r>
              <a:rPr lang="cs-CZ" sz="2400" dirty="0"/>
              <a:t>ú</a:t>
            </a:r>
            <a:r>
              <a:rPr lang="cs-CZ" sz="2400" dirty="0" smtClean="0"/>
              <a:t>rokovou mírou 2,3% dne 19. ledna. V červnu si konečně vybral nové auto a tak si15. června téhož roku šel peníze vybrat. Kolik peněz si z banky odnesl?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2867" y="2219870"/>
            <a:ext cx="409880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Pravidla pro výpočet dnů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82867" y="2907544"/>
            <a:ext cx="5524756" cy="1200329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i="1" dirty="0"/>
              <a:t>Každý měsíc má 30 dnů</a:t>
            </a:r>
          </a:p>
          <a:p>
            <a:r>
              <a:rPr lang="cs-CZ" sz="2400" b="1" i="1" dirty="0"/>
              <a:t>Den, kdy se ukládá </a:t>
            </a:r>
            <a:r>
              <a:rPr lang="cs-CZ" sz="2400" b="1" i="1" dirty="0" smtClean="0"/>
              <a:t>se nezapočítává</a:t>
            </a:r>
            <a:endParaRPr lang="cs-CZ" sz="2400" b="1" i="1" dirty="0"/>
          </a:p>
          <a:p>
            <a:r>
              <a:rPr lang="cs-CZ" sz="2400" b="1" i="1" dirty="0"/>
              <a:t>Den, kdy se vybírá se </a:t>
            </a:r>
            <a:r>
              <a:rPr lang="cs-CZ" sz="2400" b="1" i="1" dirty="0" smtClean="0"/>
              <a:t>počítá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365104"/>
            <a:ext cx="7029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eden…..(30 – 19 = 11)…………………..….11 dnů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nor, březen, duben, květen….(4 ∙ 30)…..120 dnů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erven…………………………………………15 dnů</a:t>
            </a:r>
          </a:p>
          <a:p>
            <a:r>
              <a:rPr lang="cs-CZ" sz="2400" dirty="0" smtClean="0"/>
              <a:t>Celkem……………………………………….146 dnů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755576" y="5517232"/>
            <a:ext cx="68407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611560" y="2778928"/>
            <a:ext cx="5976664" cy="14575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904210" y="4229434"/>
            <a:ext cx="5616624" cy="576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81674" y="4694740"/>
            <a:ext cx="2899412" cy="4551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88224" y="5149934"/>
            <a:ext cx="1386154" cy="3672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91273" y="5486072"/>
            <a:ext cx="1477446" cy="576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4254173"/>
            <a:ext cx="1386154" cy="576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27583" y="4755162"/>
            <a:ext cx="4151285" cy="4039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9386" y="5121746"/>
            <a:ext cx="5978838" cy="3727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9385" y="5481053"/>
            <a:ext cx="5755637" cy="576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13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 prodal auto a utržených 90 000 Kč uložil na účet s </a:t>
            </a:r>
            <a:r>
              <a:rPr lang="cs-CZ" sz="2400" dirty="0"/>
              <a:t>ú</a:t>
            </a:r>
            <a:r>
              <a:rPr lang="cs-CZ" sz="2400" dirty="0" smtClean="0"/>
              <a:t>rokovou mírou 2,3% dne 19. ledna. V červnu si konečně vybral nové auto a tak si15. června téhož roku šel peníze vybrat. Kolik peněz si z banky odnesl?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2867" y="2219870"/>
            <a:ext cx="409880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Pravidla pro výpočet dnů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82867" y="2907544"/>
            <a:ext cx="5524756" cy="1200329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i="1" dirty="0"/>
              <a:t>Každý měsíc má 30 dnů</a:t>
            </a:r>
          </a:p>
          <a:p>
            <a:r>
              <a:rPr lang="cs-CZ" sz="2400" b="1" i="1" dirty="0"/>
              <a:t>Den, kdy se ukládá </a:t>
            </a:r>
            <a:r>
              <a:rPr lang="cs-CZ" sz="2400" b="1" i="1" dirty="0" smtClean="0"/>
              <a:t>se nezapočítává</a:t>
            </a:r>
            <a:endParaRPr lang="cs-CZ" sz="2400" b="1" i="1" dirty="0"/>
          </a:p>
          <a:p>
            <a:r>
              <a:rPr lang="cs-CZ" sz="2400" b="1" i="1" dirty="0"/>
              <a:t>Den, kdy se vybírá se </a:t>
            </a:r>
            <a:r>
              <a:rPr lang="cs-CZ" sz="2400" b="1" i="1" dirty="0" smtClean="0"/>
              <a:t>počítá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365104"/>
            <a:ext cx="7029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eden…..(30 – 19 = 11)…………………..….11 dnů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nor, březen, duben, květen….(4 ∙ 30)…..120 dnů</a:t>
            </a:r>
          </a:p>
          <a:p>
            <a:r>
              <a:rPr lang="cs-CZ" sz="2400" dirty="0"/>
              <a:t>č</a:t>
            </a:r>
            <a:r>
              <a:rPr lang="cs-CZ" sz="2400" dirty="0" smtClean="0"/>
              <a:t>erven…………………………………………15 dnů</a:t>
            </a:r>
          </a:p>
          <a:p>
            <a:r>
              <a:rPr lang="cs-CZ" sz="2400" dirty="0" smtClean="0"/>
              <a:t>Celkem……………………………………….146 dnů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755576" y="5517232"/>
            <a:ext cx="68407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27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560840" cy="1569660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 prodal auto a utržených 90 000 Kč uložil na účet s </a:t>
            </a:r>
            <a:r>
              <a:rPr lang="cs-CZ" sz="2400" dirty="0"/>
              <a:t>ú</a:t>
            </a:r>
            <a:r>
              <a:rPr lang="cs-CZ" sz="2400" dirty="0" smtClean="0"/>
              <a:t>rokovou mírou 2,3% dne 19. ledna. V červnu si konečně vybral nové auto a tak si15. června téhož roku šel peníze vybrat. Kolik peněz si z banky odnesl?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99592" y="2559128"/>
                <a:ext cx="5328592" cy="2832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k………….90 000 Kč</a:t>
                </a:r>
              </a:p>
              <a:p>
                <a:r>
                  <a:rPr lang="cs-CZ" sz="2400" dirty="0" smtClean="0"/>
                  <a:t>p………….2,3%</a:t>
                </a:r>
              </a:p>
              <a:p>
                <a:r>
                  <a:rPr lang="cs-CZ" sz="2400" dirty="0" smtClean="0"/>
                  <a:t>d………….146 dnů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u….2,3 ∙ 900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400" dirty="0" smtClean="0"/>
                  <a:t> = 839,5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.…0,85 ∙ 839,5 = 713,575 </a:t>
                </a:r>
                <a:r>
                  <a:rPr lang="cs-CZ" sz="2400" dirty="0" smtClean="0">
                    <a:sym typeface="Euclid Extra"/>
                  </a:rPr>
                  <a:t> 714</a:t>
                </a:r>
              </a:p>
              <a:p>
                <a:r>
                  <a:rPr lang="cs-CZ" sz="2400" b="1" u="sng" dirty="0" err="1">
                    <a:sym typeface="Euclid Extra"/>
                  </a:rPr>
                  <a:t>u</a:t>
                </a:r>
                <a:r>
                  <a:rPr lang="cs-CZ" sz="2400" b="1" u="sng" baseline="-25000" dirty="0" err="1" smtClean="0">
                    <a:sym typeface="Euclid Extra"/>
                  </a:rPr>
                  <a:t>z</a:t>
                </a:r>
                <a:r>
                  <a:rPr lang="cs-CZ" sz="2400" b="1" u="sng" dirty="0" smtClean="0">
                    <a:sym typeface="Euclid Extra"/>
                  </a:rPr>
                  <a:t> = 714 Kč 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559128"/>
                <a:ext cx="5328592" cy="2832955"/>
              </a:xfrm>
              <a:prstGeom prst="rect">
                <a:avLst/>
              </a:prstGeom>
              <a:blipFill rotWithShape="1">
                <a:blip r:embed="rId2"/>
                <a:stretch>
                  <a:fillRect l="-1831" t="-1505" b="-40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899592" y="5877272"/>
            <a:ext cx="5688632" cy="461665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Strýčkovi v bance vyplatí 90 714 Kč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899592" y="2564904"/>
            <a:ext cx="3024336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41198" y="3356992"/>
            <a:ext cx="302433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9592" y="4122662"/>
            <a:ext cx="2520280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59654" y="3981381"/>
            <a:ext cx="1976442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4627329"/>
            <a:ext cx="2376264" cy="3633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47864" y="4485961"/>
            <a:ext cx="1368152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52020" y="4486049"/>
            <a:ext cx="1260140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99592" y="4990629"/>
            <a:ext cx="1728192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9008" y="5834269"/>
            <a:ext cx="5759215" cy="504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588223" y="2478087"/>
            <a:ext cx="136815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ODHAD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35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560840" cy="1569660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 prodal auto a utržených 90 000 Kč uložil na účet s </a:t>
            </a:r>
            <a:r>
              <a:rPr lang="cs-CZ" sz="2400" dirty="0"/>
              <a:t>ú</a:t>
            </a:r>
            <a:r>
              <a:rPr lang="cs-CZ" sz="2400" dirty="0" smtClean="0"/>
              <a:t>rokovou mírou 2,3% dne 19. ledna. V červnu si konečně vybral nové auto a tak si15. června téhož roku šel peníze vybrat. Kolik peněz si z banky odnesl?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99592" y="2564904"/>
                <a:ext cx="6840760" cy="2832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k………….90 000 Kč</a:t>
                </a:r>
              </a:p>
              <a:p>
                <a:r>
                  <a:rPr lang="cs-CZ" sz="2400" dirty="0" smtClean="0"/>
                  <a:t>p………….2,3%</a:t>
                </a:r>
              </a:p>
              <a:p>
                <a:r>
                  <a:rPr lang="cs-CZ" sz="2400" dirty="0" smtClean="0"/>
                  <a:t>d………….146 dnů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u….2,3 ∙ 900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146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400" dirty="0" smtClean="0"/>
                  <a:t> = 839,5</a:t>
                </a:r>
              </a:p>
              <a:p>
                <a:r>
                  <a:rPr lang="cs-CZ" sz="2400" dirty="0" err="1" smtClean="0"/>
                  <a:t>u</a:t>
                </a:r>
                <a:r>
                  <a:rPr lang="cs-CZ" sz="2400" baseline="-25000" dirty="0" err="1" smtClean="0"/>
                  <a:t>z</a:t>
                </a:r>
                <a:r>
                  <a:rPr lang="cs-CZ" sz="2400" dirty="0" smtClean="0"/>
                  <a:t>.…0,85 ∙ 839,5 = 713,575 </a:t>
                </a:r>
                <a:r>
                  <a:rPr lang="cs-CZ" sz="2400" dirty="0" smtClean="0">
                    <a:sym typeface="Euclid Extra"/>
                  </a:rPr>
                  <a:t> 714</a:t>
                </a:r>
              </a:p>
              <a:p>
                <a:r>
                  <a:rPr lang="cs-CZ" sz="2400" b="1" u="sng" dirty="0" err="1">
                    <a:sym typeface="Euclid Extra"/>
                  </a:rPr>
                  <a:t>u</a:t>
                </a:r>
                <a:r>
                  <a:rPr lang="cs-CZ" sz="2400" b="1" u="sng" baseline="-25000" dirty="0" err="1" smtClean="0">
                    <a:sym typeface="Euclid Extra"/>
                  </a:rPr>
                  <a:t>z</a:t>
                </a:r>
                <a:r>
                  <a:rPr lang="cs-CZ" sz="2400" b="1" u="sng" dirty="0" smtClean="0">
                    <a:sym typeface="Euclid Extra"/>
                  </a:rPr>
                  <a:t> = 714 Kč 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564904"/>
                <a:ext cx="6840760" cy="2832955"/>
              </a:xfrm>
              <a:prstGeom prst="rect">
                <a:avLst/>
              </a:prstGeom>
              <a:blipFill rotWithShape="1">
                <a:blip r:embed="rId2"/>
                <a:stretch>
                  <a:fillRect l="-1426" t="-1509" b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899592" y="5877272"/>
            <a:ext cx="5688632" cy="461665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Strýčkovi v bance vyplatí 90 714 Kč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5826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1243</Words>
  <Application>Microsoft Office PowerPoint</Application>
  <PresentationFormat>Předvádění na obrazovce (4:3)</PresentationFormat>
  <Paragraphs>151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Základní</vt:lpstr>
      <vt:lpstr>Motiv systému Office</vt:lpstr>
      <vt:lpstr>  </vt:lpstr>
      <vt:lpstr>Prezentace aplikace PowerPoint</vt:lpstr>
      <vt:lpstr>Finanční matematika 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3</dc:title>
  <dc:creator>mrkackovav</dc:creator>
  <cp:lastModifiedBy>mrkackovav</cp:lastModifiedBy>
  <cp:revision>26</cp:revision>
  <dcterms:created xsi:type="dcterms:W3CDTF">2013-06-10T19:26:13Z</dcterms:created>
  <dcterms:modified xsi:type="dcterms:W3CDTF">2013-06-27T20:17:38Z</dcterms:modified>
</cp:coreProperties>
</file>