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91" r:id="rId3"/>
    <p:sldId id="256" r:id="rId4"/>
    <p:sldId id="258" r:id="rId5"/>
    <p:sldId id="259" r:id="rId6"/>
    <p:sldId id="261" r:id="rId7"/>
    <p:sldId id="268" r:id="rId8"/>
    <p:sldId id="294" r:id="rId9"/>
    <p:sldId id="293" r:id="rId10"/>
    <p:sldId id="279" r:id="rId11"/>
    <p:sldId id="278" r:id="rId12"/>
    <p:sldId id="277" r:id="rId13"/>
    <p:sldId id="276" r:id="rId14"/>
    <p:sldId id="285" r:id="rId15"/>
    <p:sldId id="284" r:id="rId16"/>
    <p:sldId id="283" r:id="rId17"/>
    <p:sldId id="282" r:id="rId18"/>
    <p:sldId id="281" r:id="rId19"/>
    <p:sldId id="280" r:id="rId20"/>
    <p:sldId id="275" r:id="rId21"/>
    <p:sldId id="290" r:id="rId22"/>
    <p:sldId id="289" r:id="rId23"/>
    <p:sldId id="288" r:id="rId24"/>
    <p:sldId id="28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93855EA-BABA-43F1-BA59-9667DD9BAAF4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0BCEA94-68FB-4739-A8AC-81EA2F42ED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8871928"/>
              </p:ext>
            </p:extLst>
          </p:nvPr>
        </p:nvGraphicFramePr>
        <p:xfrm>
          <a:off x="2484438" y="371475"/>
          <a:ext cx="4167187" cy="608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3610" imgH="8633110" progId="Word.Document.12">
                  <p:embed/>
                </p:oleObj>
              </mc:Choice>
              <mc:Fallback>
                <p:oleObj name="Dokument" r:id="rId3" imgW="5903610" imgH="86331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4438" y="371475"/>
                        <a:ext cx="4167187" cy="608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60285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71800" y="533400"/>
            <a:ext cx="5904656" cy="2868168"/>
          </a:xfrm>
        </p:spPr>
        <p:txBody>
          <a:bodyPr/>
          <a:lstStyle/>
          <a:p>
            <a:pPr algn="ctr"/>
            <a:r>
              <a:rPr lang="cs-CZ" sz="6000" dirty="0" smtClean="0">
                <a:solidFill>
                  <a:srgbClr val="C00000"/>
                </a:solidFill>
              </a:rPr>
              <a:t>Marketingová abeceda</a:t>
            </a:r>
            <a:endParaRPr lang="cs-CZ" sz="6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1988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533400"/>
            <a:ext cx="2160240" cy="1743472"/>
          </a:xfr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A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Akvizice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Získání nového výrobku koupí patentu nebo celé firmy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Analýza ABC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Rozděluje výrobky do tří skupin, podle toho jak se podílejí na obratu firmy.</a:t>
            </a:r>
            <a:r>
              <a:rPr lang="cs-CZ" dirty="0"/>
              <a:t/>
            </a:r>
            <a:br>
              <a:rPr lang="cs-CZ" dirty="0"/>
            </a:b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464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</a:bodyPr>
          <a:lstStyle/>
          <a:p>
            <a:r>
              <a:rPr lang="cs-CZ" sz="9600" dirty="0">
                <a:solidFill>
                  <a:srgbClr val="C00000"/>
                </a:solidFill>
              </a:rPr>
              <a:t>B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1988840"/>
            <a:ext cx="5976664" cy="3960440"/>
          </a:xfrm>
        </p:spPr>
        <p:txBody>
          <a:bodyPr>
            <a:normAutofit lnSpcReduction="10000"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Bod zvratu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Určuje takové množství výrobku, kdy cena pokryje fixní náklady</a:t>
            </a:r>
            <a:endParaRPr lang="cs-CZ" dirty="0">
              <a:solidFill>
                <a:schemeClr val="bg1"/>
              </a:solidFill>
            </a:endParaRPr>
          </a:p>
          <a:p>
            <a:pPr algn="l"/>
            <a:endParaRPr lang="cs-CZ" dirty="0">
              <a:solidFill>
                <a:srgbClr val="FFC000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B2B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cs-CZ" dirty="0" smtClean="0"/>
              <a:t>Propagační strategie zaměřená na obchodníky</a:t>
            </a:r>
          </a:p>
          <a:p>
            <a:pPr algn="l"/>
            <a:endParaRPr lang="cs-CZ" dirty="0"/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B2C</a:t>
            </a:r>
          </a:p>
          <a:p>
            <a:pPr algn="l"/>
            <a:r>
              <a:rPr lang="cs-CZ" dirty="0" smtClean="0"/>
              <a:t>Propagační strategie zaměřená na konečné spotřebitele</a:t>
            </a:r>
            <a:r>
              <a:rPr lang="cs-CZ" dirty="0"/>
              <a:t/>
            </a:r>
            <a:br>
              <a:rPr lang="cs-CZ" dirty="0"/>
            </a:b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181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533400"/>
            <a:ext cx="1944216" cy="1743472"/>
          </a:xfr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C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87824" y="2996952"/>
            <a:ext cx="5832648" cy="295232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Cash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and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curry</a:t>
            </a: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Velkoobchod typu zaplať a odvez. Neposkytuje žádné další služby.</a:t>
            </a:r>
          </a:p>
          <a:p>
            <a:pPr algn="l"/>
            <a:endParaRPr lang="cs-CZ" b="1" dirty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Cena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Základní marketingový nástroj, vyjádření hodnoty výrobku.</a:t>
            </a:r>
          </a:p>
          <a:p>
            <a:pPr algn="l"/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8288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872208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D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1052736"/>
            <a:ext cx="5904656" cy="4896544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Distribuce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Zajištění cesty výrobku od výrobce ke spotřebiteli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Dealer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Smluvní partner, který na základě zprostředkovatelské smlouvy zajišťuje prodej výrobků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Design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Vzhled výrobku, estetická hodnota</a:t>
            </a:r>
          </a:p>
          <a:p>
            <a:pPr algn="l"/>
            <a:endParaRPr lang="cs-CZ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8288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872208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E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1196752"/>
            <a:ext cx="5976664" cy="475252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EAN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Čárový kód na obalu výrobku, poskytuje základní informace o původu zboží, výrobci, datu výroby…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Exkluzivní distribuce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Výlučný prodej vybraným distributorem, zdůrazňuje výjimečnost zboží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Elasticita poptávky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Poptávka rychle reaguje na změnu ceny</a:t>
            </a:r>
            <a:r>
              <a:rPr lang="cs-CZ" dirty="0"/>
              <a:t/>
            </a:r>
            <a:br>
              <a:rPr lang="cs-CZ" dirty="0"/>
            </a:b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721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872208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F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780928"/>
            <a:ext cx="5976664" cy="3528392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Fixní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náklad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Náklad se nemění s objemem výroby</a:t>
            </a:r>
            <a:r>
              <a:rPr lang="cs-CZ" dirty="0"/>
              <a:t/>
            </a:r>
            <a:br>
              <a:rPr lang="cs-CZ" dirty="0"/>
            </a:b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721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872208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G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2780928"/>
            <a:ext cx="5976664" cy="3528392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Guerilla marketing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Marketing založený na nápadu, má vzbudit zájem, překvapení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721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>
                <a:solidFill>
                  <a:srgbClr val="C00000"/>
                </a:solidFill>
              </a:rPr>
              <a:t>H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Hypermarket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Forma maloobchodu, velká samoobslužná prodejna, nabízí potravinářské i </a:t>
            </a:r>
            <a:r>
              <a:rPr lang="cs-CZ" dirty="0" err="1" smtClean="0">
                <a:solidFill>
                  <a:schemeClr val="bg1"/>
                </a:solidFill>
              </a:rPr>
              <a:t>nepotravinářské</a:t>
            </a:r>
            <a:r>
              <a:rPr lang="cs-CZ" dirty="0" smtClean="0">
                <a:solidFill>
                  <a:schemeClr val="bg1"/>
                </a:solidFill>
              </a:rPr>
              <a:t> zboží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7813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91680" y="533400"/>
            <a:ext cx="576064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I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Intenzivní distribuce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Prodej prostřednictvím co největšího počtu distributorů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Inovace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Změny vzhledu, obalu, funkcí…výrobku s cílem prodloužit jeho životní cyklus na trhu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7813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>
                <a:solidFill>
                  <a:srgbClr val="C00000"/>
                </a:solidFill>
              </a:rPr>
              <a:t>J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Jakost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Kvalita výrobku, daná normami</a:t>
            </a:r>
          </a:p>
        </p:txBody>
      </p:sp>
    </p:spTree>
    <p:extLst>
      <p:ext uri="{BB962C8B-B14F-4D97-AF65-F5344CB8AC3E}">
        <p14:creationId xmlns:p14="http://schemas.microsoft.com/office/powerpoint/2010/main" val="22977813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K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420888"/>
            <a:ext cx="5976664" cy="3528392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Konkurence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Vztah firem, konkurenční prostředí je dané počtem firem a jejich podmínkami</a:t>
            </a:r>
          </a:p>
          <a:p>
            <a:pPr algn="l"/>
            <a:endParaRPr lang="cs-CZ" dirty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Kauzální výzkum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Marketingový výzkum, který zjišťuje vztahy mezi jevy, příčiny a souvislosti, odpovídá na otázku proč</a:t>
            </a:r>
            <a:endParaRPr lang="cs-CZ" dirty="0">
              <a:solidFill>
                <a:schemeClr val="bg1"/>
              </a:solidFill>
            </a:endParaRPr>
          </a:p>
          <a:p>
            <a:pPr algn="l"/>
            <a:endParaRPr lang="cs-CZ" dirty="0"/>
          </a:p>
          <a:p>
            <a:pPr algn="l"/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7813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L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3068960"/>
            <a:ext cx="5976664" cy="295232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Lobování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Zastupování zájmů firmy při jednání s veřejnými činiteli</a:t>
            </a:r>
            <a:r>
              <a:rPr lang="cs-CZ" dirty="0"/>
              <a:t/>
            </a:r>
            <a:br>
              <a:rPr lang="cs-CZ" dirty="0"/>
            </a:b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04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M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980728"/>
            <a:ext cx="5976664" cy="4968552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Maloobchod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Forma obchodu zaměřená na konečné spotřebitele</a:t>
            </a:r>
          </a:p>
          <a:p>
            <a:pPr algn="l"/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Podnikatelská koncepce  vycházející z potřeb zákazníků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Matice růstu podniku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Slouží k identifikaci příležitostí k růstu firmy, ukazuje čtyři možné strategie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dirty="0">
                <a:solidFill>
                  <a:schemeClr val="accent2">
                    <a:lumMod val="75000"/>
                  </a:schemeClr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04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N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Nákupní chování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Souhrn kroků, kterými spotřebitel prochází při koupi – poznání potřeby, shromažďování informací, hodnocení alternativ, rozhodnutí o koupi.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04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O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348880"/>
            <a:ext cx="5976664" cy="36004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Obal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Součást výrobku, má funkci ochranou, informační a propagační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Obchodně technické služby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Součást druhé vrstvy výrobku např. záruka, servis, doprava…</a:t>
            </a:r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04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P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976664" cy="5616624"/>
          </a:xfrm>
        </p:spPr>
        <p:txBody>
          <a:bodyPr>
            <a:normAutofit fontScale="92500"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Portfoliová analýza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Analýza zkoumá šance a přínosy jednotlivých podnikatelských aktivit. Rozděluje výrobky do čtyř kvadrantů otazníky, hvězdy, dojné krávy a bídní psi.</a:t>
            </a: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Propagace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Komunikace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mezi prodávajícím a kupujícím, cílem je informovat, připomínat a přesvědčit ke koupi.</a:t>
            </a: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Public relations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Komunikace se zákazníky prostřednictvím médií, cílem je zvýšit pozitivní obraz o firmě v očích veřejnosti.</a:t>
            </a: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Penetrační oceňování 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cs-CZ" dirty="0" smtClean="0"/>
              <a:t>Cenová strategie, firma uvede výrobky na trh s co nejnižší cenou, výrobek je dostupný pro všechny. Pak firma ceny postupně zvyšuje.</a:t>
            </a:r>
            <a:endParaRPr lang="cs-CZ" dirty="0"/>
          </a:p>
          <a:p>
            <a:pPr algn="l"/>
            <a:endParaRPr lang="cs-CZ" dirty="0"/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04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R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Reklama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Placená , jednosměrná forma komunikace s cílem ovlivnit spotřebitele.Reklama může bát tištěná, televizní , rozhlasová a exteriérová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6040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S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43808" y="980728"/>
            <a:ext cx="5976664" cy="482453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SWOT analýza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Analýza vnitřního a vnějšího prostředí firmy.Ve vnitřním prostředí hledá slabé a silné stránky, ve vnějším příležitosti a hrozby</a:t>
            </a: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Sbírání smetany 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Cenová strategie, firma uvede výrobek na trh za co nejvyšší ceny- zdůrazňuje tím jedinečnost, kvalitu výrobku. Po uchycení výrobku na trhu cenu postupně snižuje.</a:t>
            </a:r>
          </a:p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Segmentace trhu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Rozdělení trhu na určité skupiny zákazníků se společnými potřebami a charakteristikami.</a:t>
            </a:r>
          </a:p>
          <a:p>
            <a:pPr algn="l"/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7813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T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1340768"/>
            <a:ext cx="5976664" cy="4608512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Tržní potenciál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Nejvyšší možná schopnost prodeje výrobku na daném trhu.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Tržní podíl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Podíl firmy na celkovém prodeji na daném trhu, udává se v %.</a:t>
            </a:r>
          </a:p>
          <a:p>
            <a:pPr algn="l"/>
            <a:endParaRPr lang="cs-CZ" b="1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Tržní mezera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Firma se zaměřuje na  výrobek,skupinu zákazníků nebo způsob prodeje , který na trhu chybí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297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>
                <a:solidFill>
                  <a:srgbClr val="C00000"/>
                </a:solidFill>
              </a:rPr>
              <a:t>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996952"/>
            <a:ext cx="5976664" cy="295232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U-křivka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Grafické znázornění závislosti průměrných nákladů na objemu výroby. S rostoucím objemem výroby náklady klesají, protože fixní náklady jsou rozloženy na větší počet výrobků. Po dosažení minimálních nákladů dochází k jejich růstu.</a:t>
            </a:r>
            <a:endParaRPr lang="cs-CZ" dirty="0">
              <a:solidFill>
                <a:schemeClr val="bg1"/>
              </a:solidFill>
            </a:endParaRPr>
          </a:p>
          <a:p>
            <a:pPr algn="l"/>
            <a:endParaRPr lang="cs-CZ" dirty="0"/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297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V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15816" y="1484784"/>
            <a:ext cx="5832648" cy="4752528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Velkoobchod</a:t>
            </a:r>
          </a:p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Forma obchodu zaměřená na jiné podnikatelské subjekty, není určena pro konečné spotřebitele</a:t>
            </a:r>
          </a:p>
          <a:p>
            <a:pPr algn="l"/>
            <a:endParaRPr lang="cs-CZ" sz="2400" dirty="0" smtClean="0">
              <a:solidFill>
                <a:schemeClr val="bg1"/>
              </a:solidFill>
            </a:endParaRPr>
          </a:p>
          <a:p>
            <a:pPr algn="l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Věrnostní program</a:t>
            </a:r>
          </a:p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Výhody a odměny pro stálé zákazníky, motivují k většímu odběru.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297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33400"/>
            <a:ext cx="1944216" cy="1743472"/>
          </a:xfrm>
          <a:noFill/>
          <a:ln>
            <a:noFill/>
          </a:ln>
          <a:scene3d>
            <a:camera prst="orthographicFron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Z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564904"/>
            <a:ext cx="5976664" cy="3384376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Značka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Název, znak, symbol – slouží k identifikaci výrobku.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Zkušenostní křivka</a:t>
            </a:r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Grafické znázornění vlivu zkušeností na  průměrné náklady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297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Vlastní 1">
      <a:dk1>
        <a:sysClr val="windowText" lastClr="000000"/>
      </a:dk1>
      <a:lt1>
        <a:srgbClr val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628</Words>
  <Application>Microsoft Office PowerPoint</Application>
  <PresentationFormat>Předvádění na obrazovce (4:3)</PresentationFormat>
  <Paragraphs>127</Paragraphs>
  <Slides>24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Bohatý</vt:lpstr>
      <vt:lpstr>Microsoft Word Document</vt:lpstr>
      <vt:lpstr>Prezentace aplikace PowerPoint</vt:lpstr>
      <vt:lpstr>Marketingová abeceda</vt:lpstr>
      <vt:lpstr>A</vt:lpstr>
      <vt:lpstr>B</vt:lpstr>
      <vt:lpstr>C</vt:lpstr>
      <vt:lpstr>D</vt:lpstr>
      <vt:lpstr>E</vt:lpstr>
      <vt:lpstr>F</vt:lpstr>
      <vt:lpstr>G</vt:lpstr>
      <vt:lpstr>H</vt:lpstr>
      <vt:lpstr>I</vt:lpstr>
      <vt:lpstr>J</vt:lpstr>
      <vt:lpstr>K</vt:lpstr>
      <vt:lpstr>L</vt:lpstr>
      <vt:lpstr>M</vt:lpstr>
      <vt:lpstr>N</vt:lpstr>
      <vt:lpstr>O</vt:lpstr>
      <vt:lpstr>P</vt:lpstr>
      <vt:lpstr>R</vt:lpstr>
      <vt:lpstr>S</vt:lpstr>
      <vt:lpstr>T</vt:lpstr>
      <vt:lpstr>U</vt:lpstr>
      <vt:lpstr>V</vt:lpstr>
      <vt:lpstr>Z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</dc:title>
  <dc:creator>Burdová</dc:creator>
  <cp:lastModifiedBy>Iva Buriánková</cp:lastModifiedBy>
  <cp:revision>50</cp:revision>
  <dcterms:created xsi:type="dcterms:W3CDTF">2012-01-24T17:30:07Z</dcterms:created>
  <dcterms:modified xsi:type="dcterms:W3CDTF">2013-06-28T09:01:16Z</dcterms:modified>
</cp:coreProperties>
</file>