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8" r:id="rId2"/>
    <p:sldId id="269" r:id="rId3"/>
    <p:sldId id="257" r:id="rId4"/>
    <p:sldId id="398" r:id="rId5"/>
    <p:sldId id="399" r:id="rId6"/>
    <p:sldId id="400" r:id="rId7"/>
    <p:sldId id="401" r:id="rId8"/>
    <p:sldId id="402" r:id="rId9"/>
    <p:sldId id="403" r:id="rId10"/>
    <p:sldId id="404" r:id="rId11"/>
    <p:sldId id="367" r:id="rId12"/>
    <p:sldId id="405" r:id="rId13"/>
    <p:sldId id="3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9" autoAdjust="0"/>
    <p:restoredTop sz="91564" autoAdjust="0"/>
  </p:normalViewPr>
  <p:slideViewPr>
    <p:cSldViewPr>
      <p:cViewPr>
        <p:scale>
          <a:sx n="64" d="100"/>
          <a:sy n="64" d="100"/>
        </p:scale>
        <p:origin x="-13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Soubor:Illu</a:t>
            </a:r>
            <a:r>
              <a:rPr lang="cs-CZ" dirty="0" smtClean="0"/>
              <a:t> </a:t>
            </a:r>
            <a:r>
              <a:rPr lang="cs-CZ" dirty="0" err="1" smtClean="0"/>
              <a:t>lymphatic</a:t>
            </a:r>
            <a:r>
              <a:rPr lang="cs-CZ" dirty="0" smtClean="0"/>
              <a:t> system.jpg.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14.11.2006 [cit. 2012-12-17]. Dostupné z: http://cs.wikipedia.org/wiki/Lymfatick%C3%A1_soustava </a:t>
            </a:r>
          </a:p>
          <a:p>
            <a:r>
              <a:rPr lang="cs-CZ" dirty="0" err="1" smtClean="0"/>
              <a:t>Soubor:Illu</a:t>
            </a:r>
            <a:r>
              <a:rPr lang="cs-CZ" dirty="0" smtClean="0"/>
              <a:t> spleen.jpg.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23.11.2006 [cit. 2012-12-17]. Dostupné z: http://cs.wikipedia.org/wiki/Slezina </a:t>
            </a:r>
          </a:p>
          <a:p>
            <a:r>
              <a:rPr lang="cs-CZ" dirty="0" err="1" smtClean="0"/>
              <a:t>Soubor:Illu</a:t>
            </a:r>
            <a:r>
              <a:rPr lang="cs-CZ" dirty="0" smtClean="0"/>
              <a:t> </a:t>
            </a:r>
            <a:r>
              <a:rPr lang="cs-CZ" dirty="0" err="1" smtClean="0"/>
              <a:t>lymph</a:t>
            </a:r>
            <a:r>
              <a:rPr lang="cs-CZ" dirty="0" smtClean="0"/>
              <a:t> node structure.png.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14.6.2006 [cit. 2012-12-17]. Dostupné z: http://cs.wikipedia.org/wiki/M%C3%ADzn%C3%AD_uzlina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Soubor:Illu</a:t>
            </a:r>
            <a:r>
              <a:rPr lang="cs-CZ" dirty="0" smtClean="0"/>
              <a:t> </a:t>
            </a:r>
            <a:r>
              <a:rPr lang="cs-CZ" dirty="0" err="1" smtClean="0"/>
              <a:t>lymphatic</a:t>
            </a:r>
            <a:r>
              <a:rPr lang="cs-CZ" dirty="0" smtClean="0"/>
              <a:t> system.jpg.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14.11.2006 [cit. 2012-12-17]. Dostupné z: http://cs.wikipedia.org/wiki/Lymfatick%C3%A1_soustava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Soubor:Illu</a:t>
            </a:r>
            <a:r>
              <a:rPr lang="cs-CZ" dirty="0" smtClean="0"/>
              <a:t> </a:t>
            </a:r>
            <a:r>
              <a:rPr lang="cs-CZ" dirty="0" err="1" smtClean="0"/>
              <a:t>lymphatic</a:t>
            </a:r>
            <a:r>
              <a:rPr lang="cs-CZ" dirty="0" smtClean="0"/>
              <a:t> system.jpg.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14.11.2006 [cit. 2012-12-17]. Dostupné z: http://cs.wikipedia.org/wiki/Lymfatick%C3%A1_soustava </a:t>
            </a:r>
          </a:p>
          <a:p>
            <a:r>
              <a:rPr lang="cs-CZ" dirty="0" err="1" smtClean="0"/>
              <a:t>Soubor:Blister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burns</a:t>
            </a:r>
            <a:r>
              <a:rPr lang="cs-CZ" dirty="0" smtClean="0"/>
              <a:t> (top).</a:t>
            </a:r>
            <a:r>
              <a:rPr lang="cs-CZ" dirty="0" err="1" smtClean="0"/>
              <a:t>png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30.7.2006 [cit. 2012-12-17]. Dostupné z: http://cs.wikipedia.org/wiki/Puch%C3%BD%C5%99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Soubor:Illu</a:t>
            </a:r>
            <a:r>
              <a:rPr lang="cs-CZ" dirty="0" smtClean="0"/>
              <a:t> </a:t>
            </a:r>
            <a:r>
              <a:rPr lang="cs-CZ" dirty="0" err="1" smtClean="0"/>
              <a:t>lymph</a:t>
            </a:r>
            <a:r>
              <a:rPr lang="cs-CZ" dirty="0" smtClean="0"/>
              <a:t> node structure.png.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14.6.2006 [cit. 2012-12-17]. Dostupné z: http://cs.wikipedia.org/wiki/M%C3%ADzn%C3%AD_uzlina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Soubor:Illu</a:t>
            </a:r>
            <a:r>
              <a:rPr lang="cs-CZ" dirty="0" smtClean="0"/>
              <a:t> </a:t>
            </a:r>
            <a:r>
              <a:rPr lang="cs-CZ" dirty="0" err="1" smtClean="0"/>
              <a:t>lymph</a:t>
            </a:r>
            <a:r>
              <a:rPr lang="cs-CZ" dirty="0" smtClean="0"/>
              <a:t> node structure.png.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14.6.2006 [cit. 2012-12-17]. </a:t>
            </a:r>
            <a:r>
              <a:rPr lang="cs-CZ" smtClean="0"/>
              <a:t>Dostupné z: http://cs.wikipedia.org/wiki/M%C3%ADzn%C3%AD_uzlina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Soubor:Illu</a:t>
            </a:r>
            <a:r>
              <a:rPr lang="cs-CZ" dirty="0" smtClean="0"/>
              <a:t> spleen.jpg.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23.11.2006 [cit. 2012-12-17]. Dostupné z: http://cs.wikipedia.org/wiki/Slezina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File:Illu thymus.jpg.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23.11.2006 [cit. 2012-12-17]. Dostupné z: http://en.wikipedia.org/wiki/Thymus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Soubor:Throat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Tonsils</a:t>
            </a:r>
            <a:r>
              <a:rPr lang="cs-CZ" dirty="0" smtClean="0"/>
              <a:t> 0012J.jpeg.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18.7.2011 [cit. 2012-12-17]. Dostupné z: http://cs.wikipedia.org/wiki/Mandle_%28org%C3%A1n%29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20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220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45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508061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Mízní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soustava člověka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se podrobněji seznámí s </a:t>
            </a:r>
            <a:r>
              <a:rPr lang="cs-CZ" b="1" dirty="0" smtClean="0">
                <a:solidFill>
                  <a:schemeClr val="tx1"/>
                </a:solidFill>
              </a:rPr>
              <a:t>MÍZNÍ SOUSTAVOU ČLOVĚKA</a:t>
            </a:r>
            <a:endParaRPr lang="cs-CZ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b="1" dirty="0">
                <a:solidFill>
                  <a:schemeClr val="tx1"/>
                </a:solidFill>
              </a:rPr>
              <a:t>ž</a:t>
            </a:r>
            <a:r>
              <a:rPr lang="cs-CZ" b="1" dirty="0" smtClean="0">
                <a:solidFill>
                  <a:schemeClr val="tx1"/>
                </a:solidFill>
              </a:rPr>
              <a:t>áci se seznámí s </a:t>
            </a:r>
            <a:r>
              <a:rPr lang="cs-CZ" b="1" dirty="0" smtClean="0">
                <a:solidFill>
                  <a:schemeClr val="tx1"/>
                </a:solidFill>
              </a:rPr>
              <a:t>funkcí a stavbou mízní soustavy, mízními uzlinami, brzlíkem, slezinou</a:t>
            </a:r>
            <a:endParaRPr lang="cs-CZ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nejprve shlédnou prezentaci, následně odpoví na otázky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496" y="139480"/>
            <a:ext cx="5815800" cy="841248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Mízní soustava člověka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" name="Picture 2" descr="Soubor:Illu lymphatic syste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17" y="1008112"/>
            <a:ext cx="3104871" cy="566124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Illu sple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425" y="322512"/>
            <a:ext cx="2989407" cy="332251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Illu lymph node structur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89040"/>
            <a:ext cx="4953000" cy="285750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Funkce mízní soustavy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805264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odvádí přebytečný tkáňový mok </a:t>
            </a:r>
            <a:r>
              <a:rPr lang="cs-CZ" b="1" dirty="0" smtClean="0">
                <a:solidFill>
                  <a:schemeClr val="tx1"/>
                </a:solidFill>
              </a:rPr>
              <a:t>z tkání zpět </a:t>
            </a:r>
            <a:r>
              <a:rPr lang="cs-CZ" b="1" u="sng" dirty="0" smtClean="0">
                <a:solidFill>
                  <a:schemeClr val="tx1"/>
                </a:solidFill>
              </a:rPr>
              <a:t>do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u="sng" dirty="0" smtClean="0">
                <a:solidFill>
                  <a:schemeClr val="tx1"/>
                </a:solidFill>
              </a:rPr>
              <a:t>krevního oběhu (žil)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původní </a:t>
            </a:r>
            <a:r>
              <a:rPr lang="cs-CZ" b="1" u="sng" dirty="0" smtClean="0">
                <a:solidFill>
                  <a:schemeClr val="tx1"/>
                </a:solidFill>
              </a:rPr>
              <a:t>tkáňový mok mění </a:t>
            </a:r>
            <a:r>
              <a:rPr lang="cs-CZ" b="1" dirty="0" smtClean="0">
                <a:solidFill>
                  <a:schemeClr val="tx1"/>
                </a:solidFill>
              </a:rPr>
              <a:t>své složení a přeměňuje se </a:t>
            </a:r>
            <a:r>
              <a:rPr lang="cs-CZ" b="1" u="sng" dirty="0" smtClean="0">
                <a:solidFill>
                  <a:schemeClr val="tx1"/>
                </a:solidFill>
              </a:rPr>
              <a:t>v MÍZU (lymfu</a:t>
            </a:r>
            <a:r>
              <a:rPr lang="cs-CZ" b="1" dirty="0" smtClean="0">
                <a:solidFill>
                  <a:schemeClr val="tx1"/>
                </a:solidFill>
              </a:rPr>
              <a:t>)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tok mízy je jednosměrný </a:t>
            </a:r>
            <a:r>
              <a:rPr lang="cs-CZ" b="1" dirty="0" smtClean="0">
                <a:solidFill>
                  <a:schemeClr val="tx1"/>
                </a:solidFill>
              </a:rPr>
              <a:t>(tkáně </a:t>
            </a:r>
            <a:r>
              <a:rPr lang="cs-CZ" b="1" dirty="0" smtClean="0">
                <a:solidFill>
                  <a:schemeClr val="tx1"/>
                </a:solidFill>
                <a:sym typeface="Symbol"/>
              </a:rPr>
              <a:t> mízní cévy  žíly)</a:t>
            </a:r>
          </a:p>
          <a:p>
            <a:r>
              <a:rPr lang="cs-CZ" b="1" dirty="0" smtClean="0">
                <a:solidFill>
                  <a:schemeClr val="tx1"/>
                </a:solidFill>
                <a:sym typeface="Symbol"/>
              </a:rPr>
              <a:t>podílí se na </a:t>
            </a:r>
            <a:r>
              <a:rPr lang="cs-CZ" b="1" u="sng" dirty="0" smtClean="0">
                <a:solidFill>
                  <a:schemeClr val="tx1"/>
                </a:solidFill>
                <a:sym typeface="Symbol"/>
              </a:rPr>
              <a:t>obraně organizmu </a:t>
            </a:r>
            <a:r>
              <a:rPr lang="cs-CZ" b="1" dirty="0" smtClean="0">
                <a:solidFill>
                  <a:schemeClr val="tx1"/>
                </a:solidFill>
                <a:sym typeface="Symbol"/>
              </a:rPr>
              <a:t>(v míze jsou bílé krvinky, které ničí choroboplodné zárodky)</a:t>
            </a:r>
          </a:p>
          <a:p>
            <a:r>
              <a:rPr lang="cs-CZ" b="1" u="sng" dirty="0" smtClean="0">
                <a:solidFill>
                  <a:schemeClr val="tx1"/>
                </a:solidFill>
                <a:sym typeface="Symbol"/>
              </a:rPr>
              <a:t>odvádí z těla tuky </a:t>
            </a:r>
            <a:r>
              <a:rPr lang="cs-CZ" b="1" dirty="0" smtClean="0">
                <a:solidFill>
                  <a:schemeClr val="tx1"/>
                </a:solidFill>
                <a:sym typeface="Symbol"/>
              </a:rPr>
              <a:t>do krevního oběhu</a:t>
            </a:r>
          </a:p>
          <a:p>
            <a:r>
              <a:rPr lang="cs-CZ" b="1" dirty="0" smtClean="0">
                <a:solidFill>
                  <a:schemeClr val="tx1"/>
                </a:solidFill>
                <a:sym typeface="Symbol"/>
              </a:rPr>
              <a:t>za </a:t>
            </a:r>
            <a:r>
              <a:rPr lang="cs-CZ" b="1" u="sng" dirty="0" smtClean="0">
                <a:solidFill>
                  <a:schemeClr val="tx1"/>
                </a:solidFill>
                <a:sym typeface="Symbol"/>
              </a:rPr>
              <a:t>24 hodin </a:t>
            </a:r>
            <a:r>
              <a:rPr lang="cs-CZ" b="1" dirty="0" smtClean="0">
                <a:solidFill>
                  <a:schemeClr val="tx1"/>
                </a:solidFill>
                <a:sym typeface="Symbol"/>
              </a:rPr>
              <a:t>se vytvoří v těle </a:t>
            </a:r>
            <a:r>
              <a:rPr lang="cs-CZ" b="1" u="sng" dirty="0" smtClean="0">
                <a:solidFill>
                  <a:schemeClr val="tx1"/>
                </a:solidFill>
                <a:sym typeface="Symbol"/>
              </a:rPr>
              <a:t>2,5 – 3 litry míz</a:t>
            </a:r>
            <a:r>
              <a:rPr lang="cs-CZ" b="1" dirty="0" smtClean="0">
                <a:solidFill>
                  <a:schemeClr val="tx1"/>
                </a:solidFill>
                <a:sym typeface="Symbol"/>
              </a:rPr>
              <a:t>y</a:t>
            </a:r>
          </a:p>
          <a:p>
            <a:r>
              <a:rPr lang="cs-CZ" b="1" dirty="0" smtClean="0">
                <a:solidFill>
                  <a:schemeClr val="tx1"/>
                </a:solidFill>
                <a:sym typeface="Symbol"/>
              </a:rPr>
              <a:t>míza bývá </a:t>
            </a:r>
            <a:r>
              <a:rPr lang="cs-CZ" b="1" u="sng" dirty="0" smtClean="0">
                <a:solidFill>
                  <a:schemeClr val="tx1"/>
                </a:solidFill>
                <a:sym typeface="Symbol"/>
              </a:rPr>
              <a:t>bezbarvá nebo nažloutlá tek</a:t>
            </a:r>
            <a:r>
              <a:rPr lang="cs-CZ" b="1" dirty="0" smtClean="0">
                <a:solidFill>
                  <a:schemeClr val="tx1"/>
                </a:solidFill>
                <a:sym typeface="Symbol"/>
              </a:rPr>
              <a:t>utina, obsahuje méně bílkovin a více tuků než krevní plazma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4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95936" y="44624"/>
            <a:ext cx="4968551" cy="841248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Mízní soustava člověka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" name="Picture 2" descr="Soubor:Illu lymphatic syste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15" y="29910"/>
            <a:ext cx="3739505" cy="681840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764704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mandle</a:t>
            </a:r>
            <a:endParaRPr lang="cs-CZ" b="1" cap="all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6817" y="1484784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brzlík</a:t>
            </a:r>
            <a:endParaRPr lang="cs-CZ" b="1" cap="all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2492896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slezina</a:t>
            </a:r>
            <a:endParaRPr lang="cs-CZ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55776" y="2996952"/>
            <a:ext cx="1152128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uzliny</a:t>
            </a:r>
            <a:endParaRPr lang="cs-CZ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3995772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cévy</a:t>
            </a:r>
            <a:endParaRPr lang="cs-CZ" b="1" cap="all" dirty="0"/>
          </a:p>
        </p:txBody>
      </p:sp>
      <p:pic>
        <p:nvPicPr>
          <p:cNvPr id="2050" name="Picture 2" descr="Soubor:Blister from burns (top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02142"/>
            <a:ext cx="4854790" cy="363902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427984" y="5277778"/>
            <a:ext cx="4084388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Puchýř  - vyplněný </a:t>
            </a:r>
            <a:r>
              <a:rPr lang="cs-CZ" sz="2000" b="1" u="sng" dirty="0" smtClean="0"/>
              <a:t>tkáňovým mokem</a:t>
            </a:r>
            <a:endParaRPr lang="cs-CZ" sz="2000" b="1" u="sng" dirty="0"/>
          </a:p>
        </p:txBody>
      </p:sp>
    </p:spTree>
    <p:extLst>
      <p:ext uri="{BB962C8B-B14F-4D97-AF65-F5344CB8AC3E}">
        <p14:creationId xmlns:p14="http://schemas.microsoft.com/office/powerpoint/2010/main" val="94151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77688" y="96385"/>
            <a:ext cx="8686800" cy="838200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stavba a činnost mízní soustavy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277688" y="1090028"/>
            <a:ext cx="8686800" cy="4525963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mízní soustava se skládá z </a:t>
            </a:r>
            <a:r>
              <a:rPr lang="cs-CZ" b="1" u="sng" dirty="0" smtClean="0">
                <a:solidFill>
                  <a:schemeClr val="tx1"/>
                </a:solidFill>
              </a:rPr>
              <a:t>MÍZNÍCH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u="sng" dirty="0" smtClean="0">
                <a:solidFill>
                  <a:schemeClr val="tx1"/>
                </a:solidFill>
              </a:rPr>
              <a:t>VLÁSEČNIC</a:t>
            </a:r>
            <a:r>
              <a:rPr lang="cs-CZ" b="1" dirty="0" smtClean="0">
                <a:solidFill>
                  <a:schemeClr val="tx1"/>
                </a:solidFill>
              </a:rPr>
              <a:t>, které se sbíhají do </a:t>
            </a:r>
            <a:r>
              <a:rPr lang="cs-CZ" b="1" u="sng" dirty="0" smtClean="0">
                <a:solidFill>
                  <a:schemeClr val="tx1"/>
                </a:solidFill>
              </a:rPr>
              <a:t>MÍZNÍCH CÉV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mízní cévy se sbíhají do </a:t>
            </a:r>
            <a:r>
              <a:rPr lang="cs-CZ" b="1" u="sng" dirty="0" smtClean="0">
                <a:solidFill>
                  <a:schemeClr val="tx1"/>
                </a:solidFill>
              </a:rPr>
              <a:t>MÍZNÍCH KMENŮ </a:t>
            </a:r>
            <a:r>
              <a:rPr lang="cs-CZ" b="1" dirty="0" smtClean="0">
                <a:solidFill>
                  <a:schemeClr val="tx1"/>
                </a:solidFill>
              </a:rPr>
              <a:t>(např. hrudní mízovod)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mízní cévy </a:t>
            </a:r>
            <a:r>
              <a:rPr lang="cs-CZ" b="1" u="sng" dirty="0" smtClean="0">
                <a:solidFill>
                  <a:schemeClr val="tx1"/>
                </a:solidFill>
              </a:rPr>
              <a:t>odvádějí mízu do krve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mízní cévy se na mnoha místech rozšiřují v </a:t>
            </a:r>
            <a:r>
              <a:rPr lang="cs-CZ" b="1" u="sng" dirty="0" smtClean="0">
                <a:solidFill>
                  <a:schemeClr val="tx1"/>
                </a:solidFill>
              </a:rPr>
              <a:t>MÍZNÍ UZLINY</a:t>
            </a: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1404664" y="749919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mandle</a:t>
            </a:r>
            <a:endParaRPr lang="cs-CZ" b="1" cap="all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345808" y="1484784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brzlík</a:t>
            </a:r>
            <a:endParaRPr lang="cs-CZ" b="1" cap="all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548680" y="2282778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slezina</a:t>
            </a:r>
            <a:endParaRPr lang="cs-CZ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764704" y="2780928"/>
            <a:ext cx="1152128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uzliny</a:t>
            </a:r>
            <a:endParaRPr lang="cs-CZ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-1582707" y="380450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cévy</a:t>
            </a:r>
            <a:endParaRPr lang="cs-CZ" b="1" cap="all" dirty="0"/>
          </a:p>
        </p:txBody>
      </p:sp>
      <p:pic>
        <p:nvPicPr>
          <p:cNvPr id="10" name="Picture 6" descr="Soubor:Illu lymph node structu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365104"/>
            <a:ext cx="4176464" cy="240949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se šipkou 11"/>
          <p:cNvCxnSpPr/>
          <p:nvPr/>
        </p:nvCxnSpPr>
        <p:spPr>
          <a:xfrm>
            <a:off x="2195736" y="4797152"/>
            <a:ext cx="2952328" cy="50405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883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77688" y="96385"/>
            <a:ext cx="8686800" cy="838200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FUNKCE</a:t>
            </a:r>
            <a:r>
              <a:rPr lang="cs-CZ" b="1" dirty="0" smtClean="0">
                <a:solidFill>
                  <a:schemeClr val="tx1"/>
                </a:solidFill>
              </a:rPr>
              <a:t> MÍZNÍ UZLINY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277688" y="1090029"/>
            <a:ext cx="8686800" cy="3923148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uvnitř uzlin </a:t>
            </a:r>
            <a:r>
              <a:rPr lang="cs-CZ" b="1" u="sng" dirty="0" smtClean="0">
                <a:solidFill>
                  <a:schemeClr val="tx1"/>
                </a:solidFill>
              </a:rPr>
              <a:t>se míza zbavuje ne</a:t>
            </a:r>
            <a:r>
              <a:rPr lang="cs-CZ" b="1" dirty="0" smtClean="0">
                <a:solidFill>
                  <a:schemeClr val="tx1"/>
                </a:solidFill>
              </a:rPr>
              <a:t>čistot (např. mikroorganizmů)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vznikají zde bílé krvinky, </a:t>
            </a:r>
            <a:r>
              <a:rPr lang="cs-CZ" b="1" dirty="0" smtClean="0">
                <a:solidFill>
                  <a:schemeClr val="tx1"/>
                </a:solidFill>
              </a:rPr>
              <a:t>které </a:t>
            </a:r>
            <a:r>
              <a:rPr lang="cs-CZ" b="1" u="sng" dirty="0" smtClean="0">
                <a:solidFill>
                  <a:schemeClr val="tx1"/>
                </a:solidFill>
              </a:rPr>
              <a:t>tvoří protilátky proti nemocem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při nemoci se uzliny zvětšují </a:t>
            </a:r>
            <a:r>
              <a:rPr lang="cs-CZ" b="1" dirty="0" smtClean="0">
                <a:solidFill>
                  <a:schemeClr val="tx1"/>
                </a:solidFill>
              </a:rPr>
              <a:t>(tvorbou bílých krvinek), průměr mízní uzliny je za normálních podmínek 10 – 25 mm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-1582707" y="749919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mandle</a:t>
            </a:r>
            <a:endParaRPr lang="cs-CZ" b="1" cap="all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581515" y="1689982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brzlík</a:t>
            </a:r>
            <a:endParaRPr lang="cs-CZ" b="1" cap="all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548680" y="2282778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slezina</a:t>
            </a:r>
            <a:endParaRPr lang="cs-CZ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531669" y="2780928"/>
            <a:ext cx="1152128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uzliny</a:t>
            </a:r>
            <a:endParaRPr lang="cs-CZ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-1582707" y="380450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cévy</a:t>
            </a:r>
            <a:endParaRPr lang="cs-CZ" b="1" cap="all" dirty="0"/>
          </a:p>
        </p:txBody>
      </p:sp>
      <p:pic>
        <p:nvPicPr>
          <p:cNvPr id="10" name="Picture 6" descr="Soubor:Illu lymph node structu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365103"/>
            <a:ext cx="4176464" cy="240949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54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Soubor:Illu sple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089" y="2282778"/>
            <a:ext cx="2989407" cy="332251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77688" y="96385"/>
            <a:ext cx="8686800" cy="838200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slezina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323528" y="1263267"/>
            <a:ext cx="5544616" cy="5334085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má </a:t>
            </a:r>
            <a:r>
              <a:rPr lang="cs-CZ" b="1" u="sng" dirty="0" smtClean="0">
                <a:solidFill>
                  <a:schemeClr val="tx1"/>
                </a:solidFill>
              </a:rPr>
              <a:t>oválný tvar </a:t>
            </a:r>
            <a:r>
              <a:rPr lang="cs-CZ" b="1" dirty="0" smtClean="0">
                <a:solidFill>
                  <a:schemeClr val="tx1"/>
                </a:solidFill>
              </a:rPr>
              <a:t>a je asi </a:t>
            </a:r>
            <a:r>
              <a:rPr lang="cs-CZ" b="1" u="sng" dirty="0" smtClean="0">
                <a:solidFill>
                  <a:schemeClr val="tx1"/>
                </a:solidFill>
              </a:rPr>
              <a:t>12 – 20 cm dlouhá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leží v </a:t>
            </a:r>
            <a:r>
              <a:rPr lang="cs-CZ" b="1" u="sng" dirty="0" smtClean="0">
                <a:solidFill>
                  <a:schemeClr val="tx1"/>
                </a:solidFill>
              </a:rPr>
              <a:t>levé části dutiny břišní za žaludkem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vznikají zde a zanikají červené krvinky </a:t>
            </a:r>
            <a:r>
              <a:rPr lang="cs-CZ" b="1" dirty="0" smtClean="0">
                <a:solidFill>
                  <a:schemeClr val="tx1"/>
                </a:solidFill>
              </a:rPr>
              <a:t>(je to krvetvorný orgán)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tvoří</a:t>
            </a:r>
            <a:r>
              <a:rPr lang="cs-CZ" b="1" dirty="0" smtClean="0">
                <a:solidFill>
                  <a:schemeClr val="tx1"/>
                </a:solidFill>
              </a:rPr>
              <a:t> se zde </a:t>
            </a:r>
            <a:r>
              <a:rPr lang="cs-CZ" b="1" u="sng" dirty="0" smtClean="0">
                <a:solidFill>
                  <a:schemeClr val="tx1"/>
                </a:solidFill>
              </a:rPr>
              <a:t>část bílých krvinek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při namáhavém běhu nás </a:t>
            </a:r>
            <a:r>
              <a:rPr lang="cs-CZ" b="1" u="sng" dirty="0" smtClean="0">
                <a:solidFill>
                  <a:schemeClr val="tx1"/>
                </a:solidFill>
              </a:rPr>
              <a:t>píchá v levém boku </a:t>
            </a:r>
            <a:r>
              <a:rPr lang="cs-CZ" b="1" dirty="0" smtClean="0">
                <a:solidFill>
                  <a:schemeClr val="tx1"/>
                </a:solidFill>
              </a:rPr>
              <a:t>(slezinou protéká větší množství krve)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-1582707" y="749919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mandle</a:t>
            </a:r>
            <a:endParaRPr lang="cs-CZ" b="1" cap="all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581515" y="1689982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brzlík</a:t>
            </a:r>
            <a:endParaRPr lang="cs-CZ" b="1" cap="all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548680" y="2282778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slezina</a:t>
            </a:r>
            <a:endParaRPr lang="cs-CZ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531669" y="2780928"/>
            <a:ext cx="1152128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uzliny</a:t>
            </a:r>
            <a:endParaRPr lang="cs-CZ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-1582707" y="380450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cévy</a:t>
            </a:r>
            <a:endParaRPr lang="cs-CZ" b="1" cap="all" dirty="0"/>
          </a:p>
        </p:txBody>
      </p:sp>
    </p:spTree>
    <p:extLst>
      <p:ext uri="{BB962C8B-B14F-4D97-AF65-F5344CB8AC3E}">
        <p14:creationId xmlns:p14="http://schemas.microsoft.com/office/powerpoint/2010/main" val="95199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1628800"/>
            <a:ext cx="4053830" cy="838200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brzlík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291290" y="3811222"/>
            <a:ext cx="8673197" cy="2930146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nachází se </a:t>
            </a:r>
            <a:r>
              <a:rPr lang="cs-CZ" b="1" u="sng" dirty="0" smtClean="0">
                <a:solidFill>
                  <a:schemeClr val="tx1"/>
                </a:solidFill>
              </a:rPr>
              <a:t>nad srdcem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tvoří</a:t>
            </a:r>
            <a:r>
              <a:rPr lang="cs-CZ" b="1" dirty="0" smtClean="0">
                <a:solidFill>
                  <a:schemeClr val="tx1"/>
                </a:solidFill>
              </a:rPr>
              <a:t> se v něm </a:t>
            </a:r>
            <a:r>
              <a:rPr lang="cs-CZ" b="1" u="sng" dirty="0" smtClean="0">
                <a:solidFill>
                  <a:schemeClr val="tx1"/>
                </a:solidFill>
              </a:rPr>
              <a:t>bílé krvinky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větší </a:t>
            </a:r>
            <a:r>
              <a:rPr lang="cs-CZ" b="1" u="sng" dirty="0" smtClean="0">
                <a:solidFill>
                  <a:schemeClr val="tx1"/>
                </a:solidFill>
              </a:rPr>
              <a:t>význam má u dětí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během života </a:t>
            </a:r>
            <a:r>
              <a:rPr lang="cs-CZ" b="1" u="sng" dirty="0" smtClean="0">
                <a:solidFill>
                  <a:schemeClr val="tx1"/>
                </a:solidFill>
              </a:rPr>
              <a:t>se zmenšuje</a:t>
            </a:r>
            <a:r>
              <a:rPr lang="cs-CZ" b="1" dirty="0" smtClean="0">
                <a:solidFill>
                  <a:schemeClr val="tx1"/>
                </a:solidFill>
              </a:rPr>
              <a:t>, až postupem času úplně </a:t>
            </a:r>
            <a:r>
              <a:rPr lang="cs-CZ" b="1" u="sng" dirty="0" smtClean="0">
                <a:solidFill>
                  <a:schemeClr val="tx1"/>
                </a:solidFill>
              </a:rPr>
              <a:t>vymizí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-1582707" y="749919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mandle</a:t>
            </a:r>
            <a:endParaRPr lang="cs-CZ" b="1" cap="all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581515" y="1689982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brzlík</a:t>
            </a:r>
            <a:endParaRPr lang="cs-CZ" b="1" cap="all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548680" y="2282778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slezina</a:t>
            </a:r>
            <a:endParaRPr lang="cs-CZ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531669" y="2780928"/>
            <a:ext cx="1152128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uzliny</a:t>
            </a:r>
            <a:endParaRPr lang="cs-CZ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-1582707" y="380450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cévy</a:t>
            </a:r>
            <a:endParaRPr lang="cs-CZ" b="1" cap="all" dirty="0"/>
          </a:p>
        </p:txBody>
      </p:sp>
      <p:pic>
        <p:nvPicPr>
          <p:cNvPr id="4098" name="Picture 2" descr="File:Illu thym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724" y="99279"/>
            <a:ext cx="3838146" cy="426582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37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34394" y="99279"/>
            <a:ext cx="4053830" cy="838200"/>
          </a:xfr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mandle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1582707" y="749919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mandle</a:t>
            </a:r>
            <a:endParaRPr lang="cs-CZ" b="1" cap="all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581515" y="1689982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brzlík</a:t>
            </a:r>
            <a:endParaRPr lang="cs-CZ" b="1" cap="all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548680" y="2282778"/>
            <a:ext cx="1152128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slezina</a:t>
            </a:r>
            <a:endParaRPr lang="cs-CZ" b="1" cap="all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531669" y="2780928"/>
            <a:ext cx="1152128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uzliny</a:t>
            </a:r>
            <a:endParaRPr lang="cs-CZ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-1582707" y="3804504"/>
            <a:ext cx="144016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mízní cévy</a:t>
            </a:r>
            <a:endParaRPr lang="cs-CZ" b="1" cap="all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194122"/>
            <a:ext cx="8686800" cy="288295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mízní systém člověka tvoří také </a:t>
            </a:r>
            <a:r>
              <a:rPr lang="cs-CZ" b="1" u="sng" dirty="0" smtClean="0">
                <a:solidFill>
                  <a:schemeClr val="tx1"/>
                </a:solidFill>
              </a:rPr>
              <a:t>MANDLE (lymfatické uzliny)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KRČNÍ MANDLE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NOSNÍ MANDLE 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JAZYKOVÉ MANDLE 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8194" name="Picture 2" descr="Soubor:Throat with Tonsils 0012J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716" y="1763688"/>
            <a:ext cx="5094312" cy="509431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547664" y="5589240"/>
            <a:ext cx="145264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krční mandle</a:t>
            </a:r>
            <a:endParaRPr lang="cs-CZ" b="1" dirty="0"/>
          </a:p>
        </p:txBody>
      </p:sp>
      <p:cxnSp>
        <p:nvCxnSpPr>
          <p:cNvPr id="12" name="Přímá spojnice se šipkou 11"/>
          <p:cNvCxnSpPr>
            <a:stCxn id="10" idx="3"/>
          </p:cNvCxnSpPr>
          <p:nvPr/>
        </p:nvCxnSpPr>
        <p:spPr>
          <a:xfrm flipV="1">
            <a:off x="3000306" y="4941168"/>
            <a:ext cx="2291774" cy="83273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10" idx="3"/>
          </p:cNvCxnSpPr>
          <p:nvPr/>
        </p:nvCxnSpPr>
        <p:spPr>
          <a:xfrm flipV="1">
            <a:off x="3000306" y="5085184"/>
            <a:ext cx="4452014" cy="68872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693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build="p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836712"/>
            <a:ext cx="8686800" cy="5904656"/>
          </a:xfrm>
        </p:spPr>
        <p:txBody>
          <a:bodyPr>
            <a:normAutofit fontScale="85000" lnSpcReduction="20000"/>
          </a:bodyPr>
          <a:lstStyle/>
          <a:p>
            <a:r>
              <a:rPr lang="cs-CZ" sz="3000" b="1" u="sng" dirty="0" smtClean="0">
                <a:solidFill>
                  <a:schemeClr val="tx1"/>
                </a:solidFill>
              </a:rPr>
              <a:t>Jaký význam má mízní soustava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>
                <a:solidFill>
                  <a:srgbClr val="FF0000"/>
                </a:solidFill>
              </a:rPr>
              <a:t>O</a:t>
            </a:r>
            <a:r>
              <a:rPr lang="cs-CZ" sz="3000" b="1" dirty="0" smtClean="0">
                <a:solidFill>
                  <a:srgbClr val="FF0000"/>
                </a:solidFill>
              </a:rPr>
              <a:t>dvádí přebytečný tkáňový mok z tkání do krevního oběhu, podílí se na krvetvorbě (vznik bílých a červených krvinek), podílí se na obraně organismu (bílé krvinky), odvádí zpět do krve tukové látky</a:t>
            </a:r>
            <a:r>
              <a:rPr lang="cs-CZ" sz="3000" b="1" dirty="0" smtClean="0">
                <a:solidFill>
                  <a:srgbClr val="FF0000"/>
                </a:solidFill>
              </a:rPr>
              <a:t>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nazývají zduřeniny mízních cév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Mízní uzliny.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Který mízní orgán je důležitý u dětí a později v dospělosti zakrní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Brzlík. Tvoří se v něm u dětí bílé krvinky.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Kde leží slezina?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V levé části dutiny břišní za žaludkem</a:t>
            </a:r>
            <a:r>
              <a:rPr lang="cs-CZ" sz="3000" b="1" dirty="0" smtClean="0">
                <a:solidFill>
                  <a:srgbClr val="FF0000"/>
                </a:solidFill>
              </a:rPr>
              <a:t>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Jaký význam má slezina</a:t>
            </a:r>
            <a:r>
              <a:rPr lang="cs-CZ" sz="3000" b="1" u="sng" dirty="0" smtClean="0">
                <a:solidFill>
                  <a:schemeClr val="tx1"/>
                </a:solidFill>
              </a:rPr>
              <a:t>?</a:t>
            </a:r>
            <a:endParaRPr lang="cs-CZ" sz="3000" b="1" u="sng" dirty="0" smtClean="0">
              <a:solidFill>
                <a:schemeClr val="tx1"/>
              </a:solidFill>
            </a:endParaRPr>
          </a:p>
          <a:p>
            <a:r>
              <a:rPr lang="cs-CZ" sz="3000" b="1" dirty="0" smtClean="0">
                <a:solidFill>
                  <a:srgbClr val="FF0000"/>
                </a:solidFill>
              </a:rPr>
              <a:t>Vznikají zde a zanikají červené krvinky. Tvoří se zde i část bílých krvinek</a:t>
            </a:r>
            <a:r>
              <a:rPr lang="cs-CZ" sz="3000" b="1" dirty="0" smtClean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020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5904656"/>
          </a:xfrm>
        </p:spPr>
        <p:txBody>
          <a:bodyPr>
            <a:normAutofit fontScale="92500" lnSpcReduction="20000"/>
          </a:bodyPr>
          <a:lstStyle/>
          <a:p>
            <a:r>
              <a:rPr lang="cs-CZ" sz="3000" b="1" u="sng" dirty="0" smtClean="0">
                <a:solidFill>
                  <a:schemeClr val="tx1"/>
                </a:solidFill>
              </a:rPr>
              <a:t>Kam ústí mízní cévy (mízní kmeny)?</a:t>
            </a:r>
          </a:p>
          <a:p>
            <a:r>
              <a:rPr lang="cs-CZ" sz="3000" b="1" dirty="0">
                <a:solidFill>
                  <a:srgbClr val="FF0000"/>
                </a:solidFill>
              </a:rPr>
              <a:t>Ú</a:t>
            </a:r>
            <a:r>
              <a:rPr lang="cs-CZ" sz="3000" b="1" dirty="0" smtClean="0">
                <a:solidFill>
                  <a:srgbClr val="FF0000"/>
                </a:solidFill>
              </a:rPr>
              <a:t>stí do žil.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Jak se nazývá tekutina, na  kterou se přeměňuje tkáňový mok?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Míza (lymfa).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Kdy dochází ke zvětšení mízních uzlin?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Při nemoci.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Ve které části mízní soustavy se zachycují nečistoty?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V mízních uzlinách.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K čemu slouží mandle?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K zachycení virů a bakterií při nadechnutí.</a:t>
            </a:r>
          </a:p>
          <a:p>
            <a:r>
              <a:rPr lang="cs-CZ" sz="3000" b="1" u="sng" dirty="0" smtClean="0">
                <a:solidFill>
                  <a:schemeClr val="tx1"/>
                </a:solidFill>
              </a:rPr>
              <a:t>Čím je vyplněný puchýř  na kůži?</a:t>
            </a:r>
          </a:p>
          <a:p>
            <a:r>
              <a:rPr lang="cs-CZ" sz="3000" b="1" dirty="0" smtClean="0">
                <a:solidFill>
                  <a:srgbClr val="FF0000"/>
                </a:solidFill>
              </a:rPr>
              <a:t>Tkáňovým mokem.</a:t>
            </a:r>
            <a:endParaRPr lang="cs-CZ" sz="3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3000" b="1" u="sng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20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/>
          </a:bodyPr>
          <a:lstStyle/>
          <a:p>
            <a:r>
              <a:rPr lang="cs-CZ" sz="1600" dirty="0" err="1"/>
              <a:t>Soubor:Illu</a:t>
            </a:r>
            <a:r>
              <a:rPr lang="cs-CZ" sz="1600" dirty="0"/>
              <a:t> </a:t>
            </a:r>
            <a:r>
              <a:rPr lang="cs-CZ" sz="1600" dirty="0" err="1"/>
              <a:t>lymphatic</a:t>
            </a:r>
            <a:r>
              <a:rPr lang="cs-CZ" sz="1600" dirty="0"/>
              <a:t> system.jpg.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14.11.2006 [cit. 2012-12-17]. Dostupné z: http://cs.wikipedia.org/wiki/Lymfatick%C3%A1_soustava </a:t>
            </a:r>
          </a:p>
          <a:p>
            <a:r>
              <a:rPr lang="cs-CZ" sz="1600" dirty="0" err="1"/>
              <a:t>Soubor:Illu</a:t>
            </a:r>
            <a:r>
              <a:rPr lang="cs-CZ" sz="1600" dirty="0"/>
              <a:t> spleen.jpg.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23.11.2006 [cit. 2012-12-17]. Dostupné z: http://cs.wikipedia.org/wiki/Slezina </a:t>
            </a:r>
          </a:p>
          <a:p>
            <a:r>
              <a:rPr lang="cs-CZ" sz="1600" dirty="0" err="1"/>
              <a:t>Soubor:Illu</a:t>
            </a:r>
            <a:r>
              <a:rPr lang="cs-CZ" sz="1600" dirty="0"/>
              <a:t> </a:t>
            </a:r>
            <a:r>
              <a:rPr lang="cs-CZ" sz="1600" dirty="0" err="1"/>
              <a:t>lymph</a:t>
            </a:r>
            <a:r>
              <a:rPr lang="cs-CZ" sz="1600" dirty="0"/>
              <a:t> node structure.png.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14.6.2006 [cit. 2012-12-17]. Dostupné z: http://cs.wikipedia.org/wiki/M%C3%ADzn%C3%AD_uzlina </a:t>
            </a:r>
          </a:p>
          <a:p>
            <a:pPr>
              <a:spcBef>
                <a:spcPts val="0"/>
              </a:spcBef>
              <a:defRPr/>
            </a:pPr>
            <a:r>
              <a:rPr lang="cs-CZ" sz="1600" dirty="0" err="1"/>
              <a:t>Soubor:Blister</a:t>
            </a:r>
            <a:r>
              <a:rPr lang="cs-CZ" sz="1600" dirty="0"/>
              <a:t> </a:t>
            </a:r>
            <a:r>
              <a:rPr lang="cs-CZ" sz="1600" dirty="0" err="1"/>
              <a:t>from</a:t>
            </a:r>
            <a:r>
              <a:rPr lang="cs-CZ" sz="1600" dirty="0"/>
              <a:t> </a:t>
            </a:r>
            <a:r>
              <a:rPr lang="cs-CZ" sz="1600" dirty="0" err="1"/>
              <a:t>burns</a:t>
            </a:r>
            <a:r>
              <a:rPr lang="cs-CZ" sz="1600" dirty="0"/>
              <a:t> (top).</a:t>
            </a:r>
            <a:r>
              <a:rPr lang="cs-CZ" sz="1600" dirty="0" err="1"/>
              <a:t>png</a:t>
            </a:r>
            <a:r>
              <a:rPr lang="cs-CZ" sz="1600" dirty="0"/>
              <a:t>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30.7.2006 [cit. 2012-12-17]. Dostupné z: http://cs.wikipedia.org/wiki/Puch%C3%BD%C5%99 </a:t>
            </a:r>
          </a:p>
          <a:p>
            <a:pPr>
              <a:spcBef>
                <a:spcPts val="0"/>
              </a:spcBef>
              <a:defRPr/>
            </a:pPr>
            <a:r>
              <a:rPr lang="cs-CZ" sz="1600" dirty="0"/>
              <a:t>File:Illu thymus.jpg.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23.11.2006 [cit. 2012-12-17]. Dostupné z: http://en.wikipedia.org/wiki/Thymus </a:t>
            </a:r>
          </a:p>
          <a:p>
            <a:pPr>
              <a:spcBef>
                <a:spcPts val="0"/>
              </a:spcBef>
              <a:defRPr/>
            </a:pPr>
            <a:r>
              <a:rPr lang="cs-CZ" sz="1600" dirty="0" err="1"/>
              <a:t>Soubor:Throat</a:t>
            </a:r>
            <a:r>
              <a:rPr lang="cs-CZ" sz="1600" dirty="0"/>
              <a:t> </a:t>
            </a:r>
            <a:r>
              <a:rPr lang="cs-CZ" sz="1600" dirty="0" err="1"/>
              <a:t>with</a:t>
            </a:r>
            <a:r>
              <a:rPr lang="cs-CZ" sz="1600" dirty="0"/>
              <a:t> </a:t>
            </a:r>
            <a:r>
              <a:rPr lang="cs-CZ" sz="1600" dirty="0" err="1"/>
              <a:t>Tonsils</a:t>
            </a:r>
            <a:r>
              <a:rPr lang="cs-CZ" sz="1600" dirty="0"/>
              <a:t> 0012J.jpeg. </a:t>
            </a:r>
            <a:r>
              <a:rPr lang="cs-CZ" sz="1600" i="1" dirty="0"/>
              <a:t>Wikipedie, Otevřená encyklopedie</a:t>
            </a:r>
            <a:r>
              <a:rPr lang="cs-CZ" sz="1600" dirty="0"/>
              <a:t> [online]. 18.7.2011 [cit. 2012-12-17]. Dostupné z: http://cs.wikipedia.org/wiki/Mandle_%28org%C3%A1n%29 </a:t>
            </a:r>
          </a:p>
          <a:p>
            <a:pPr>
              <a:spcBef>
                <a:spcPts val="0"/>
              </a:spcBef>
              <a:defRPr/>
            </a:pPr>
            <a:endParaRPr lang="cs-CZ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4160</TotalTime>
  <Words>1018</Words>
  <Application>Microsoft Office PowerPoint</Application>
  <PresentationFormat>Předvádění na obrazovce (4:3)</PresentationFormat>
  <Paragraphs>140</Paragraphs>
  <Slides>13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Prezentace aplikace PowerPoint</vt:lpstr>
      <vt:lpstr>Anotace</vt:lpstr>
      <vt:lpstr>Mízní soustava člověka</vt:lpstr>
      <vt:lpstr>Funkce mízní soustavy</vt:lpstr>
      <vt:lpstr>Mízní soustava člověka</vt:lpstr>
      <vt:lpstr>stavba a činnost mízní soustavy</vt:lpstr>
      <vt:lpstr>FUNKCE MÍZNÍ UZLINY</vt:lpstr>
      <vt:lpstr>slezina</vt:lpstr>
      <vt:lpstr>brzlík</vt:lpstr>
      <vt:lpstr>mandle</vt:lpstr>
      <vt:lpstr>Otázky</vt:lpstr>
      <vt:lpstr>Otázky</vt:lpstr>
      <vt:lpstr>Použité zdroje:</vt:lpstr>
    </vt:vector>
  </TitlesOfParts>
  <Company>MZŠ Melč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Lumír Novák</cp:lastModifiedBy>
  <cp:revision>365</cp:revision>
  <dcterms:created xsi:type="dcterms:W3CDTF">2012-03-02T07:29:25Z</dcterms:created>
  <dcterms:modified xsi:type="dcterms:W3CDTF">2012-12-17T18:41:15Z</dcterms:modified>
</cp:coreProperties>
</file>