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68" r:id="rId2"/>
    <p:sldId id="269" r:id="rId3"/>
    <p:sldId id="257" r:id="rId4"/>
    <p:sldId id="352" r:id="rId5"/>
    <p:sldId id="369" r:id="rId6"/>
    <p:sldId id="370" r:id="rId7"/>
    <p:sldId id="371" r:id="rId8"/>
    <p:sldId id="372" r:id="rId9"/>
    <p:sldId id="373" r:id="rId10"/>
    <p:sldId id="386" r:id="rId11"/>
    <p:sldId id="387" r:id="rId12"/>
    <p:sldId id="398" r:id="rId13"/>
    <p:sldId id="392" r:id="rId14"/>
    <p:sldId id="394" r:id="rId15"/>
    <p:sldId id="400" r:id="rId16"/>
    <p:sldId id="402" r:id="rId17"/>
    <p:sldId id="401" r:id="rId18"/>
    <p:sldId id="393" r:id="rId19"/>
    <p:sldId id="399" r:id="rId20"/>
    <p:sldId id="403" r:id="rId21"/>
    <p:sldId id="404" r:id="rId22"/>
    <p:sldId id="405" r:id="rId23"/>
    <p:sldId id="406" r:id="rId24"/>
    <p:sldId id="407" r:id="rId25"/>
    <p:sldId id="408" r:id="rId26"/>
    <p:sldId id="409" r:id="rId27"/>
    <p:sldId id="410" r:id="rId28"/>
    <p:sldId id="411" r:id="rId29"/>
    <p:sldId id="412" r:id="rId30"/>
    <p:sldId id="413" r:id="rId31"/>
    <p:sldId id="368" r:id="rId32"/>
    <p:sldId id="367" r:id="rId33"/>
    <p:sldId id="271" r:id="rId34"/>
    <p:sldId id="366" r:id="rId35"/>
    <p:sldId id="397" r:id="rId36"/>
    <p:sldId id="414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86467" autoAdjust="0"/>
  </p:normalViewPr>
  <p:slideViewPr>
    <p:cSldViewPr>
      <p:cViewPr>
        <p:scale>
          <a:sx n="64" d="100"/>
          <a:sy n="64" d="100"/>
        </p:scale>
        <p:origin x="-6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Melopsittacus</a:t>
            </a:r>
            <a:r>
              <a:rPr lang="cs-CZ" dirty="0" smtClean="0"/>
              <a:t> </a:t>
            </a:r>
            <a:r>
              <a:rPr lang="cs-CZ" dirty="0" err="1" smtClean="0"/>
              <a:t>undulatus.jpg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25.8.2006 [cit. 2012-12-18]. Dostupné z: http://cs.wikipedia.org/wiki/Papou%C5%A1ek_vlnkovan%C3%BD </a:t>
            </a:r>
          </a:p>
          <a:p>
            <a:r>
              <a:rPr lang="cs-CZ" dirty="0" smtClean="0"/>
              <a:t>Soubor:Tyto alba </a:t>
            </a:r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up.jpg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15.12.2011 [cit. 2012-12-18]. Dost</a:t>
            </a:r>
          </a:p>
          <a:p>
            <a:r>
              <a:rPr lang="cs-CZ" dirty="0" err="1" smtClean="0"/>
              <a:t>upné</a:t>
            </a:r>
            <a:r>
              <a:rPr lang="cs-CZ" dirty="0" smtClean="0"/>
              <a:t> z: http://cs.wikipedia.org/wiki/Sova_p%C3%A1len%C3%A1 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DendrocoposMajor.jpg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19.5.2010 [cit. 2012-12-18]. Dostupné z: http://cs.wikipedia.org/wiki/Strakapoud_velk%C3%BD 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Fringilla</a:t>
            </a:r>
            <a:r>
              <a:rPr lang="cs-CZ" dirty="0" smtClean="0"/>
              <a:t> </a:t>
            </a:r>
            <a:r>
              <a:rPr lang="cs-CZ" dirty="0" err="1" smtClean="0"/>
              <a:t>coelebs</a:t>
            </a:r>
            <a:r>
              <a:rPr lang="cs-CZ" dirty="0" smtClean="0"/>
              <a:t> </a:t>
            </a:r>
            <a:r>
              <a:rPr lang="cs-CZ" dirty="0" err="1" smtClean="0"/>
              <a:t>chaffinch</a:t>
            </a:r>
            <a:r>
              <a:rPr lang="cs-CZ" dirty="0" smtClean="0"/>
              <a:t> male edit2.jpg.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3.6.2007 [cit. 2012-12-18]. Dostupné z: http://cs.wikipedia.org/wiki/P%C4%9Bnkava_obecn%C3%A1 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Landsvale.jpg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12.11.2012 [cit. 2012-12-18]. Dostupné z: http://cs.wikipedia.org/wiki/Vla%C5%A1tovka_obecn%C3%A1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Blue</a:t>
            </a:r>
            <a:r>
              <a:rPr lang="cs-CZ" dirty="0" smtClean="0"/>
              <a:t>-</a:t>
            </a:r>
            <a:r>
              <a:rPr lang="cs-CZ" dirty="0" err="1" smtClean="0"/>
              <a:t>and</a:t>
            </a:r>
            <a:r>
              <a:rPr lang="cs-CZ" dirty="0" smtClean="0"/>
              <a:t>-</a:t>
            </a:r>
            <a:r>
              <a:rPr lang="cs-CZ" dirty="0" err="1" smtClean="0"/>
              <a:t>Yellow</a:t>
            </a:r>
            <a:r>
              <a:rPr lang="cs-CZ" dirty="0" smtClean="0"/>
              <a:t>-</a:t>
            </a:r>
            <a:r>
              <a:rPr lang="cs-CZ" dirty="0" err="1" smtClean="0"/>
              <a:t>Macaw.jpg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15.3.2010 [cit. 2012-12-18]. Dostupné z: http://cs.wikipedia.org/wiki/Ara_ararauna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Melopsittacus</a:t>
            </a:r>
            <a:r>
              <a:rPr lang="cs-CZ" dirty="0" smtClean="0"/>
              <a:t> </a:t>
            </a:r>
            <a:r>
              <a:rPr lang="cs-CZ" dirty="0" err="1" smtClean="0"/>
              <a:t>undulatus.jpg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25.8.2006 [cit. 2012-12-18]. Dostupné z: http://cs.wikipedia.org/wiki/Papou%C5%A1ek_vlnkovan%C3%BD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Soubor:Amazona </a:t>
            </a:r>
            <a:r>
              <a:rPr lang="cs-CZ" dirty="0" err="1" smtClean="0"/>
              <a:t>aestiva</a:t>
            </a:r>
            <a:r>
              <a:rPr lang="cs-CZ" dirty="0" smtClean="0"/>
              <a:t> (x3)-8a.jpg.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12.3.2009 [cit. 2012-12-18]. Dostupné z: http://cs.wikipedia.org/wiki/Amazo%C5%88an_modro%C4%8Del%C3%BD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Cockatielmale.jpg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3.6.2006 [cit. 2012-12-18]. Dostupné z: http://cs.wikipedia.org/wiki/Korela_chocholat%C3%A1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Soubor:Tyto alba </a:t>
            </a:r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up.jpg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15.12.2011 [cit. 2012-12-18]. Dost</a:t>
            </a:r>
          </a:p>
          <a:p>
            <a:r>
              <a:rPr lang="cs-CZ" dirty="0" err="1" smtClean="0"/>
              <a:t>upné</a:t>
            </a:r>
            <a:r>
              <a:rPr lang="cs-CZ" dirty="0" smtClean="0"/>
              <a:t> z: http://cs.wikipedia.org/wiki/Sova_p%C3%A1len%C3%A1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Soubor:Eagle.owl.arp.750pix.jpg.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23.1.2005 [cit. 2012-12-18]. Dostupné z: http://cs.wikipedia.org/wiki/V%C3%BDr_velk%C3%BD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Bubu</a:t>
            </a:r>
            <a:r>
              <a:rPr lang="cs-CZ" dirty="0" smtClean="0"/>
              <a:t> </a:t>
            </a:r>
            <a:r>
              <a:rPr lang="cs-CZ" dirty="0" err="1" smtClean="0"/>
              <a:t>bubo</a:t>
            </a:r>
            <a:r>
              <a:rPr lang="cs-CZ" dirty="0" smtClean="0"/>
              <a:t> dis.</a:t>
            </a:r>
            <a:r>
              <a:rPr lang="cs-CZ" dirty="0" err="1" smtClean="0"/>
              <a:t>png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18.12.2004 [cit. 2012-12-18]. Dostupné z: http://cs.wikipedia.org/wiki/V%C3%BDr_velk%C3%BD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Strix</a:t>
            </a:r>
            <a:r>
              <a:rPr lang="cs-CZ" dirty="0" smtClean="0"/>
              <a:t> </a:t>
            </a:r>
            <a:r>
              <a:rPr lang="cs-CZ" dirty="0" err="1" smtClean="0"/>
              <a:t>aluco</a:t>
            </a:r>
            <a:r>
              <a:rPr lang="cs-CZ" dirty="0" smtClean="0"/>
              <a:t> 3 (Martin </a:t>
            </a:r>
            <a:r>
              <a:rPr lang="cs-CZ" dirty="0" err="1" smtClean="0"/>
              <a:t>Mecnarowski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14.1.2011 [cit. 2012-12-18]. Dostupné z: http://cs.wikipedia.org/wiki/Pu%C5%A1t%C3%ADk_obecn%C3%BD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Strix</a:t>
            </a:r>
            <a:r>
              <a:rPr lang="cs-CZ" dirty="0" smtClean="0"/>
              <a:t> </a:t>
            </a:r>
            <a:r>
              <a:rPr lang="cs-CZ" dirty="0" err="1" smtClean="0"/>
              <a:t>aluco</a:t>
            </a:r>
            <a:r>
              <a:rPr lang="cs-CZ" dirty="0" smtClean="0"/>
              <a:t> dis.</a:t>
            </a:r>
            <a:r>
              <a:rPr lang="cs-CZ" dirty="0" err="1" smtClean="0"/>
              <a:t>png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18.12.2004 [cit. 2012-12-18]. Dostupné z: http://cs.wikipedia.org/wiki/Pu%C5%A1t%C3%ADk_obecn%C3%BD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Snowy</a:t>
            </a:r>
            <a:r>
              <a:rPr lang="cs-CZ" dirty="0" smtClean="0"/>
              <a:t> </a:t>
            </a:r>
            <a:r>
              <a:rPr lang="cs-CZ" dirty="0" err="1" smtClean="0"/>
              <a:t>Owl</a:t>
            </a:r>
            <a:r>
              <a:rPr lang="cs-CZ" dirty="0" smtClean="0"/>
              <a:t> </a:t>
            </a:r>
            <a:r>
              <a:rPr lang="cs-CZ" dirty="0" err="1" smtClean="0"/>
              <a:t>Barrow</a:t>
            </a:r>
            <a:r>
              <a:rPr lang="cs-CZ" dirty="0" smtClean="0"/>
              <a:t> </a:t>
            </a:r>
            <a:r>
              <a:rPr lang="cs-CZ" dirty="0" err="1" smtClean="0"/>
              <a:t>Alaska.jpg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2.4.2008 [cit. 2012-12-18]. Dostupné z: http://cs.wikipedia.org/wiki/Sovice_sn%C4%9B%C5%BEn%C3%AD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Harfang</a:t>
            </a:r>
            <a:r>
              <a:rPr lang="cs-CZ" dirty="0" smtClean="0"/>
              <a:t> </a:t>
            </a:r>
            <a:r>
              <a:rPr lang="cs-CZ" dirty="0" err="1" smtClean="0"/>
              <a:t>en</a:t>
            </a:r>
            <a:r>
              <a:rPr lang="cs-CZ" dirty="0" smtClean="0"/>
              <a:t> vol 2.jpg.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10.4.2007 [cit. 2012-12-18]. Dostupné z: http://cs.wikipedia.org/wiki/Sovice_sn%C4%9B%C5%BEn%C3%AD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Nyctea</a:t>
            </a:r>
            <a:r>
              <a:rPr lang="cs-CZ" dirty="0" smtClean="0"/>
              <a:t> </a:t>
            </a:r>
            <a:r>
              <a:rPr lang="cs-CZ" dirty="0" err="1" smtClean="0"/>
              <a:t>scandiaca</a:t>
            </a:r>
            <a:r>
              <a:rPr lang="cs-CZ" dirty="0" smtClean="0"/>
              <a:t> dis.</a:t>
            </a:r>
            <a:r>
              <a:rPr lang="cs-CZ" dirty="0" err="1" smtClean="0"/>
              <a:t>png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23.4.2005 [cit. 2012-12-18]. Dostupné z: http://cs.wikipedia.org/wiki/Sovice_sn%C4%9B%C5%BEn%C3%AD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DendrocoposMajor.jpg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19.5.2010 [cit. 2012-12-18]. Dostupné z: http://cs.wikipedia.org/wiki/Strakapoud_velk%C3%BD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Schwarzspecht.jpg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7.2.2006 [cit. 2012-12-18]. Dostupné z: http://cs.wikipedia.org/wiki/Datel_%C4%8Dern%C3%BD 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Dryocopus</a:t>
            </a:r>
            <a:r>
              <a:rPr lang="cs-CZ" dirty="0" smtClean="0"/>
              <a:t> </a:t>
            </a:r>
            <a:r>
              <a:rPr lang="cs-CZ" dirty="0" err="1" smtClean="0"/>
              <a:t>martius</a:t>
            </a:r>
            <a:r>
              <a:rPr lang="cs-CZ" dirty="0" smtClean="0"/>
              <a:t> </a:t>
            </a:r>
            <a:r>
              <a:rPr lang="cs-CZ" dirty="0" err="1" smtClean="0"/>
              <a:t>distr.PNG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20.9.2007 [cit. 2012-12-18]. Dostupné z: http://cs.wikipedia.org/wiki/Datel_%C4%8Dern%C3%BD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Grünspecht</a:t>
            </a:r>
            <a:r>
              <a:rPr lang="cs-CZ" dirty="0" smtClean="0"/>
              <a:t> </a:t>
            </a:r>
            <a:r>
              <a:rPr lang="cs-CZ" dirty="0" err="1" smtClean="0"/>
              <a:t>Picus</a:t>
            </a:r>
            <a:r>
              <a:rPr lang="cs-CZ" dirty="0" smtClean="0"/>
              <a:t> </a:t>
            </a:r>
            <a:r>
              <a:rPr lang="cs-CZ" dirty="0" err="1" smtClean="0"/>
              <a:t>viridis.jpg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2.6.2005 [cit. 2012-12-18]. Dostupné z: http://cs.wikipedia.org/wiki/%C5%BDluna_zelen%C3%A1 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Picus</a:t>
            </a:r>
            <a:r>
              <a:rPr lang="cs-CZ" dirty="0" smtClean="0"/>
              <a:t> </a:t>
            </a:r>
            <a:r>
              <a:rPr lang="cs-CZ" dirty="0" err="1" smtClean="0"/>
              <a:t>viridis</a:t>
            </a:r>
            <a:r>
              <a:rPr lang="cs-CZ" dirty="0" smtClean="0"/>
              <a:t> dis.</a:t>
            </a:r>
            <a:r>
              <a:rPr lang="cs-CZ" dirty="0" err="1" smtClean="0"/>
              <a:t>png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11.7.2006 [cit. 2012-12-18]. Dostupné z: http://cs.wikipedia.org/wiki/%C5%BDluna_zelen%C3%A1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Picus</a:t>
            </a:r>
            <a:r>
              <a:rPr lang="cs-CZ" dirty="0" smtClean="0"/>
              <a:t> </a:t>
            </a:r>
            <a:r>
              <a:rPr lang="cs-CZ" dirty="0" err="1" smtClean="0"/>
              <a:t>canus</a:t>
            </a:r>
            <a:r>
              <a:rPr lang="cs-CZ" dirty="0" smtClean="0"/>
              <a:t> - </a:t>
            </a:r>
            <a:r>
              <a:rPr lang="cs-CZ" dirty="0" err="1" smtClean="0"/>
              <a:t>Grauspecht.jpg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28.2.2006 [cit. 2012-12-18]. Dostupné z: http://cs.wikipedia.org/wiki/%C5%BDluna_%C5%A1ed%C3%A1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Ramphastos</a:t>
            </a:r>
            <a:r>
              <a:rPr lang="cs-CZ" dirty="0" smtClean="0"/>
              <a:t> </a:t>
            </a:r>
            <a:r>
              <a:rPr lang="cs-CZ" dirty="0" err="1" smtClean="0"/>
              <a:t>toco</a:t>
            </a:r>
            <a:r>
              <a:rPr lang="cs-CZ" dirty="0" smtClean="0"/>
              <a:t> -</a:t>
            </a:r>
            <a:r>
              <a:rPr lang="cs-CZ" dirty="0" err="1" smtClean="0"/>
              <a:t>Birdworld</a:t>
            </a:r>
            <a:r>
              <a:rPr lang="cs-CZ" dirty="0" smtClean="0"/>
              <a:t>, </a:t>
            </a:r>
            <a:r>
              <a:rPr lang="cs-CZ" dirty="0" err="1" smtClean="0"/>
              <a:t>Farnham</a:t>
            </a:r>
            <a:r>
              <a:rPr lang="cs-CZ" dirty="0" smtClean="0"/>
              <a:t>, </a:t>
            </a:r>
            <a:r>
              <a:rPr lang="cs-CZ" dirty="0" err="1" smtClean="0"/>
              <a:t>Surrey</a:t>
            </a:r>
            <a:r>
              <a:rPr lang="cs-CZ" dirty="0" smtClean="0"/>
              <a:t>, </a:t>
            </a:r>
            <a:r>
              <a:rPr lang="cs-CZ" dirty="0" err="1" smtClean="0"/>
              <a:t>England</a:t>
            </a:r>
            <a:r>
              <a:rPr lang="cs-CZ" dirty="0" smtClean="0"/>
              <a:t>-8a.jpg.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23.5.2011 [cit. 2012-12-18]. Dostupné z: http://cs.wikipedia.org/wiki/Tukan_obrovsk%C3%BD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</a:t>
            </a:r>
            <a:r>
              <a:rPr lang="cs-CZ" dirty="0" err="1" smtClean="0"/>
              <a:t>Fringilla</a:t>
            </a:r>
            <a:r>
              <a:rPr lang="cs-CZ" dirty="0" smtClean="0"/>
              <a:t> </a:t>
            </a:r>
            <a:r>
              <a:rPr lang="cs-CZ" dirty="0" err="1" smtClean="0"/>
              <a:t>coelebs</a:t>
            </a:r>
            <a:r>
              <a:rPr lang="cs-CZ" dirty="0" smtClean="0"/>
              <a:t> </a:t>
            </a:r>
            <a:r>
              <a:rPr lang="cs-CZ" dirty="0" err="1" smtClean="0"/>
              <a:t>chaffinch</a:t>
            </a:r>
            <a:r>
              <a:rPr lang="cs-CZ" dirty="0" smtClean="0"/>
              <a:t> male edit2.jpg.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3.6.2007 [cit. 2012-12-18]. Dostupné z: http://cs.wikipedia.org/wiki/P%C4%9Bnkava_obecn%C3%A1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Soubor:Alauda</a:t>
            </a:r>
            <a:r>
              <a:rPr lang="cs-CZ" dirty="0" smtClean="0"/>
              <a:t> </a:t>
            </a:r>
            <a:r>
              <a:rPr lang="cs-CZ" dirty="0" err="1" smtClean="0"/>
              <a:t>arvensis</a:t>
            </a:r>
            <a:r>
              <a:rPr lang="cs-CZ" dirty="0" smtClean="0"/>
              <a:t> 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27.2.2007 [cit. 2012-12-18]. Dostupné z: http://cs.wikipedia.org/wiki/Sk%C5%99ivan_poln%C3%AD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Soubor:Landsvale.jpg</a:t>
            </a:r>
            <a:r>
              <a:rPr lang="cs-CZ" dirty="0" smtClean="0"/>
              <a:t>. </a:t>
            </a:r>
            <a:r>
              <a:rPr lang="cs-CZ" i="1" dirty="0" smtClean="0"/>
              <a:t>Cs.wikipedia.org, otevřená encyklopedie</a:t>
            </a:r>
            <a:r>
              <a:rPr lang="cs-CZ" dirty="0" smtClean="0"/>
              <a:t> [online]. 12.11.2012 [cit. 2012-12-18]. Dostupné z: http://cs.wikipedia.org/wiki/Vla%C5%A1tovka_obecn%C3%A1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Soubor:Hirundo</a:t>
            </a:r>
            <a:r>
              <a:rPr lang="en-US" dirty="0" smtClean="0"/>
              <a:t> rustica.png. </a:t>
            </a:r>
            <a:r>
              <a:rPr lang="en-US" i="1" dirty="0" err="1" smtClean="0"/>
              <a:t>Wikipedie</a:t>
            </a:r>
            <a:r>
              <a:rPr lang="en-US" i="1" dirty="0" smtClean="0"/>
              <a:t>, </a:t>
            </a:r>
            <a:r>
              <a:rPr lang="en-US" i="1" dirty="0" err="1" smtClean="0"/>
              <a:t>Otevřená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dirty="0" smtClean="0"/>
              <a:t> [online]. 20.11.2007 [cit. 2012-12-18].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http://cs.wikipedia.org/wiki/Vla%C5%A1tovka_obecn%C3%A1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Soubor:Delichon</a:t>
            </a:r>
            <a:r>
              <a:rPr lang="cs-CZ" dirty="0" smtClean="0"/>
              <a:t> </a:t>
            </a:r>
            <a:r>
              <a:rPr lang="cs-CZ" dirty="0" err="1" smtClean="0"/>
              <a:t>urbicum</a:t>
            </a:r>
            <a:r>
              <a:rPr lang="cs-CZ" dirty="0" smtClean="0"/>
              <a:t> 10.jpg.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18.11.2008 [cit. 2012-12-18]. Dostupné z: http://cs.wikipedia.org/wiki/Ji%C5%99i%C4%8Dka_obecn%C3%A1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Soubor:Bysvale.jpg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9.12.2004 [cit. 2012-12-18]. Dostupné z: http://cs.wikipedia.org/wiki/Ji%C5%99i%C4%8Dka_obecn%C3%A1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Soubor:Delichon</a:t>
            </a:r>
            <a:r>
              <a:rPr lang="cs-CZ" dirty="0" smtClean="0"/>
              <a:t> urbicum.png.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22.11.2007 [cit. 2012-12-18]. Dostupné z: http://cs.wikipedia.org/wiki/Ji%C5%99i%C4%8Dka_obecn%C3%A1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Soubor:Zwei</a:t>
            </a:r>
            <a:r>
              <a:rPr lang="cs-CZ" dirty="0" smtClean="0"/>
              <a:t> </a:t>
            </a:r>
            <a:r>
              <a:rPr lang="cs-CZ" dirty="0" err="1" smtClean="0"/>
              <a:t>Jungschwalben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Nest.jpg.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19.8.2007 [cit. 2012-12-18]. Dostupné z: http://cs.wikipedia.org/wiki/Ji%C5%99i%C4%8Dka_obecn%C3%A1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Soubor:Kos</a:t>
            </a:r>
            <a:r>
              <a:rPr lang="cs-CZ" dirty="0" smtClean="0"/>
              <a:t> cerny.jpg.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23.12.2007 [cit. 2012-12-18]. Dostupné z: http://cs.wikipedia.org/wiki/Kos_%C4%8Dern%C3%BD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Soubor:Turdus</a:t>
            </a:r>
            <a:r>
              <a:rPr lang="cs-CZ" dirty="0" smtClean="0"/>
              <a:t> </a:t>
            </a:r>
            <a:r>
              <a:rPr lang="cs-CZ" dirty="0" err="1" smtClean="0"/>
              <a:t>merula</a:t>
            </a:r>
            <a:r>
              <a:rPr lang="cs-CZ" dirty="0" smtClean="0"/>
              <a:t> </a:t>
            </a:r>
            <a:r>
              <a:rPr lang="cs-CZ" dirty="0" err="1" smtClean="0"/>
              <a:t>female</a:t>
            </a:r>
            <a:r>
              <a:rPr lang="cs-CZ" dirty="0" smtClean="0"/>
              <a:t> (d1).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23.2.2006 [cit. 2012-12-18]. Dostupné z: http://cs.wikipedia.org/wiki/Kos_%C4%8Dern%C3%BD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Soubor:Turdus</a:t>
            </a:r>
            <a:r>
              <a:rPr lang="cs-CZ" dirty="0" smtClean="0"/>
              <a:t> </a:t>
            </a:r>
            <a:r>
              <a:rPr lang="cs-CZ" dirty="0" err="1" smtClean="0"/>
              <a:t>merula</a:t>
            </a:r>
            <a:r>
              <a:rPr lang="cs-CZ" dirty="0" smtClean="0"/>
              <a:t> distribution.jpg.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22.5.2006 [cit. 2012-12-18]. Dostupné z: http://cs.wikipedia.org/wiki/Kos_%C4%8Dern%C3%BD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Soubor:Song</a:t>
            </a:r>
            <a:r>
              <a:rPr lang="cs-CZ" dirty="0" smtClean="0"/>
              <a:t> thrush.jpg.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11.9.2007 [cit. 2012-12-18]. Dostupné z: http://cs.wikipedia.org/wiki/Drozd_zp%C4%9Bvn%C3%BD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Soubor:Tphilomelos.gif</a:t>
            </a:r>
            <a:r>
              <a:rPr lang="en-US" dirty="0" smtClean="0"/>
              <a:t>. </a:t>
            </a:r>
            <a:r>
              <a:rPr lang="en-US" i="1" dirty="0" err="1" smtClean="0"/>
              <a:t>Wikipedie</a:t>
            </a:r>
            <a:r>
              <a:rPr lang="en-US" i="1" dirty="0" smtClean="0"/>
              <a:t>, </a:t>
            </a:r>
            <a:r>
              <a:rPr lang="en-US" i="1" dirty="0" err="1" smtClean="0"/>
              <a:t>Otevřená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dirty="0" smtClean="0"/>
              <a:t> [online]. 26.5.2006 [cit. 2012-12-18].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http://cs.wikipedia.org/wiki/Drozd_zp%C4%9Bvn%C3%BD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Soubor:Parus</a:t>
            </a:r>
            <a:r>
              <a:rPr lang="cs-CZ" dirty="0" smtClean="0"/>
              <a:t> caeruleus1.jpg.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21.1.2006 [cit. 2012-12-18]. Dostupné z: http://cs.wikipedia.org/wiki/S%C3%BDkora_mod%C5%99inka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Soubor:Parus</a:t>
            </a:r>
            <a:r>
              <a:rPr lang="cs-CZ" dirty="0" smtClean="0"/>
              <a:t> major m.jpg.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19.2.2007 [cit. 2012-12-18]. Dostupné z: http://cs.wikipedia.org/wiki/S%C3%BDkora_ko%C5%88adra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Soubor:European</a:t>
            </a:r>
            <a:r>
              <a:rPr lang="cs-CZ" dirty="0" smtClean="0"/>
              <a:t> </a:t>
            </a:r>
            <a:r>
              <a:rPr lang="cs-CZ" dirty="0" err="1" smtClean="0"/>
              <a:t>Starling</a:t>
            </a:r>
            <a:r>
              <a:rPr lang="cs-CZ" dirty="0" smtClean="0"/>
              <a:t> 2006.jpg.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23.8.2006 [cit. 2012-12-18]. Dostupné z: http://cs.wikipedia.org/wiki/%C5%A0pa%C4%8Dek_obecn%C3%BD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Soubor:Etourneau</a:t>
            </a:r>
            <a:r>
              <a:rPr lang="cs-CZ" dirty="0" smtClean="0"/>
              <a:t> DSC01833.JPG.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16.2.2007 [cit. 2012-12-18]. Dostupné z: http://cs.wikipedia.org/wiki/%C5%A0pa%C4%8Dek_obecn%C3%BD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Soubor:Pied</a:t>
            </a:r>
            <a:r>
              <a:rPr lang="cs-CZ" dirty="0" smtClean="0"/>
              <a:t> wagtail.jpeg.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28.3.2010 [cit. 2012-12-18]. Dostupné z: http://cs.wikipedia.org/wiki/Konipas_b%C3%ADl%C3%BD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800988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Řády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ptáků III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třídou PTÁCI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se seznámí s podtřídou letci (papoušci, sovy, šplhavci, pěvci)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87823" y="122267"/>
            <a:ext cx="3024337" cy="841248"/>
          </a:xfr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Třída - PTÁCI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57346" name="Picture 2" descr="Soubor:Melopsittacus undulat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627784" cy="33490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7348" name="Picture 4" descr="Soubor:Tyto alba close u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4890" y="1"/>
            <a:ext cx="2929110" cy="328498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7350" name="Picture 6" descr="http://upload.wikimedia.org/wikipedia/commons/7/79/DendrocoposMaj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68352" y="1052736"/>
            <a:ext cx="2411760" cy="322080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</p:pic>
      <p:pic>
        <p:nvPicPr>
          <p:cNvPr id="57352" name="Picture 8" descr="http://upload.wikimedia.org/wikipedia/commons/thumb/b/be/Fringilla_coelebs_%28chaffinch%29%2C_male.jpg/220px-Fringilla_coelebs_%28chaffinch%29%2C_mal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3352409"/>
            <a:ext cx="2448272" cy="346096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7354" name="Picture 10" descr="Soubor:Landsval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63480" y="3861048"/>
            <a:ext cx="4501008" cy="288064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Soubor:Blue-and-Yellow-Maca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-36177"/>
            <a:ext cx="3312368" cy="689417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47664" y="908720"/>
            <a:ext cx="1582997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velký hákovitý </a:t>
            </a:r>
          </a:p>
          <a:p>
            <a:r>
              <a:rPr lang="cs-CZ" b="1" dirty="0" smtClean="0"/>
              <a:t>zobák a ozobí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573016"/>
            <a:ext cx="1728191" cy="175432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noha přizpůsobená</a:t>
            </a:r>
          </a:p>
          <a:p>
            <a:r>
              <a:rPr lang="cs-CZ" b="1" dirty="0" smtClean="0"/>
              <a:t>ke šplhání, dva </a:t>
            </a:r>
          </a:p>
          <a:p>
            <a:r>
              <a:rPr lang="cs-CZ" b="1" dirty="0" smtClean="0"/>
              <a:t>prsty směřují  dopředu </a:t>
            </a:r>
          </a:p>
          <a:p>
            <a:r>
              <a:rPr lang="cs-CZ" b="1" dirty="0" smtClean="0"/>
              <a:t>a dva dozadu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64758" y="4725144"/>
            <a:ext cx="136768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dlouhý ocas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160992" y="1235122"/>
            <a:ext cx="1122976" cy="2728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427984" y="3068960"/>
            <a:ext cx="325773" cy="5040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1"/>
          </p:cNvCxnSpPr>
          <p:nvPr/>
        </p:nvCxnSpPr>
        <p:spPr>
          <a:xfrm flipH="1">
            <a:off x="5652120" y="4909810"/>
            <a:ext cx="1512638" cy="3135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164288" y="1187460"/>
            <a:ext cx="169257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ARA ARARAUNA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1844" y="1772816"/>
            <a:ext cx="2065900" cy="452431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jsou velmi </a:t>
            </a:r>
            <a:r>
              <a:rPr lang="cs-CZ" sz="2400" b="1" u="sng" dirty="0" smtClean="0"/>
              <a:t>inteligentní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hnízdí v dutinách stromů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obývají především </a:t>
            </a:r>
            <a:r>
              <a:rPr lang="cs-CZ" sz="2400" b="1" u="sng" dirty="0" smtClean="0"/>
              <a:t>tropické a subtropické oblasti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-36512" y="0"/>
            <a:ext cx="324036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papoušci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04248" y="1988840"/>
            <a:ext cx="2110321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peří ošetřují pomocí</a:t>
            </a:r>
          </a:p>
          <a:p>
            <a:r>
              <a:rPr lang="cs-CZ" b="1" dirty="0" smtClean="0"/>
              <a:t>prachového pudru</a:t>
            </a:r>
          </a:p>
        </p:txBody>
      </p:sp>
      <p:cxnSp>
        <p:nvCxnSpPr>
          <p:cNvPr id="26" name="Přímá spojnice se šipkou 7"/>
          <p:cNvCxnSpPr/>
          <p:nvPr/>
        </p:nvCxnSpPr>
        <p:spPr>
          <a:xfrm flipH="1" flipV="1">
            <a:off x="5652120" y="2312005"/>
            <a:ext cx="1152128" cy="816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41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22" grpId="0" animBg="1"/>
      <p:bldP spid="14" grpId="0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Soubor:Melopsittacus undulat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1639"/>
            <a:ext cx="5364088" cy="683636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4355976" cy="838200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Papoušci –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papoušek vlnkovaný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" y="2939460"/>
            <a:ext cx="3779913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Papoušek vlnkovaný</a:t>
            </a:r>
            <a:r>
              <a:rPr lang="cs-CZ" sz="24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původem z </a:t>
            </a:r>
            <a:r>
              <a:rPr lang="cs-CZ" sz="2400" b="1" u="sng" dirty="0" smtClean="0"/>
              <a:t>Austrálie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sameček se od samičky liší barvou ozobí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vydrží dlouho bez vody</a:t>
            </a:r>
          </a:p>
        </p:txBody>
      </p:sp>
    </p:spTree>
    <p:extLst>
      <p:ext uri="{BB962C8B-B14F-4D97-AF65-F5344CB8AC3E}">
        <p14:creationId xmlns:p14="http://schemas.microsoft.com/office/powerpoint/2010/main" val="402560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Soubor:Amazona aestiva (x3)-8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papoušci – amazoňan modročelý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5657671"/>
            <a:ext cx="745232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Amazoňan modročelý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známý </a:t>
            </a:r>
            <a:r>
              <a:rPr lang="cs-CZ" sz="2400" b="1" u="sng" dirty="0" smtClean="0"/>
              <a:t>jihoamerický papoušek</a:t>
            </a:r>
          </a:p>
          <a:p>
            <a:r>
              <a:rPr lang="cs-CZ" sz="2400" b="1" dirty="0" smtClean="0"/>
              <a:t>- u chovatelů oblíbený pro napodobování lidského hlasu</a:t>
            </a:r>
          </a:p>
        </p:txBody>
      </p:sp>
    </p:spTree>
    <p:extLst>
      <p:ext uri="{BB962C8B-B14F-4D97-AF65-F5344CB8AC3E}">
        <p14:creationId xmlns:p14="http://schemas.microsoft.com/office/powerpoint/2010/main" val="294984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Soubor:Cockatielm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7998" y="836712"/>
            <a:ext cx="428625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papoušci – korela chocholatá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439" y="5685055"/>
            <a:ext cx="81724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Korela chocholatá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pochází z Austrálie</a:t>
            </a:r>
          </a:p>
          <a:p>
            <a:r>
              <a:rPr lang="cs-CZ" sz="2400" b="1" dirty="0" smtClean="0"/>
              <a:t>- po andulce je to  u nás druhý nejběžněji chovaný pták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0687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4" descr="Soubor:Tyto alba close u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412776"/>
            <a:ext cx="4277461" cy="47971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931842" y="0"/>
            <a:ext cx="393447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sovy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94737" y="6372036"/>
            <a:ext cx="3425298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spár s ostrými drápy k lovu kořisti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0232" y="3284984"/>
            <a:ext cx="229101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zahnutý a ostrý zobák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902187" y="2276872"/>
            <a:ext cx="1702261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výrazně otočná </a:t>
            </a:r>
          </a:p>
          <a:p>
            <a:pPr algn="ctr"/>
            <a:r>
              <a:rPr lang="cs-CZ" b="1" dirty="0" smtClean="0"/>
              <a:t>hlava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484784"/>
            <a:ext cx="2279791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oči směřující dopředu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0" y="-27384"/>
            <a:ext cx="2088232" cy="378565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znaky se podobají dravcům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loví </a:t>
            </a:r>
            <a:r>
              <a:rPr lang="cs-CZ" sz="2400" b="1" dirty="0" smtClean="0"/>
              <a:t>za šera </a:t>
            </a:r>
            <a:r>
              <a:rPr lang="cs-CZ" sz="2400" b="1" u="sng" dirty="0" smtClean="0"/>
              <a:t>v noci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mají </a:t>
            </a:r>
            <a:r>
              <a:rPr lang="cs-CZ" sz="2400" b="1" u="sng" dirty="0" smtClean="0"/>
              <a:t>výborný sluch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509120"/>
            <a:ext cx="1332416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měkké peří </a:t>
            </a:r>
          </a:p>
          <a:p>
            <a:pPr algn="ctr"/>
            <a:r>
              <a:rPr lang="cs-CZ" b="1" dirty="0" smtClean="0"/>
              <a:t>umožňující </a:t>
            </a:r>
          </a:p>
          <a:p>
            <a:pPr algn="ctr"/>
            <a:r>
              <a:rPr lang="cs-CZ" b="1" dirty="0" smtClean="0"/>
              <a:t>neslyšný let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6334780"/>
            <a:ext cx="2264081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SOVA PÁLENÁ</a:t>
            </a:r>
            <a:endParaRPr lang="cs-CZ" sz="28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4860032" y="3284984"/>
            <a:ext cx="1776510" cy="20756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907704" y="5013176"/>
            <a:ext cx="1296144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491880" y="1844824"/>
            <a:ext cx="1152128" cy="64807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6156176" y="2564904"/>
            <a:ext cx="710540" cy="4237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887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Eagle.owl.arp.750pi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52120" cy="686738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652120" y="188640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sovy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04048" y="4919008"/>
            <a:ext cx="4139952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Výr velký :</a:t>
            </a:r>
          </a:p>
          <a:p>
            <a:r>
              <a:rPr lang="cs-CZ" sz="2400" b="1" dirty="0" smtClean="0"/>
              <a:t>- je </a:t>
            </a:r>
            <a:r>
              <a:rPr lang="cs-CZ" sz="2400" b="1" u="sng" dirty="0" smtClean="0"/>
              <a:t>největší žijící sova v ČR</a:t>
            </a:r>
          </a:p>
          <a:p>
            <a:pPr>
              <a:buFontTx/>
              <a:buChar char="-"/>
            </a:pPr>
            <a:r>
              <a:rPr lang="cs-CZ" sz="2400" b="1" dirty="0" smtClean="0"/>
              <a:t>délka až 70 cm, váha až 4 kg</a:t>
            </a:r>
          </a:p>
          <a:p>
            <a:pPr>
              <a:buFontTx/>
              <a:buChar char="-"/>
            </a:pPr>
            <a:r>
              <a:rPr lang="cs-CZ" sz="2400" b="1" dirty="0" smtClean="0"/>
              <a:t> </a:t>
            </a:r>
            <a:r>
              <a:rPr lang="cs-CZ" sz="2400" b="1" u="sng" dirty="0" smtClean="0"/>
              <a:t>potrava</a:t>
            </a:r>
            <a:r>
              <a:rPr lang="cs-CZ" sz="2400" b="1" dirty="0" smtClean="0"/>
              <a:t>: hlodavci, zajíci, králíci, ježci, ptáci</a:t>
            </a:r>
          </a:p>
        </p:txBody>
      </p:sp>
      <p:pic>
        <p:nvPicPr>
          <p:cNvPr id="34820" name="Picture 4" descr="Soubor:Bubu bubo dis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034206"/>
            <a:ext cx="4139952" cy="190696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3915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Strix aluco 3 (Martin Mecnarowski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41"/>
            <a:ext cx="4788024" cy="68563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72608" y="70520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sovy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17748" y="5613047"/>
            <a:ext cx="91440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Puštík obecný: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potrava:</a:t>
            </a:r>
            <a:r>
              <a:rPr lang="cs-CZ" sz="2400" b="1" dirty="0" smtClean="0"/>
              <a:t> hlodavci (myšice, norník), hmyzožravci (rejsci, krtek), sojky, hmyz, obojživelníci </a:t>
            </a:r>
          </a:p>
        </p:txBody>
      </p:sp>
      <p:pic>
        <p:nvPicPr>
          <p:cNvPr id="32772" name="Picture 4" descr="Soubor:Strix aluco dis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54192" y="3429001"/>
            <a:ext cx="4689808" cy="216023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4373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162" y="11701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sovy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0" y="5685055"/>
            <a:ext cx="9144000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Sovice sněžná</a:t>
            </a:r>
          </a:p>
          <a:p>
            <a:r>
              <a:rPr lang="cs-CZ" sz="2400" b="1" dirty="0" smtClean="0"/>
              <a:t>- vyskytuje se v </a:t>
            </a:r>
            <a:r>
              <a:rPr lang="cs-CZ" sz="2400" b="1" u="sng" dirty="0" smtClean="0"/>
              <a:t>tundrách </a:t>
            </a:r>
            <a:r>
              <a:rPr lang="cs-CZ" sz="2400" b="1" dirty="0" smtClean="0"/>
              <a:t>a velkých planinách severní Evropy, Asie, Grónska a Kanady</a:t>
            </a:r>
          </a:p>
          <a:p>
            <a:r>
              <a:rPr lang="cs-CZ" sz="2400" b="1" dirty="0" smtClean="0"/>
              <a:t>- je částečně tažná</a:t>
            </a:r>
          </a:p>
        </p:txBody>
      </p:sp>
      <p:pic>
        <p:nvPicPr>
          <p:cNvPr id="30722" name="Picture 2" descr="Soubor:Snowy Owl Barrow Alas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0"/>
            <a:ext cx="571500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5869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 descr="Soubor:Harfang en vol 2.jpg"/>
          <p:cNvPicPr>
            <a:picLocks noChangeAspect="1" noChangeArrowheads="1"/>
          </p:cNvPicPr>
          <p:nvPr/>
        </p:nvPicPr>
        <p:blipFill>
          <a:blip r:embed="rId3" cstate="print"/>
          <a:srcRect r="9333"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162" y="11701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rgbClr val="FFFF00"/>
                </a:solidFill>
              </a:rPr>
              <a:t>Podtřída - LETCI </a:t>
            </a:r>
            <a:r>
              <a:rPr lang="cs-CZ" b="1" cap="none" dirty="0" smtClean="0">
                <a:solidFill>
                  <a:srgbClr val="FFFF00"/>
                </a:solidFill>
              </a:rPr>
              <a:t/>
            </a:r>
            <a:br>
              <a:rPr lang="cs-CZ" b="1" cap="none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Řád - sovy</a:t>
            </a:r>
            <a:endParaRPr lang="cs-CZ" b="1" cap="none" dirty="0">
              <a:solidFill>
                <a:srgbClr val="FFFF00"/>
              </a:solidFill>
            </a:endParaRPr>
          </a:p>
        </p:txBody>
      </p:sp>
      <p:pic>
        <p:nvPicPr>
          <p:cNvPr id="74756" name="Picture 4" descr="Soubor:Nyctea scandiaca dis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11571" y="0"/>
            <a:ext cx="5032429" cy="23274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0" y="5657671"/>
            <a:ext cx="4593886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Rozšíření sovice sněžné:</a:t>
            </a:r>
          </a:p>
          <a:p>
            <a:pPr>
              <a:buFontTx/>
              <a:buChar char="-"/>
            </a:pPr>
            <a:r>
              <a:rPr lang="cs-CZ" sz="2400" b="1" dirty="0" smtClean="0"/>
              <a:t> zeleně (letní rozšíření a hnízdění)</a:t>
            </a:r>
          </a:p>
          <a:p>
            <a:pPr>
              <a:buFontTx/>
              <a:buChar char="-"/>
            </a:pPr>
            <a:r>
              <a:rPr lang="cs-CZ" sz="2400" b="1" dirty="0"/>
              <a:t> </a:t>
            </a:r>
            <a:r>
              <a:rPr lang="cs-CZ" sz="2400" b="1" dirty="0" smtClean="0"/>
              <a:t>modře (zimní rozšíření)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5869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6" descr="http://upload.wikimedia.org/wikipedia/commons/7/79/DendrocoposMaj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799695"/>
            <a:ext cx="4536504" cy="605830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971600" y="1484784"/>
            <a:ext cx="262693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zobák k dobývání potravy</a:t>
            </a:r>
          </a:p>
          <a:p>
            <a:pPr algn="ctr"/>
            <a:r>
              <a:rPr lang="cs-CZ" b="1" dirty="0" smtClean="0"/>
              <a:t>pod kůrou stromů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5373216"/>
            <a:ext cx="185653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ocasní pera  tvoří</a:t>
            </a:r>
          </a:p>
          <a:p>
            <a:pPr algn="ctr"/>
            <a:r>
              <a:rPr lang="cs-CZ" b="1" dirty="0" smtClean="0"/>
              <a:t>oporu při šplhání</a:t>
            </a:r>
          </a:p>
        </p:txBody>
      </p:sp>
      <p:cxnSp>
        <p:nvCxnSpPr>
          <p:cNvPr id="16" name="Přímá spojnice se šipkou 15"/>
          <p:cNvCxnSpPr>
            <a:stCxn id="9" idx="3"/>
          </p:cNvCxnSpPr>
          <p:nvPr/>
        </p:nvCxnSpPr>
        <p:spPr>
          <a:xfrm flipV="1">
            <a:off x="3598538" y="1787796"/>
            <a:ext cx="782212" cy="2015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4644008" y="5733256"/>
            <a:ext cx="1584702" cy="949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876256" y="804026"/>
            <a:ext cx="220784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STRAKAPOUD VELKÝ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4549676"/>
            <a:ext cx="2987824" cy="230832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hnízdí v dutinách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živí se bezobratlými živočichy pod kůrou stromů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mají </a:t>
            </a:r>
            <a:r>
              <a:rPr lang="cs-CZ" sz="2400" b="1" u="sng" dirty="0" smtClean="0"/>
              <a:t>dlouhý jazyk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179512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šplhavci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2996952"/>
            <a:ext cx="2627783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šplhavá noha – dva prsty směřují </a:t>
            </a:r>
          </a:p>
          <a:p>
            <a:pPr algn="ctr"/>
            <a:r>
              <a:rPr lang="cs-CZ" b="1" dirty="0" smtClean="0"/>
              <a:t>dopředu a dva prsty dozadu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3062660" y="3501008"/>
            <a:ext cx="717252" cy="7200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11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2" grpId="0" animBg="1"/>
      <p:bldP spid="14" grpId="0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4499991" y="4221088"/>
            <a:ext cx="4644009" cy="267765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Datel černý: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vyskytuje se v </a:t>
            </a:r>
            <a:r>
              <a:rPr lang="cs-CZ" sz="2400" b="1" u="sng" dirty="0" smtClean="0"/>
              <a:t>borových, bukových i smíšených lesích Eurasie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je hmyzožravý, živí se dřevokaznými brouky (mravenci, larvami)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4572000" y="0"/>
            <a:ext cx="4294312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Šplhavci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6386" name="Picture 2" descr="Soubor:Schwarzspech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318"/>
            <a:ext cx="4499992" cy="684168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6388" name="Picture 4" descr="Soubor:Dryocopus martius distr.PNG"/>
          <p:cNvPicPr>
            <a:picLocks noChangeAspect="1" noChangeArrowheads="1"/>
          </p:cNvPicPr>
          <p:nvPr/>
        </p:nvPicPr>
        <p:blipFill>
          <a:blip r:embed="rId4" cstate="print"/>
          <a:srcRect l="15141"/>
          <a:stretch>
            <a:fillRect/>
          </a:stretch>
        </p:blipFill>
        <p:spPr bwMode="auto">
          <a:xfrm>
            <a:off x="4499992" y="1929433"/>
            <a:ext cx="4644008" cy="22916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8142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4499991" y="3838396"/>
            <a:ext cx="4644009" cy="304698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Žluna zelená: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vyskytuje se v listnatých i smíšených lesích, parcích, zahradách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živí se mravenci, má až 10 cm dlouhý jazyk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u nás si ji můžeme splést se žlunou šedou </a:t>
            </a:r>
            <a:endParaRPr lang="cs-CZ" sz="2400" b="1" u="sng" dirty="0" smtClean="0"/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4572000" y="0"/>
            <a:ext cx="4294312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Šplhavci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78850" name="Picture 2" descr="Soubor:Grünspecht Picus virid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120"/>
            <a:ext cx="4499992" cy="687626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8852" name="Picture 4" descr="Soubor:Picus viridis dis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1" y="908720"/>
            <a:ext cx="4649891" cy="290167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8142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6300192" y="1628800"/>
            <a:ext cx="1656185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Žluna šedá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4572000" y="0"/>
            <a:ext cx="4294312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Šplhavci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82946" name="Picture 2" descr="Soubor:Picus canus - Grauspech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2305" y="0"/>
            <a:ext cx="4659775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142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Ramphastos toco -Birdworld, Farnham, Surrey, England-8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489857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2" name="TextovéPole 21"/>
          <p:cNvSpPr txBox="1"/>
          <p:nvPr/>
        </p:nvSpPr>
        <p:spPr>
          <a:xfrm>
            <a:off x="3419872" y="3429000"/>
            <a:ext cx="5724129" cy="34163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Tukan obrovský: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žije ve </a:t>
            </a:r>
            <a:r>
              <a:rPr lang="cs-CZ" sz="2400" b="1" u="sng" dirty="0" smtClean="0"/>
              <a:t>Střední a Jižní Americe </a:t>
            </a:r>
            <a:r>
              <a:rPr lang="cs-CZ" sz="2400" b="1" dirty="0" smtClean="0"/>
              <a:t>(Mexiko, Brazílie, Argentina)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živí se mravenci, má až 10 cm dlouhý jazyk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obývá horské a </a:t>
            </a:r>
            <a:r>
              <a:rPr lang="cs-CZ" sz="2400" b="1" u="sng" dirty="0" smtClean="0"/>
              <a:t>nížinné lesy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- dorůstá </a:t>
            </a:r>
            <a:r>
              <a:rPr lang="cs-CZ" sz="2400" b="1" u="sng" dirty="0" smtClean="0"/>
              <a:t>až do 60 cm</a:t>
            </a:r>
          </a:p>
          <a:p>
            <a:pPr marL="285750" indent="-285750">
              <a:buFontTx/>
              <a:buChar char="-"/>
            </a:pPr>
            <a:r>
              <a:rPr lang="cs-CZ" sz="2400" b="1" u="sng" dirty="0" smtClean="0"/>
              <a:t>potrava: </a:t>
            </a:r>
            <a:r>
              <a:rPr lang="cs-CZ" sz="2400" b="1" dirty="0" smtClean="0"/>
              <a:t>plody, bobule, ale také drobní obratlovci</a:t>
            </a:r>
            <a:endParaRPr lang="cs-CZ" sz="2400" b="1" u="sng" dirty="0" smtClean="0"/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4572000" y="0"/>
            <a:ext cx="4294312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Šplhavci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2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8" descr="http://upload.wikimedia.org/wikipedia/commons/thumb/b/be/Fringilla_coelebs_%28chaffinch%29%2C_male.jpg/220px-Fringilla_coelebs_%28chaffinch%29%2C_m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692696"/>
            <a:ext cx="4104456" cy="580220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95536" y="2060848"/>
            <a:ext cx="191110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tvar zobáku podle</a:t>
            </a:r>
          </a:p>
          <a:p>
            <a:pPr algn="ctr"/>
            <a:r>
              <a:rPr lang="cs-CZ" b="1" dirty="0" smtClean="0"/>
              <a:t>přijímané potravy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085184"/>
            <a:ext cx="255390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3 prsty směřují </a:t>
            </a:r>
          </a:p>
          <a:p>
            <a:pPr algn="ctr"/>
            <a:r>
              <a:rPr lang="cs-CZ" b="1" dirty="0" smtClean="0"/>
              <a:t>dopředu a jeden dozadu</a:t>
            </a:r>
          </a:p>
        </p:txBody>
      </p:sp>
      <p:cxnSp>
        <p:nvCxnSpPr>
          <p:cNvPr id="16" name="Přímá spojnice se šipkou 15"/>
          <p:cNvCxnSpPr>
            <a:stCxn id="9" idx="3"/>
          </p:cNvCxnSpPr>
          <p:nvPr/>
        </p:nvCxnSpPr>
        <p:spPr>
          <a:xfrm>
            <a:off x="2306636" y="2384014"/>
            <a:ext cx="890235" cy="4436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275856" y="5445226"/>
            <a:ext cx="432048" cy="7200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948264" y="1187460"/>
            <a:ext cx="1969578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PĚNKAVA OBECNÁ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27584" y="6027003"/>
            <a:ext cx="7164288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velká skupina ptáků s výrazným hlasovým projevem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4644008" y="0"/>
            <a:ext cx="422230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996952"/>
            <a:ext cx="169732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hlasové orgány </a:t>
            </a:r>
          </a:p>
          <a:p>
            <a:r>
              <a:rPr lang="cs-CZ" b="1" dirty="0" smtClean="0"/>
              <a:t>umožňují zpěv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2195736" y="2708920"/>
            <a:ext cx="1656184" cy="64807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93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4" grpId="0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-20009" y="5288364"/>
            <a:ext cx="9300630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Skřivan polní: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žije na území Evropy, Asie a v severní Africe</a:t>
            </a:r>
            <a:endParaRPr lang="cs-CZ" sz="2400" b="1" u="sng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 ČR je stálým ptákem, živí se semeny, hmyzem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hnízdo si staví dobře ukryté na zemi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179512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</a:t>
            </a:r>
            <a:r>
              <a:rPr lang="cs-CZ" b="1" smtClean="0">
                <a:solidFill>
                  <a:schemeClr val="tx1"/>
                </a:solidFill>
              </a:rPr>
              <a:t>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Alauda arvensis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8200"/>
            <a:ext cx="7215171" cy="481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42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Soubor:Landsv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3809" y="838201"/>
            <a:ext cx="7516703" cy="481069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2" name="TextovéPole 21"/>
          <p:cNvSpPr txBox="1"/>
          <p:nvPr/>
        </p:nvSpPr>
        <p:spPr>
          <a:xfrm>
            <a:off x="-36562" y="5013176"/>
            <a:ext cx="9300630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Vlaštovka obecná: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má dlouhý, </a:t>
            </a:r>
            <a:r>
              <a:rPr lang="cs-CZ" sz="2400" b="1" u="sng" dirty="0" smtClean="0"/>
              <a:t>vidličnatý ocas </a:t>
            </a:r>
            <a:r>
              <a:rPr lang="cs-CZ" sz="2400" b="1" dirty="0" smtClean="0"/>
              <a:t>a zašpičatělá křídla</a:t>
            </a:r>
            <a:endParaRPr lang="cs-CZ" sz="2400" b="1" u="sng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je </a:t>
            </a:r>
            <a:r>
              <a:rPr lang="cs-CZ" sz="2400" b="1" u="sng" dirty="0" smtClean="0"/>
              <a:t>stěhovavý pták</a:t>
            </a:r>
            <a:r>
              <a:rPr lang="cs-CZ" sz="2400" b="1" dirty="0" smtClean="0"/>
              <a:t>, </a:t>
            </a:r>
            <a:r>
              <a:rPr lang="cs-CZ" sz="2400" b="1" u="sng" dirty="0" smtClean="0"/>
              <a:t>hnízdo je stmelené z hlíny a slin</a:t>
            </a:r>
            <a:r>
              <a:rPr lang="cs-CZ" sz="2400" b="1" dirty="0" smtClean="0"/>
              <a:t>, vystlané stéblem a peřím, živí se létajícím hmyzem</a:t>
            </a:r>
          </a:p>
          <a:p>
            <a:pPr marL="285750" indent="-285750">
              <a:buFontTx/>
              <a:buChar char="-"/>
            </a:pPr>
            <a:r>
              <a:rPr lang="cs-CZ" sz="2400" b="1" u="sng" dirty="0" smtClean="0"/>
              <a:t>rozšíření:</a:t>
            </a:r>
            <a:r>
              <a:rPr lang="cs-CZ" sz="2400" b="1" dirty="0" smtClean="0"/>
              <a:t> žlutá – hnízdiště, modrá – zimoviště, zelená - celoročně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Hirundo rustic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2528"/>
            <a:ext cx="5975379" cy="269639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1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Delichon urbicum 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65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36562" y="5013176"/>
            <a:ext cx="9180562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Jiřička obecná: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má méně vykrojený ocas než vlaštovka</a:t>
            </a:r>
            <a:endParaRPr lang="cs-CZ" sz="2400" b="1" u="sng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je </a:t>
            </a:r>
            <a:r>
              <a:rPr lang="cs-CZ" sz="2400" b="1" u="sng" dirty="0" smtClean="0"/>
              <a:t>stěhovavý pták</a:t>
            </a:r>
            <a:r>
              <a:rPr lang="cs-CZ" sz="2400" b="1" dirty="0" smtClean="0"/>
              <a:t>, </a:t>
            </a:r>
            <a:r>
              <a:rPr lang="cs-CZ" sz="2400" b="1" u="sng" dirty="0" smtClean="0"/>
              <a:t>hnízdo je stmelené z hlíny a slin</a:t>
            </a:r>
            <a:r>
              <a:rPr lang="cs-CZ" sz="2400" b="1" dirty="0" smtClean="0"/>
              <a:t>, vystlané stéblem a peřím, živí se létajícím hmyzem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1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Bysva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63" y="18140"/>
            <a:ext cx="9206317" cy="622084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36562" y="6054387"/>
            <a:ext cx="9180562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Jiřička obecná</a:t>
            </a:r>
            <a:endParaRPr lang="cs-CZ" sz="2400" b="1" dirty="0" smtClean="0"/>
          </a:p>
          <a:p>
            <a:r>
              <a:rPr lang="cs-CZ" sz="2400" b="1" dirty="0" smtClean="0"/>
              <a:t>- rozšíření: žlutá – letní, modrá - zimní</a:t>
            </a:r>
            <a:endParaRPr lang="cs-CZ" sz="2400" b="1" u="sng" dirty="0" smtClean="0"/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4100" name="Picture 4" descr="Soubor:Delichon urbicum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0" y="2838010"/>
            <a:ext cx="4680520" cy="320030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273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Zwei Jungschwalben im Ne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1"/>
            <a:ext cx="5761759" cy="605438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36562" y="5685055"/>
            <a:ext cx="9180562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Jiřička obecná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odstraňování hnízd z fasád domů je od roku 2004 zakázané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létá rychlostí 74 km/h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76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Kos cer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" y="-27384"/>
            <a:ext cx="9117025" cy="64389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36562" y="5315724"/>
            <a:ext cx="9180562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Kos černý (nahoře samec)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rozeznáváme lesní a městskou populaci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živí se bezobratlými živočichy (žížaly), slimáky, bobulemi, jahodami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 zahradách je zároveň škodným ptákem (jahody, ostružiny, třešně)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41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Turdus merula female (d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84"/>
            <a:ext cx="9174582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0" y="6423719"/>
            <a:ext cx="917458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Kos černý (samice)- kos byl zavlečen do Austrálie a na Nový Zéland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7172" name="Picture 4" descr="Soubor:Turdus merula distributi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983" cy="227707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68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Song thru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" y="0"/>
            <a:ext cx="9136000" cy="688538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0" y="6423719"/>
            <a:ext cx="91440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Drozd zpěvný </a:t>
            </a:r>
            <a:r>
              <a:rPr lang="cs-CZ" sz="2400" b="1" dirty="0" smtClean="0"/>
              <a:t>- je tažný pták, všežravý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8196" name="Picture 4" descr="Soubor:Tphilomelos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" y="1"/>
            <a:ext cx="4491992" cy="268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82" y="2684871"/>
            <a:ext cx="3139899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Rozšíření drozda zpěvného</a:t>
            </a:r>
            <a:r>
              <a:rPr lang="cs-CZ" sz="2000" b="1" dirty="0" smtClean="0"/>
              <a:t>:</a:t>
            </a:r>
          </a:p>
          <a:p>
            <a:r>
              <a:rPr lang="cs-CZ" sz="2000" b="1" dirty="0" smtClean="0"/>
              <a:t>žlutě – hnízdiště</a:t>
            </a:r>
          </a:p>
          <a:p>
            <a:r>
              <a:rPr lang="cs-CZ" sz="2000" b="1" dirty="0" smtClean="0"/>
              <a:t>zeleně – celoroční výskyt</a:t>
            </a:r>
          </a:p>
          <a:p>
            <a:r>
              <a:rPr lang="cs-CZ" sz="2000" b="1" dirty="0" smtClean="0"/>
              <a:t>modře - zimoviště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5525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Parus caeruleus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26" y="0"/>
            <a:ext cx="9191338" cy="684988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10826" y="5655603"/>
            <a:ext cx="91440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Sýkora modřinka</a:t>
            </a:r>
            <a:r>
              <a:rPr lang="cs-CZ" sz="2400" b="1" dirty="0" smtClean="0"/>
              <a:t>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je </a:t>
            </a:r>
            <a:r>
              <a:rPr lang="cs-CZ" sz="2400" b="1" u="sng" dirty="0" smtClean="0"/>
              <a:t>stálý</a:t>
            </a:r>
            <a:r>
              <a:rPr lang="cs-CZ" sz="2400" b="1" dirty="0" smtClean="0"/>
              <a:t> druh rozšířený v Evropě a západní Asii, je </a:t>
            </a:r>
            <a:r>
              <a:rPr lang="cs-CZ" sz="2400" b="1" u="sng" dirty="0" smtClean="0"/>
              <a:t>všežravá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temeno</a:t>
            </a:r>
            <a:r>
              <a:rPr lang="cs-CZ" sz="2400" b="1" dirty="0" smtClean="0"/>
              <a:t> hlavy má </a:t>
            </a:r>
            <a:r>
              <a:rPr lang="cs-CZ" sz="2400" b="1" u="sng" dirty="0" smtClean="0"/>
              <a:t>modré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-3150725" y="1196752"/>
            <a:ext cx="3139899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Rozšíření drozda zpěvného</a:t>
            </a:r>
            <a:r>
              <a:rPr lang="cs-CZ" sz="2000" b="1" dirty="0" smtClean="0"/>
              <a:t>:</a:t>
            </a:r>
          </a:p>
          <a:p>
            <a:r>
              <a:rPr lang="cs-CZ" sz="2000" b="1" dirty="0" smtClean="0"/>
              <a:t>žlutě – hnízdiště</a:t>
            </a:r>
          </a:p>
          <a:p>
            <a:r>
              <a:rPr lang="cs-CZ" sz="2000" b="1" dirty="0" smtClean="0"/>
              <a:t>zeleně – celoroční výskyt</a:t>
            </a:r>
          </a:p>
          <a:p>
            <a:r>
              <a:rPr lang="cs-CZ" sz="2000" b="1" dirty="0" smtClean="0"/>
              <a:t>modře - zimoviště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121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Parus major 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265" y="0"/>
            <a:ext cx="9152857" cy="686464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10826" y="6423719"/>
            <a:ext cx="91440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Sýkora koňadra</a:t>
            </a:r>
            <a:endParaRPr lang="cs-CZ" sz="2400" b="1" dirty="0" smtClean="0"/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89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European Starling 20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26" y="21653"/>
            <a:ext cx="4572000" cy="686373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10826" y="6423719"/>
            <a:ext cx="91440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Špaček obecný – u nás je stálým ptákem</a:t>
            </a:r>
            <a:endParaRPr lang="cs-CZ" sz="2400" b="1" dirty="0" smtClean="0"/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1268" name="Picture 4" descr="Soubor:Etourneau DSC018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902" y="2492896"/>
            <a:ext cx="5903272" cy="393305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98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Pied wagtail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69686" cy="645333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10826" y="6423719"/>
            <a:ext cx="91440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Konipas bílý</a:t>
            </a:r>
            <a:endParaRPr lang="cs-CZ" sz="2400" b="1" dirty="0" smtClean="0"/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5724128" y="0"/>
            <a:ext cx="3142184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Pěvci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13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Které řády ptáků jsme probrali?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Papoušky, sovy, šplhavce a pěvce.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Jaké je postavení prstů u papoušků?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Dva prsty směřují dopředu a dva dozadu.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Který papoušek je největší?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Ara </a:t>
            </a:r>
            <a:r>
              <a:rPr lang="cs-CZ" sz="3000" b="1" dirty="0" err="1" smtClean="0">
                <a:solidFill>
                  <a:srgbClr val="FF0000"/>
                </a:solidFill>
              </a:rPr>
              <a:t>ararauna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Která sova žijící v ČR je největší?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Výr velký.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jsou šplhavci přizpůsobeni k příjmu potravy?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Mají dlouhý zobák a jazyk.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Jaké je postavení prstů u pěvců?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Tři prsty směřují dopředu a jeden dozadu.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Z čeho se skládá hnízdo vlaštovek a jiřiček?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Hnízdo je stmelené z hlíny a slin, stébla trav a peří.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mají dokonale vyvinuté hlasové ústrojí?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Pěvci.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naši pěvci jsou tažní?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Vlaštovka obecná, jiřička obecná.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Který pěvec si staví hnízdo dobře ukryté na zemi?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Skřivan polní.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jsou zároveň škodnou na zahradě?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Kos černý, drozd zpěvný, špaček obecný.</a:t>
            </a:r>
          </a:p>
          <a:p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Autofit/>
          </a:bodyPr>
          <a:lstStyle/>
          <a:p>
            <a:r>
              <a:rPr lang="cs-CZ" sz="1600" dirty="0" err="1"/>
              <a:t>Soubor:Melopsittacus</a:t>
            </a:r>
            <a:r>
              <a:rPr lang="cs-CZ" sz="1600" dirty="0"/>
              <a:t> undulatus.jpg.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25.8.2006 [cit. 2012-12-18]. Dostupné z: http://cs.wikipedia.org/wiki/Papou%C5%A1ek_vlnkovan%C3%BD </a:t>
            </a:r>
          </a:p>
          <a:p>
            <a:r>
              <a:rPr lang="cs-CZ" sz="1600" dirty="0" err="1"/>
              <a:t>Soubor:Tyto</a:t>
            </a:r>
            <a:r>
              <a:rPr lang="cs-CZ" sz="1600" dirty="0"/>
              <a:t> alba </a:t>
            </a:r>
            <a:r>
              <a:rPr lang="cs-CZ" sz="1600" dirty="0" err="1"/>
              <a:t>close</a:t>
            </a:r>
            <a:r>
              <a:rPr lang="cs-CZ" sz="1600" dirty="0"/>
              <a:t> up.jpg.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15.12.2011 [cit. 2012-12-18]. Dost</a:t>
            </a:r>
          </a:p>
          <a:p>
            <a:r>
              <a:rPr lang="cs-CZ" sz="1600" dirty="0" err="1"/>
              <a:t>upné</a:t>
            </a:r>
            <a:r>
              <a:rPr lang="cs-CZ" sz="1600" dirty="0"/>
              <a:t> z: http://cs.wikipedia.org/wiki/Sova_p%C3%A1len%C3%A1 </a:t>
            </a:r>
          </a:p>
          <a:p>
            <a:r>
              <a:rPr lang="cs-CZ" sz="1600" dirty="0" err="1"/>
              <a:t>Soubor:DendrocoposMajor.jpg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19.5.2010 [cit. 2012-12-18]. Dostupné z: http://cs.wikipedia.org/wiki/Strakapoud_velk%C3%BD </a:t>
            </a:r>
          </a:p>
          <a:p>
            <a:r>
              <a:rPr lang="cs-CZ" sz="1600" dirty="0" err="1"/>
              <a:t>Soubor:Fringilla</a:t>
            </a:r>
            <a:r>
              <a:rPr lang="cs-CZ" sz="1600" dirty="0"/>
              <a:t> </a:t>
            </a:r>
            <a:r>
              <a:rPr lang="cs-CZ" sz="1600" dirty="0" err="1"/>
              <a:t>coelebs</a:t>
            </a:r>
            <a:r>
              <a:rPr lang="cs-CZ" sz="1600" dirty="0"/>
              <a:t> </a:t>
            </a:r>
            <a:r>
              <a:rPr lang="cs-CZ" sz="1600" dirty="0" err="1"/>
              <a:t>chaffinch</a:t>
            </a:r>
            <a:r>
              <a:rPr lang="cs-CZ" sz="1600" dirty="0"/>
              <a:t> male edit2.jpg.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3.6.2007 [cit. 2012-12-18]. Dostupné z: http://cs.wikipedia.org/wiki/P%C4%9Bnkava_obecn%C3%A1 </a:t>
            </a:r>
          </a:p>
          <a:p>
            <a:r>
              <a:rPr lang="cs-CZ" sz="1600" dirty="0" err="1"/>
              <a:t>Soubor:Landsvale.jpg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12.11.2012 [cit. 2012-12-18]. Dostupné z: http://cs.wikipedia.org/wiki/Vla%C5%A1tovka_obecn%C3%A1 </a:t>
            </a:r>
          </a:p>
          <a:p>
            <a:r>
              <a:rPr lang="cs-CZ" sz="1600" dirty="0" err="1"/>
              <a:t>Soubor:Blue-and-Yellow-Macaw.jpg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15.3.2010 [cit. 2012-12-18]. Dostupné z: http://cs.wikipedia.org/wiki/Ara_ararauna </a:t>
            </a:r>
          </a:p>
          <a:p>
            <a:r>
              <a:rPr lang="cs-CZ" sz="1600" dirty="0" err="1"/>
              <a:t>Soubor:Amazona</a:t>
            </a:r>
            <a:r>
              <a:rPr lang="cs-CZ" sz="1600" dirty="0"/>
              <a:t> </a:t>
            </a:r>
            <a:r>
              <a:rPr lang="cs-CZ" sz="1600" dirty="0" err="1"/>
              <a:t>aestiva</a:t>
            </a:r>
            <a:r>
              <a:rPr lang="cs-CZ" sz="1600" dirty="0"/>
              <a:t> (x3)-8a.jpg.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12.3.2009 [cit. 2012-12-18]. Dostupné z: http://cs.wikipedia.org/wiki/Amazo%C5%88an_modro%C4%8Del%C3%BD </a:t>
            </a:r>
          </a:p>
          <a:p>
            <a:r>
              <a:rPr lang="cs-CZ" sz="1600" dirty="0" err="1"/>
              <a:t>Soubor:Cockatielmale.jpg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3.6.2006 [cit. 2012-12-18]. Dostupné z: http://cs.wikipedia.org/wiki/Korela_chocholat%C3%A1 </a:t>
            </a:r>
          </a:p>
          <a:p>
            <a:endParaRPr lang="cs-CZ" sz="1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fontScale="92500"/>
          </a:bodyPr>
          <a:lstStyle/>
          <a:p>
            <a:pPr>
              <a:spcBef>
                <a:spcPts val="0"/>
              </a:spcBef>
              <a:defRPr/>
            </a:pPr>
            <a:r>
              <a:rPr lang="cs-CZ" sz="1600" dirty="0"/>
              <a:t>Soubor:Eagle.owl.arp.750pix.jpg.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23.1.2005 [cit. 2012-12-18]. Dostupné z: http://cs.wikipedia.org/wiki/V%C3%BDr_velk%C3%BD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Soubor:Bubu</a:t>
            </a:r>
            <a:r>
              <a:rPr lang="cs-CZ" sz="1600" dirty="0"/>
              <a:t> bubo dis.png.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18.12.2004 [cit. 2012-12-18]. Dostupné z: http://cs.wikipedia.org/wiki/V%C3%BDr_velk%C3%BD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Soubor:Strix</a:t>
            </a:r>
            <a:r>
              <a:rPr lang="cs-CZ" sz="1600" dirty="0"/>
              <a:t> </a:t>
            </a:r>
            <a:r>
              <a:rPr lang="cs-CZ" sz="1600" dirty="0" err="1"/>
              <a:t>aluco</a:t>
            </a:r>
            <a:r>
              <a:rPr lang="cs-CZ" sz="1600" dirty="0"/>
              <a:t> 3 (Martin </a:t>
            </a:r>
            <a:r>
              <a:rPr lang="cs-CZ" sz="1600" dirty="0" err="1"/>
              <a:t>Mecnarowski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14.1.2011 [cit. 2012-12-18]. Dostupné z: http://cs.wikipedia.org/wiki/Pu%C5%A1t%C3%ADk_obecn%C3%BD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Soubor:Strix</a:t>
            </a:r>
            <a:r>
              <a:rPr lang="cs-CZ" sz="1600" dirty="0"/>
              <a:t> </a:t>
            </a:r>
            <a:r>
              <a:rPr lang="cs-CZ" sz="1600" dirty="0" err="1"/>
              <a:t>aluco</a:t>
            </a:r>
            <a:r>
              <a:rPr lang="cs-CZ" sz="1600" dirty="0"/>
              <a:t> dis.png.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18.12.2004 [cit. 2012-12-18]. Dostupné z: http://cs.wikipedia.org/wiki/Pu%C5%A1t%C3%ADk_obecn%C3%BD </a:t>
            </a:r>
          </a:p>
          <a:p>
            <a:r>
              <a:rPr lang="cs-CZ" sz="1600" dirty="0" err="1"/>
              <a:t>Soubor:Snowy</a:t>
            </a:r>
            <a:r>
              <a:rPr lang="cs-CZ" sz="1600" dirty="0"/>
              <a:t> </a:t>
            </a:r>
            <a:r>
              <a:rPr lang="cs-CZ" sz="1600" dirty="0" err="1"/>
              <a:t>Owl</a:t>
            </a:r>
            <a:r>
              <a:rPr lang="cs-CZ" sz="1600" dirty="0"/>
              <a:t> </a:t>
            </a:r>
            <a:r>
              <a:rPr lang="cs-CZ" sz="1600" dirty="0" err="1"/>
              <a:t>Barrow</a:t>
            </a:r>
            <a:r>
              <a:rPr lang="cs-CZ" sz="1600" dirty="0"/>
              <a:t> Alaska.jpg.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2.4.2008 [cit. 2012-12-18]. Dostupné z: http://cs.wikipedia.org/wiki/Sovice_sn%C4%9B%C5%BEn%C3%AD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Soubor:Harfang</a:t>
            </a:r>
            <a:r>
              <a:rPr lang="cs-CZ" sz="1600" dirty="0"/>
              <a:t> en vol 2.jpg.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10.4.2007 [cit. 2012-12-18]. Dostupné z: http://cs.wikipedia.org/wiki/Sovice_sn%C4%9B%C5%BEn%C3%AD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Soubor:Nyctea</a:t>
            </a:r>
            <a:r>
              <a:rPr lang="cs-CZ" sz="1600" dirty="0"/>
              <a:t> </a:t>
            </a:r>
            <a:r>
              <a:rPr lang="cs-CZ" sz="1600" dirty="0" err="1"/>
              <a:t>scandiaca</a:t>
            </a:r>
            <a:r>
              <a:rPr lang="cs-CZ" sz="1600" dirty="0"/>
              <a:t> dis.png.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23.4.2005 [cit. 2012-12-18]. </a:t>
            </a:r>
            <a:r>
              <a:rPr lang="cs-CZ" sz="1600" dirty="0" smtClean="0"/>
              <a:t>Dostupné z: http</a:t>
            </a:r>
            <a:r>
              <a:rPr lang="cs-CZ" sz="1600" dirty="0"/>
              <a:t>://cs.wikipedia.org/wiki/Sovice_sn%C4%9B%C5%BEn%C3%AD </a:t>
            </a:r>
          </a:p>
          <a:p>
            <a:r>
              <a:rPr lang="cs-CZ" sz="1600" dirty="0" err="1"/>
              <a:t>Soubor:Schwarzspecht.jpg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7.2.2006 [cit. 2012-12-18]. Dostupné z: http://cs.wikipedia.org/wiki/Datel_%C4%8Dern%C3%BD </a:t>
            </a:r>
          </a:p>
          <a:p>
            <a:r>
              <a:rPr lang="cs-CZ" sz="1600" dirty="0" err="1"/>
              <a:t>Soubor:Dryocopus</a:t>
            </a:r>
            <a:r>
              <a:rPr lang="cs-CZ" sz="1600" dirty="0"/>
              <a:t> </a:t>
            </a:r>
            <a:r>
              <a:rPr lang="cs-CZ" sz="1600" dirty="0" err="1"/>
              <a:t>martius</a:t>
            </a:r>
            <a:r>
              <a:rPr lang="cs-CZ" sz="1600" dirty="0"/>
              <a:t> distr.PNG.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20.9.2007 [cit. 2012-12-18]. Dostupné z: http://cs.wikipedia.org/wiki/Datel_%C4%8Dern%C3%BD </a:t>
            </a:r>
          </a:p>
          <a:p>
            <a:r>
              <a:rPr lang="cs-CZ" sz="1600" dirty="0" err="1"/>
              <a:t>Soubor:Pied</a:t>
            </a:r>
            <a:r>
              <a:rPr lang="cs-CZ" sz="1600" dirty="0"/>
              <a:t> wagtail.jpeg.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28.3.2010 [cit. 2012-12-18]. Dostupné z: http://cs.wikipedia.org/wiki/Konipas_b%C3%ADl%C3%BD</a:t>
            </a:r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lnSpcReduction="10000"/>
          </a:bodyPr>
          <a:lstStyle/>
          <a:p>
            <a:r>
              <a:rPr lang="cs-CZ" sz="1600" dirty="0" err="1"/>
              <a:t>Soubor:Grünspecht</a:t>
            </a:r>
            <a:r>
              <a:rPr lang="cs-CZ" sz="1600" dirty="0"/>
              <a:t> </a:t>
            </a:r>
            <a:r>
              <a:rPr lang="cs-CZ" sz="1600" dirty="0" err="1"/>
              <a:t>Picus</a:t>
            </a:r>
            <a:r>
              <a:rPr lang="cs-CZ" sz="1600" dirty="0"/>
              <a:t> viridis.jpg.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2.6.2005 [cit. 2012-12-18]. Dostupné z: http://cs.wikipedia.org/wiki/%C5%BDluna_zelen%C3%A1 </a:t>
            </a:r>
          </a:p>
          <a:p>
            <a:r>
              <a:rPr lang="cs-CZ" sz="1600" dirty="0" err="1"/>
              <a:t>Soubor:Picus</a:t>
            </a:r>
            <a:r>
              <a:rPr lang="cs-CZ" sz="1600" dirty="0"/>
              <a:t> </a:t>
            </a:r>
            <a:r>
              <a:rPr lang="cs-CZ" sz="1600" dirty="0" err="1"/>
              <a:t>viridis</a:t>
            </a:r>
            <a:r>
              <a:rPr lang="cs-CZ" sz="1600" dirty="0"/>
              <a:t> dis.png.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11.7.2006 [cit. 2012-12-18]. Dostupné z: http://cs.wikipedia.org/wiki/%C5%BDluna_zelen%C3%A1 </a:t>
            </a:r>
          </a:p>
          <a:p>
            <a:r>
              <a:rPr lang="cs-CZ" sz="1600" dirty="0" err="1"/>
              <a:t>Soubor:Picus</a:t>
            </a:r>
            <a:r>
              <a:rPr lang="cs-CZ" sz="1600" dirty="0"/>
              <a:t> </a:t>
            </a:r>
            <a:r>
              <a:rPr lang="cs-CZ" sz="1600" dirty="0" err="1"/>
              <a:t>canus</a:t>
            </a:r>
            <a:r>
              <a:rPr lang="cs-CZ" sz="1600" dirty="0"/>
              <a:t> - Grauspecht.jpg.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28.2.2006 [cit. 2012-12-18]. Dostupné z: http://cs.wikipedia.org/wiki/%C5%BDluna_%C5%A1ed%C3%A1 </a:t>
            </a:r>
          </a:p>
          <a:p>
            <a:r>
              <a:rPr lang="cs-CZ" sz="1600" dirty="0" err="1"/>
              <a:t>Soubor:Ramphastos</a:t>
            </a:r>
            <a:r>
              <a:rPr lang="cs-CZ" sz="1600" dirty="0"/>
              <a:t> </a:t>
            </a:r>
            <a:r>
              <a:rPr lang="cs-CZ" sz="1600" dirty="0" err="1"/>
              <a:t>toco</a:t>
            </a:r>
            <a:r>
              <a:rPr lang="cs-CZ" sz="1600" dirty="0"/>
              <a:t> -</a:t>
            </a:r>
            <a:r>
              <a:rPr lang="cs-CZ" sz="1600" dirty="0" err="1"/>
              <a:t>Birdworld</a:t>
            </a:r>
            <a:r>
              <a:rPr lang="cs-CZ" sz="1600" dirty="0"/>
              <a:t>, </a:t>
            </a:r>
            <a:r>
              <a:rPr lang="cs-CZ" sz="1600" dirty="0" err="1"/>
              <a:t>Farnham</a:t>
            </a:r>
            <a:r>
              <a:rPr lang="cs-CZ" sz="1600" dirty="0"/>
              <a:t>, </a:t>
            </a:r>
            <a:r>
              <a:rPr lang="cs-CZ" sz="1600" dirty="0" err="1"/>
              <a:t>Surrey</a:t>
            </a:r>
            <a:r>
              <a:rPr lang="cs-CZ" sz="1600" dirty="0"/>
              <a:t>, England-8a.jpg.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23.5.2011 [cit. 2012-12-18]. Dostupné z: http://cs.wikipedia.org/wiki/Tukan_obrovsk%C3%BD </a:t>
            </a:r>
          </a:p>
          <a:p>
            <a:r>
              <a:rPr lang="cs-CZ" sz="1600" dirty="0" err="1"/>
              <a:t>Soubor:Alauda</a:t>
            </a:r>
            <a:r>
              <a:rPr lang="cs-CZ" sz="1600" dirty="0"/>
              <a:t> </a:t>
            </a:r>
            <a:r>
              <a:rPr lang="cs-CZ" sz="1600" dirty="0" err="1"/>
              <a:t>arvensis</a:t>
            </a:r>
            <a:r>
              <a:rPr lang="cs-CZ" sz="1600" dirty="0"/>
              <a:t> 2.jpg.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27.2.2007 [cit. 2012-12-18]. Dostupné z: http://cs.wikipedia.org/wiki/Sk%C5%99ivan_poln%C3%AD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Soubor:Landsvale.jpg</a:t>
            </a:r>
            <a:r>
              <a:rPr lang="cs-CZ" sz="1600" dirty="0"/>
              <a:t>. </a:t>
            </a:r>
            <a:r>
              <a:rPr lang="cs-CZ" sz="1600" i="1" dirty="0"/>
              <a:t>Cs.wikipedia.org, otevřená encyklopedie</a:t>
            </a:r>
            <a:r>
              <a:rPr lang="cs-CZ" sz="1600" dirty="0"/>
              <a:t> [online]. 12.11.2012 [cit. 2012-12-18]. Dostupné z: http://cs.wikipedia.org/wiki/Vla%C5%A1tovka_obecn%C3%A1 </a:t>
            </a:r>
          </a:p>
          <a:p>
            <a:pPr>
              <a:spcBef>
                <a:spcPts val="0"/>
              </a:spcBef>
              <a:defRPr/>
            </a:pPr>
            <a:r>
              <a:rPr lang="en-US" sz="1600" dirty="0" err="1"/>
              <a:t>Soubor:Hirundo</a:t>
            </a:r>
            <a:r>
              <a:rPr lang="en-US" sz="1600" dirty="0"/>
              <a:t> rustica.png. </a:t>
            </a:r>
            <a:r>
              <a:rPr lang="en-US" sz="1600" i="1" dirty="0" err="1"/>
              <a:t>Wikipedie</a:t>
            </a:r>
            <a:r>
              <a:rPr lang="en-US" sz="1600" i="1" dirty="0"/>
              <a:t>, </a:t>
            </a:r>
            <a:r>
              <a:rPr lang="en-US" sz="1600" i="1" dirty="0" err="1"/>
              <a:t>Otevřená</a:t>
            </a:r>
            <a:r>
              <a:rPr lang="en-US" sz="1600" i="1" dirty="0"/>
              <a:t> </a:t>
            </a:r>
            <a:r>
              <a:rPr lang="en-US" sz="1600" i="1" dirty="0" err="1"/>
              <a:t>encyklopedie</a:t>
            </a:r>
            <a:r>
              <a:rPr lang="en-US" sz="1600" dirty="0"/>
              <a:t> [online]. 20.11.2007 [cit. 2012-12-18].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http://cs.wikipedia.org/wiki/Vla%C5%A1tovka_obecn%C3%A1 </a:t>
            </a:r>
          </a:p>
          <a:p>
            <a:r>
              <a:rPr lang="cs-CZ" sz="1600" dirty="0" err="1"/>
              <a:t>Soubor:Delichon</a:t>
            </a:r>
            <a:r>
              <a:rPr lang="cs-CZ" sz="1600" dirty="0"/>
              <a:t> </a:t>
            </a:r>
            <a:r>
              <a:rPr lang="cs-CZ" sz="1600" dirty="0" err="1"/>
              <a:t>urbicum</a:t>
            </a:r>
            <a:r>
              <a:rPr lang="cs-CZ" sz="1600" dirty="0"/>
              <a:t> 10.jpg.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18.11.2008 [cit. 2012-12-18]. Dostupné z: http://cs.wikipedia.org/wiki/Ji%C5%99i%C4%8Dka_obecn%C3%A1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Soubor:Bysvale.jpg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9.12.2004 [cit. 2012-12-18]. Dostupné z: http://cs.wikipedia.org/wiki/Ji%C5%99i%C4%8Dka_obecn%C3%A1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Soubor:Delichon</a:t>
            </a:r>
            <a:r>
              <a:rPr lang="cs-CZ" sz="1600" dirty="0"/>
              <a:t> urbicum.png.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22.11.2007 [cit. 2012-12-18]. Dostupné z: http://cs.wikipedia.org/wiki/Ji%C5%99i%C4%8Dka_obecn%C3%A1 </a:t>
            </a:r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99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 smtClean="0"/>
              <a:t>Soubor:Zwei</a:t>
            </a:r>
            <a:r>
              <a:rPr lang="cs-CZ" sz="1600" dirty="0" smtClean="0"/>
              <a:t> </a:t>
            </a:r>
            <a:r>
              <a:rPr lang="cs-CZ" sz="1600" dirty="0" err="1" smtClean="0"/>
              <a:t>Jungschwalben</a:t>
            </a:r>
            <a:r>
              <a:rPr lang="cs-CZ" sz="1600" dirty="0" smtClean="0"/>
              <a:t> </a:t>
            </a:r>
            <a:r>
              <a:rPr lang="cs-CZ" sz="1600" dirty="0" err="1" smtClean="0"/>
              <a:t>im</a:t>
            </a:r>
            <a:r>
              <a:rPr lang="cs-CZ" sz="1600" dirty="0" smtClean="0"/>
              <a:t> Nest.jpg.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19.8.2007 [cit. 2012-12-18]. Dostupné z: http://cs.wikipedia.org/wiki/Ji%C5%99i%C4%8Dka_obecn%C3%A1 </a:t>
            </a:r>
          </a:p>
          <a:p>
            <a:r>
              <a:rPr lang="cs-CZ" sz="1600" dirty="0" err="1" smtClean="0"/>
              <a:t>Soubor:Kos</a:t>
            </a:r>
            <a:r>
              <a:rPr lang="cs-CZ" sz="1600" dirty="0" smtClean="0"/>
              <a:t> cerny.jpg.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23.12.2007 [cit. 2012-12-18]. Dostupné z: http://cs.wikipedia.org/wiki/Kos_%C4%8Dern%C3%BD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Soubor:Turdus</a:t>
            </a:r>
            <a:r>
              <a:rPr lang="cs-CZ" sz="1600" dirty="0" smtClean="0"/>
              <a:t> </a:t>
            </a:r>
            <a:r>
              <a:rPr lang="cs-CZ" sz="1600" dirty="0" err="1" smtClean="0"/>
              <a:t>merula</a:t>
            </a:r>
            <a:r>
              <a:rPr lang="cs-CZ" sz="1600" dirty="0" smtClean="0"/>
              <a:t> </a:t>
            </a:r>
            <a:r>
              <a:rPr lang="cs-CZ" sz="1600" dirty="0" err="1" smtClean="0"/>
              <a:t>female</a:t>
            </a:r>
            <a:r>
              <a:rPr lang="cs-CZ" sz="1600" dirty="0" smtClean="0"/>
              <a:t> (d1).</a:t>
            </a:r>
            <a:r>
              <a:rPr lang="cs-CZ" sz="1600" dirty="0" err="1" smtClean="0"/>
              <a:t>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23.2.2006 [cit. 2012-12-18]. Dostupné z: http://cs.wikipedia.org/wiki/Kos_%C4%8Dern%C3%BD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Soubor:Turdus</a:t>
            </a:r>
            <a:r>
              <a:rPr lang="cs-CZ" sz="1600" dirty="0" smtClean="0"/>
              <a:t> </a:t>
            </a:r>
            <a:r>
              <a:rPr lang="cs-CZ" sz="1600" dirty="0" err="1" smtClean="0"/>
              <a:t>merula</a:t>
            </a:r>
            <a:r>
              <a:rPr lang="cs-CZ" sz="1600" dirty="0" smtClean="0"/>
              <a:t> distribution.jpg.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22.5.2006 [cit. 2012-12-18]. Dostupné z: http://cs.wikipedia.org/wiki/Kos_%C4%8Dern%C3%BD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Soubor:Song</a:t>
            </a:r>
            <a:r>
              <a:rPr lang="cs-CZ" sz="1600" dirty="0" smtClean="0"/>
              <a:t> thrush.jpg.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11.9.2007 [cit. 2012-12-18]. Dostupné z: http://cs.wikipedia.org/wiki/Drozd_zp%C4%9Bvn%C3%BD</a:t>
            </a:r>
          </a:p>
          <a:p>
            <a:pPr>
              <a:spcBef>
                <a:spcPts val="0"/>
              </a:spcBef>
              <a:defRPr/>
            </a:pPr>
            <a:r>
              <a:rPr lang="en-US" sz="1600" dirty="0" err="1" smtClean="0"/>
              <a:t>Soubor:Tphilomelos.gif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Wikipedie</a:t>
            </a:r>
            <a:r>
              <a:rPr lang="en-US" sz="1600" i="1" dirty="0" smtClean="0"/>
              <a:t>, </a:t>
            </a:r>
            <a:r>
              <a:rPr lang="en-US" sz="1600" i="1" dirty="0" err="1" smtClean="0"/>
              <a:t>Otevřená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encyklopedie</a:t>
            </a:r>
            <a:r>
              <a:rPr lang="en-US" sz="1600" dirty="0" smtClean="0"/>
              <a:t> [online]. 26.5.2006 [cit. 2012-12-18].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http://cs.wikipedia.org/wiki/Drozd_zp%C4%9Bvn%C3%BD</a:t>
            </a:r>
            <a:endParaRPr lang="cs-CZ" sz="1600" dirty="0" smtClean="0"/>
          </a:p>
          <a:p>
            <a:r>
              <a:rPr lang="cs-CZ" sz="1600" dirty="0" err="1" smtClean="0"/>
              <a:t>Soubor:Parus</a:t>
            </a:r>
            <a:r>
              <a:rPr lang="cs-CZ" sz="1600" dirty="0" smtClean="0"/>
              <a:t> caeruleus1.jpg.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21.1.2006 [cit. 2012-12-18]. Dostupné z: http://cs.wikipedia.org/wiki/S%C3%BDkora_mod%C5%99inka </a:t>
            </a:r>
          </a:p>
          <a:p>
            <a:r>
              <a:rPr lang="cs-CZ" sz="1600" dirty="0" err="1" smtClean="0"/>
              <a:t>Soubor:Parus</a:t>
            </a:r>
            <a:r>
              <a:rPr lang="cs-CZ" sz="1600" dirty="0" smtClean="0"/>
              <a:t> major m.jpg.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19.2.2007 [cit. 2012-12-18]. Dostupné z: http://cs.wikipedia.org/wiki/S%C3%BDkora_ko%C5%88adra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Soubor:European</a:t>
            </a:r>
            <a:r>
              <a:rPr lang="cs-CZ" sz="1600" dirty="0" smtClean="0"/>
              <a:t> </a:t>
            </a:r>
            <a:r>
              <a:rPr lang="cs-CZ" sz="1600" dirty="0" err="1" smtClean="0"/>
              <a:t>Starling</a:t>
            </a:r>
            <a:r>
              <a:rPr lang="cs-CZ" sz="1600" dirty="0" smtClean="0"/>
              <a:t> 2006.jpg.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23.8.2006 [cit. 2012-12-18]. Dostupné z: http://cs.wikipedia.org/wiki/%C5%A0pa%C4%8Dek_obecn%C3%BD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Soubor:Etourneau</a:t>
            </a:r>
            <a:r>
              <a:rPr lang="cs-CZ" sz="1600" dirty="0" smtClean="0"/>
              <a:t> DSC01833.JPG.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16.2.2007 [cit. 2012-12-18]. Dostupné z: http://cs.wikipedia.org/wiki/%C5%A0pa%C4%8Dek_obecn%C3%BD </a:t>
            </a:r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99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4455</TotalTime>
  <Words>2897</Words>
  <Application>Microsoft Office PowerPoint</Application>
  <PresentationFormat>Předvádění na obrazovce (4:3)</PresentationFormat>
  <Paragraphs>312</Paragraphs>
  <Slides>36</Slides>
  <Notes>34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Anotace</vt:lpstr>
      <vt:lpstr>Třída - PTÁCI</vt:lpstr>
      <vt:lpstr>Prezentace aplikace PowerPoint</vt:lpstr>
      <vt:lpstr>Papoušci –  papoušek vlnkovaný</vt:lpstr>
      <vt:lpstr>papoušci – amazoňan modročelý</vt:lpstr>
      <vt:lpstr>papoušci – korela chocholatá</vt:lpstr>
      <vt:lpstr>Podtřída - LETCI  Řád - sovy</vt:lpstr>
      <vt:lpstr>Podtřída - LETCI  Řád - sovy</vt:lpstr>
      <vt:lpstr>Podtřída - LETCI  Řád - sovy</vt:lpstr>
      <vt:lpstr>Podtřída - LETCI  Řád - sovy</vt:lpstr>
      <vt:lpstr>Podtřída - LETCI  Řád - sovy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Otázky</vt:lpstr>
      <vt:lpstr>Použité zdroje:</vt:lpstr>
      <vt:lpstr>Použité zdroje: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394</cp:revision>
  <dcterms:created xsi:type="dcterms:W3CDTF">2012-03-02T07:29:25Z</dcterms:created>
  <dcterms:modified xsi:type="dcterms:W3CDTF">2013-06-27T15:04:45Z</dcterms:modified>
</cp:coreProperties>
</file>