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8" r:id="rId2"/>
    <p:sldId id="269" r:id="rId3"/>
    <p:sldId id="257" r:id="rId4"/>
    <p:sldId id="415" r:id="rId5"/>
    <p:sldId id="416" r:id="rId6"/>
    <p:sldId id="417" r:id="rId7"/>
    <p:sldId id="433" r:id="rId8"/>
    <p:sldId id="434" r:id="rId9"/>
    <p:sldId id="438" r:id="rId10"/>
    <p:sldId id="439" r:id="rId11"/>
    <p:sldId id="435" r:id="rId12"/>
    <p:sldId id="437" r:id="rId13"/>
    <p:sldId id="441" r:id="rId14"/>
    <p:sldId id="436" r:id="rId15"/>
    <p:sldId id="440" r:id="rId16"/>
    <p:sldId id="368" r:id="rId17"/>
    <p:sldId id="367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92443" autoAdjust="0"/>
  </p:normalViewPr>
  <p:slideViewPr>
    <p:cSldViewPr>
      <p:cViewPr>
        <p:scale>
          <a:sx n="64" d="100"/>
          <a:sy n="64" d="100"/>
        </p:scale>
        <p:origin x="-60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 – pískovec, láva, travertin, žula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Panská</a:t>
            </a:r>
            <a:r>
              <a:rPr lang="cs-CZ" baseline="0" dirty="0" smtClean="0"/>
              <a:t> skála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Žula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Panská skála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Láva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Láva – </a:t>
            </a:r>
            <a:r>
              <a:rPr lang="cs-CZ" smtClean="0"/>
              <a:t>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Prachovské skály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Pravčická brána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Jílová</a:t>
            </a:r>
            <a:r>
              <a:rPr lang="cs-CZ" baseline="0" dirty="0" smtClean="0"/>
              <a:t> břidlice</a:t>
            </a:r>
            <a:r>
              <a:rPr lang="cs-CZ" dirty="0" smtClean="0"/>
              <a:t>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Soubor:PetrovyKameny.jpg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16.10.2008 [cit. 2012-12-19]. Dostupné z: http://cs.wikipedia.org/wiki/Petrovy_kameny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Mramor – vlastní fotografie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5495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3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microsoft.com/office/2007/relationships/hdphoto" Target="../media/hdphoto4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0918873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Rozdělení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hornin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HORNINAMI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se seznámí s rozdělením hornin na tři základní skupiny (vyvřelé, usazené, přeměněné) a s horninovým cyklem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Lumča\Dokumenty\Obrázky\Foťák 12.11. 0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3798788" cy="284909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Lumča\Dokumenty\Obrázky\Foťák 12.11. 02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0474"/>
            <a:ext cx="4057480" cy="304311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Lumča\Dokumenty\Obrázky\Foťák 12.11. 0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62" y="3935637"/>
            <a:ext cx="3816424" cy="286264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Lumča\Dokumenty\Obrázky\Foťák 12.11. 03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4991990" cy="374441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39752" y="283496"/>
            <a:ext cx="3024337" cy="841248"/>
          </a:xfr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horniny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63" y="836712"/>
            <a:ext cx="1304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pískovec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2492896"/>
            <a:ext cx="1274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travertin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61254" y="3975447"/>
            <a:ext cx="718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láva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77220" y="3183359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žula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967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 jsou horniny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764704"/>
            <a:ext cx="8686800" cy="266429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tvořeny souborem </a:t>
            </a:r>
            <a:r>
              <a:rPr lang="cs-CZ" b="1" dirty="0" smtClean="0">
                <a:solidFill>
                  <a:schemeClr val="tx1"/>
                </a:solidFill>
              </a:rPr>
              <a:t>zrn </a:t>
            </a:r>
            <a:r>
              <a:rPr lang="cs-CZ" b="1" u="sng" dirty="0" smtClean="0">
                <a:solidFill>
                  <a:schemeClr val="tx1"/>
                </a:solidFill>
              </a:rPr>
              <a:t>jednoho</a:t>
            </a:r>
            <a:r>
              <a:rPr lang="cs-CZ" b="1" dirty="0" smtClean="0">
                <a:solidFill>
                  <a:schemeClr val="tx1"/>
                </a:solidFill>
              </a:rPr>
              <a:t> nebo </a:t>
            </a:r>
            <a:r>
              <a:rPr lang="cs-CZ" b="1" u="sng" dirty="0" smtClean="0">
                <a:solidFill>
                  <a:schemeClr val="tx1"/>
                </a:solidFill>
              </a:rPr>
              <a:t>více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minerálů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vznikly přírodními procesy v hloubce nebo na povrchu zemské kůry (kameny, skály, masivy, vrstvy)</a:t>
            </a:r>
          </a:p>
        </p:txBody>
      </p:sp>
      <p:pic>
        <p:nvPicPr>
          <p:cNvPr id="2" name="Picture 2" descr="C:\Documents and Settings\Lumča\Plocha\100NIKON\DSCN02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2852936"/>
            <a:ext cx="5336193" cy="400214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6309320"/>
            <a:ext cx="505875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Panská skála u Kamenického Šenova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390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77688" y="1268760"/>
            <a:ext cx="8686800" cy="547260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VYVŘELÉ (magmatické) HORNINY</a:t>
            </a:r>
            <a:r>
              <a:rPr lang="cs-CZ" b="1" dirty="0" smtClean="0">
                <a:solidFill>
                  <a:schemeClr val="tx1"/>
                </a:solidFill>
              </a:rPr>
              <a:t> – vznikají </a:t>
            </a:r>
            <a:r>
              <a:rPr lang="cs-CZ" b="1" u="sng" dirty="0" smtClean="0">
                <a:solidFill>
                  <a:schemeClr val="tx1"/>
                </a:solidFill>
              </a:rPr>
              <a:t>chladnutím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utuhnutím magmatu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USAZENÉ (sedimentární) HORNINY </a:t>
            </a:r>
            <a:r>
              <a:rPr lang="cs-CZ" b="1" dirty="0" smtClean="0">
                <a:solidFill>
                  <a:schemeClr val="tx1"/>
                </a:solidFill>
              </a:rPr>
              <a:t>– vznikají </a:t>
            </a:r>
            <a:r>
              <a:rPr lang="cs-CZ" b="1" u="sng" dirty="0" smtClean="0">
                <a:solidFill>
                  <a:schemeClr val="tx1"/>
                </a:solidFill>
              </a:rPr>
              <a:t>zvětráváním</a:t>
            </a:r>
            <a:r>
              <a:rPr lang="cs-CZ" b="1" dirty="0" smtClean="0">
                <a:solidFill>
                  <a:schemeClr val="tx1"/>
                </a:solidFill>
              </a:rPr>
              <a:t> starších hornin, </a:t>
            </a:r>
            <a:r>
              <a:rPr lang="cs-CZ" b="1" u="sng" dirty="0" smtClean="0">
                <a:solidFill>
                  <a:schemeClr val="tx1"/>
                </a:solidFill>
              </a:rPr>
              <a:t>přenosem</a:t>
            </a:r>
            <a:r>
              <a:rPr lang="cs-CZ" b="1" dirty="0" smtClean="0">
                <a:solidFill>
                  <a:schemeClr val="tx1"/>
                </a:solidFill>
              </a:rPr>
              <a:t> materiálu a jeho </a:t>
            </a:r>
            <a:r>
              <a:rPr lang="cs-CZ" b="1" u="sng" dirty="0" smtClean="0">
                <a:solidFill>
                  <a:schemeClr val="tx1"/>
                </a:solidFill>
              </a:rPr>
              <a:t>usazováním</a:t>
            </a:r>
            <a:r>
              <a:rPr lang="cs-CZ" b="1" dirty="0" smtClean="0">
                <a:solidFill>
                  <a:schemeClr val="tx1"/>
                </a:solidFill>
              </a:rPr>
              <a:t> (sedimentací) na povrchu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PŘEMĚNĚNÉ (metamorfované) HORNINY </a:t>
            </a:r>
            <a:r>
              <a:rPr lang="cs-CZ" b="1" dirty="0" smtClean="0">
                <a:solidFill>
                  <a:schemeClr val="tx1"/>
                </a:solidFill>
              </a:rPr>
              <a:t>– vznikají </a:t>
            </a:r>
            <a:r>
              <a:rPr lang="cs-CZ" b="1" u="sng" dirty="0" smtClean="0">
                <a:solidFill>
                  <a:schemeClr val="tx1"/>
                </a:solidFill>
              </a:rPr>
              <a:t>přeměnou vyvřelých, usazených </a:t>
            </a:r>
            <a:r>
              <a:rPr lang="cs-CZ" b="1" dirty="0" smtClean="0">
                <a:solidFill>
                  <a:schemeClr val="tx1"/>
                </a:solidFill>
              </a:rPr>
              <a:t>a starších </a:t>
            </a:r>
            <a:r>
              <a:rPr lang="cs-CZ" b="1" u="sng" dirty="0" smtClean="0">
                <a:solidFill>
                  <a:schemeClr val="tx1"/>
                </a:solidFill>
              </a:rPr>
              <a:t>přeměněných hornin </a:t>
            </a:r>
            <a:r>
              <a:rPr lang="cs-CZ" b="1" dirty="0" smtClean="0">
                <a:solidFill>
                  <a:schemeClr val="tx1"/>
                </a:solidFill>
              </a:rPr>
              <a:t>při vysokém </a:t>
            </a:r>
            <a:r>
              <a:rPr lang="cs-CZ" b="1" u="sng" dirty="0" smtClean="0">
                <a:solidFill>
                  <a:schemeClr val="tx1"/>
                </a:solidFill>
              </a:rPr>
              <a:t>TLAKU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TEPLOTĚ</a:t>
            </a:r>
            <a:r>
              <a:rPr lang="cs-CZ" b="1" dirty="0" smtClean="0">
                <a:solidFill>
                  <a:schemeClr val="tx1"/>
                </a:solidFill>
              </a:rPr>
              <a:t> v zemském nitru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838200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Dělení hornin podle způsobu vzniku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26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908720"/>
            <a:ext cx="8686800" cy="58326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Zemská tavenina – </a:t>
            </a:r>
            <a:r>
              <a:rPr lang="cs-CZ" b="1" u="sng" dirty="0" smtClean="0">
                <a:solidFill>
                  <a:schemeClr val="tx1"/>
                </a:solidFill>
              </a:rPr>
              <a:t>MAGMA</a:t>
            </a:r>
            <a:r>
              <a:rPr lang="cs-CZ" b="1" dirty="0" smtClean="0">
                <a:solidFill>
                  <a:schemeClr val="tx1"/>
                </a:solidFill>
              </a:rPr>
              <a:t> proniká na povrch do zemské kůry a utuhne v podobě </a:t>
            </a:r>
            <a:r>
              <a:rPr lang="cs-CZ" b="1" u="sng" dirty="0" smtClean="0">
                <a:solidFill>
                  <a:srgbClr val="FF0000"/>
                </a:solidFill>
              </a:rPr>
              <a:t>hlubinných vyvřelin</a:t>
            </a:r>
            <a:r>
              <a:rPr lang="cs-CZ" b="1" dirty="0" smtClean="0">
                <a:solidFill>
                  <a:schemeClr val="tx1"/>
                </a:solidFill>
              </a:rPr>
              <a:t>, část se dostává na zemský povrch a přemění se v </a:t>
            </a:r>
            <a:r>
              <a:rPr lang="cs-CZ" b="1" u="sng" dirty="0" smtClean="0">
                <a:solidFill>
                  <a:schemeClr val="tx1"/>
                </a:solidFill>
              </a:rPr>
              <a:t>LÁVU</a:t>
            </a:r>
            <a:r>
              <a:rPr lang="cs-CZ" b="1" dirty="0" smtClean="0">
                <a:solidFill>
                  <a:schemeClr val="tx1"/>
                </a:solidFill>
              </a:rPr>
              <a:t>, vznikají </a:t>
            </a:r>
            <a:r>
              <a:rPr lang="cs-CZ" b="1" u="sng" dirty="0" smtClean="0">
                <a:solidFill>
                  <a:srgbClr val="FF0000"/>
                </a:solidFill>
              </a:rPr>
              <a:t>výlevné vyvřeliny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Horniny působením </a:t>
            </a:r>
            <a:r>
              <a:rPr lang="cs-CZ" b="1" u="sng" dirty="0" smtClean="0">
                <a:solidFill>
                  <a:schemeClr val="tx1"/>
                </a:solidFill>
              </a:rPr>
              <a:t>větru, vody </a:t>
            </a:r>
            <a:r>
              <a:rPr lang="cs-CZ" b="1" dirty="0" smtClean="0">
                <a:solidFill>
                  <a:schemeClr val="tx1"/>
                </a:solidFill>
              </a:rPr>
              <a:t>nebo změn </a:t>
            </a:r>
            <a:r>
              <a:rPr lang="cs-CZ" b="1" u="sng" dirty="0" smtClean="0">
                <a:solidFill>
                  <a:schemeClr val="tx1"/>
                </a:solidFill>
              </a:rPr>
              <a:t>teplot zvětrávají</a:t>
            </a:r>
            <a:r>
              <a:rPr lang="cs-CZ" b="1" dirty="0" smtClean="0">
                <a:solidFill>
                  <a:schemeClr val="tx1"/>
                </a:solidFill>
              </a:rPr>
              <a:t>, úlomky jsou unášeny a </a:t>
            </a:r>
            <a:r>
              <a:rPr lang="cs-CZ" b="1" u="sng" dirty="0" smtClean="0">
                <a:solidFill>
                  <a:schemeClr val="tx1"/>
                </a:solidFill>
              </a:rPr>
              <a:t>usazují se</a:t>
            </a:r>
            <a:r>
              <a:rPr lang="cs-CZ" b="1" dirty="0" smtClean="0">
                <a:solidFill>
                  <a:schemeClr val="tx1"/>
                </a:solidFill>
              </a:rPr>
              <a:t>, dochází k jejich </a:t>
            </a:r>
            <a:r>
              <a:rPr lang="cs-CZ" b="1" u="sng" dirty="0" smtClean="0">
                <a:solidFill>
                  <a:schemeClr val="tx1"/>
                </a:solidFill>
              </a:rPr>
              <a:t>zpevnění</a:t>
            </a:r>
            <a:r>
              <a:rPr lang="cs-CZ" b="1" dirty="0" smtClean="0">
                <a:solidFill>
                  <a:schemeClr val="tx1"/>
                </a:solidFill>
              </a:rPr>
              <a:t> a vznikají </a:t>
            </a:r>
            <a:r>
              <a:rPr lang="cs-CZ" b="1" u="sng" dirty="0" smtClean="0">
                <a:solidFill>
                  <a:srgbClr val="FF0000"/>
                </a:solidFill>
              </a:rPr>
              <a:t>usazené horniny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Ve </a:t>
            </a:r>
            <a:r>
              <a:rPr lang="cs-CZ" b="1" u="sng" dirty="0" smtClean="0">
                <a:solidFill>
                  <a:schemeClr val="tx1"/>
                </a:solidFill>
              </a:rPr>
              <a:t>velkých hloubkách zemské kůry </a:t>
            </a:r>
            <a:r>
              <a:rPr lang="cs-CZ" b="1" dirty="0" smtClean="0">
                <a:solidFill>
                  <a:schemeClr val="tx1"/>
                </a:solidFill>
              </a:rPr>
              <a:t>se horniny pod velkým </a:t>
            </a:r>
            <a:r>
              <a:rPr lang="cs-CZ" b="1" u="sng" dirty="0" smtClean="0">
                <a:solidFill>
                  <a:schemeClr val="tx1"/>
                </a:solidFill>
              </a:rPr>
              <a:t>tlakem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teplotou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přeměňují</a:t>
            </a:r>
            <a:r>
              <a:rPr lang="cs-CZ" b="1" dirty="0" smtClean="0">
                <a:solidFill>
                  <a:schemeClr val="tx1"/>
                </a:solidFill>
              </a:rPr>
              <a:t> a vznikají </a:t>
            </a:r>
            <a:r>
              <a:rPr lang="cs-CZ" b="1" u="sng" dirty="0" smtClean="0">
                <a:solidFill>
                  <a:srgbClr val="FF0000"/>
                </a:solidFill>
              </a:rPr>
              <a:t>přeměněné horniny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Ve </a:t>
            </a:r>
            <a:r>
              <a:rPr lang="cs-CZ" b="1" u="sng" dirty="0" smtClean="0">
                <a:solidFill>
                  <a:schemeClr val="tx1"/>
                </a:solidFill>
              </a:rPr>
              <a:t>velké hloubce </a:t>
            </a:r>
            <a:r>
              <a:rPr lang="cs-CZ" b="1" dirty="0" smtClean="0">
                <a:solidFill>
                  <a:schemeClr val="tx1"/>
                </a:solidFill>
              </a:rPr>
              <a:t>se horniny </a:t>
            </a:r>
            <a:r>
              <a:rPr lang="cs-CZ" b="1" u="sng" dirty="0" smtClean="0">
                <a:solidFill>
                  <a:schemeClr val="tx1"/>
                </a:solidFill>
              </a:rPr>
              <a:t>roztaví na MAGMA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838200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horninový cyklus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9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Lumča\Dokumenty\Obrázky\Foťák 12.11. 0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579" y="-3784"/>
            <a:ext cx="9162580" cy="683215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hlubinná vyvřelina - žula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29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" y="0"/>
            <a:ext cx="9144000" cy="68580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výlevná vyvřelina - čedič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6279703"/>
            <a:ext cx="505875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Panská skála u Kamenického Šenova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834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Lumča\Dokumenty\Obrázky\Foťák 12.11. 0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79199" cy="688439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65920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láva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7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Lumča\Dokumenty\Obrázky\Foťák 12.11. 0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65920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láva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3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5" y="0"/>
            <a:ext cx="9161441" cy="6871081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9736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usazená hornina - pískovec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05324" y="6279703"/>
            <a:ext cx="241880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Prachovské skály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159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Lumča\Plocha\101NIKON\DSCN02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99392"/>
            <a:ext cx="9276523" cy="695739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09736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usazená hornina - pískovec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57802" y="6279703"/>
            <a:ext cx="226632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Pravčická brána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7371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Lumča\Dokumenty\Obrázky\Foťák 12.11. 0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usazená hornina – jílová břidlice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97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PetrovyKameny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6" y="0"/>
            <a:ext cx="9144000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přeměněná hornina - rula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30441" y="6279703"/>
            <a:ext cx="432689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Petrovy kameny  - Hrubý </a:t>
            </a:r>
            <a:r>
              <a:rPr lang="cs-CZ" sz="2400" b="1" dirty="0"/>
              <a:t>J</a:t>
            </a:r>
            <a:r>
              <a:rPr lang="cs-CZ" sz="2400" b="1" dirty="0" smtClean="0"/>
              <a:t>eseník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8564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8172" cy="6891129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4624"/>
            <a:ext cx="8686800" cy="841248"/>
          </a:xfrm>
          <a:ln>
            <a:noFill/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přeměněná hornina - mramor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72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Co jsou horniny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Neživé přírodniny, které se skládají ze zrn jednoho nebo více minerálů.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horniny podle vzniku?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Vyvřelé, usazené a přeměněné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Které horniny vznikají utuhnutím magmatu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Vyvřelé horniny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Která je nejznámější hlubinná vyvřelina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Žula.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magma, které se dostane až na zemský povrch?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Láva.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vznikají usazené horniny?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Zvětráváním jiných hornin a usazováním jejich úlomků, následným zpevněním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endParaRPr lang="cs-CZ" sz="30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Jaké jsou dvě základní podmínky pro vznik přeměněných hornin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Vysoká teplota a tlak.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Která přeměněná hornina zde byla prezentována a kde ji najdu?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Rula – Petrovy kameny na Pradědu, mramor – přeměněný vápenec.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nejběžnější usazená hornina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Pískovec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Jakou horninou je tvořena Panská skála u Kamenického Šenova?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Čedičem </a:t>
            </a:r>
            <a:r>
              <a:rPr lang="cs-CZ" sz="3000" b="1" smtClean="0">
                <a:solidFill>
                  <a:srgbClr val="FF0000"/>
                </a:solidFill>
              </a:rPr>
              <a:t>– nejběžnější výlevná vyvřelina.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Vysvětli horninový cyklus.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MAGMA → vyvřelé horniny </a:t>
            </a:r>
            <a:r>
              <a:rPr lang="cs-CZ" sz="3000" b="1" dirty="0">
                <a:solidFill>
                  <a:srgbClr val="FF0000"/>
                </a:solidFill>
              </a:rPr>
              <a:t>→ </a:t>
            </a:r>
            <a:r>
              <a:rPr lang="cs-CZ" sz="3000" b="1" dirty="0" smtClean="0">
                <a:solidFill>
                  <a:srgbClr val="FF0000"/>
                </a:solidFill>
              </a:rPr>
              <a:t>usazené horniny </a:t>
            </a:r>
            <a:r>
              <a:rPr lang="cs-CZ" sz="3000" b="1" dirty="0">
                <a:solidFill>
                  <a:srgbClr val="FF0000"/>
                </a:solidFill>
              </a:rPr>
              <a:t>→ </a:t>
            </a:r>
            <a:r>
              <a:rPr lang="cs-CZ" sz="3000" b="1" dirty="0" smtClean="0">
                <a:solidFill>
                  <a:srgbClr val="FF0000"/>
                </a:solidFill>
              </a:rPr>
              <a:t>přeměněné horniny </a:t>
            </a:r>
            <a:r>
              <a:rPr lang="cs-CZ" sz="3000" b="1" dirty="0">
                <a:solidFill>
                  <a:srgbClr val="FF0000"/>
                </a:solidFill>
              </a:rPr>
              <a:t>→ </a:t>
            </a:r>
            <a:r>
              <a:rPr lang="cs-CZ" sz="3000" b="1" dirty="0" smtClean="0">
                <a:solidFill>
                  <a:srgbClr val="FF0000"/>
                </a:solidFill>
              </a:rPr>
              <a:t>opětovné roztavení hornin </a:t>
            </a:r>
            <a:r>
              <a:rPr lang="cs-CZ" sz="3000" b="1" dirty="0">
                <a:solidFill>
                  <a:srgbClr val="FF0000"/>
                </a:solidFill>
              </a:rPr>
              <a:t>→ </a:t>
            </a:r>
            <a:r>
              <a:rPr lang="cs-CZ" sz="3000" b="1" dirty="0" smtClean="0">
                <a:solidFill>
                  <a:srgbClr val="FF0000"/>
                </a:solidFill>
              </a:rPr>
              <a:t>MAGMA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Autofit/>
          </a:bodyPr>
          <a:lstStyle/>
          <a:p>
            <a:r>
              <a:rPr lang="cs-CZ" sz="1600" dirty="0" err="1"/>
              <a:t>Soubor:PetrovyKameny.jpg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16.10.2008 [cit. 2012-12-19]. Dostupné z: http://cs.wikipedia.org/wiki/Petrovy_kameny </a:t>
            </a:r>
          </a:p>
          <a:p>
            <a:r>
              <a:rPr lang="cs-CZ" sz="1500" dirty="0" smtClean="0"/>
              <a:t>Vlastní fotografie – láva, žula, travertin, pískovec, mramor, jílová břidlice, Pravčická brána, Prachovské skály, Panská skála</a:t>
            </a:r>
            <a:endParaRPr lang="cs-CZ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4731</TotalTime>
  <Words>606</Words>
  <Application>Microsoft Office PowerPoint</Application>
  <PresentationFormat>Předvádění na obrazovce (4:3)</PresentationFormat>
  <Paragraphs>105</Paragraphs>
  <Slides>18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Anotace</vt:lpstr>
      <vt:lpstr>horniny</vt:lpstr>
      <vt:lpstr>Co jsou horniny</vt:lpstr>
      <vt:lpstr>Dělení hornin podle způsobu vzniku</vt:lpstr>
      <vt:lpstr>horninový cyklus</vt:lpstr>
      <vt:lpstr>hlubinná vyvřelina - žula</vt:lpstr>
      <vt:lpstr>výlevná vyvřelina - čedič</vt:lpstr>
      <vt:lpstr>láva</vt:lpstr>
      <vt:lpstr>láva</vt:lpstr>
      <vt:lpstr>usazená hornina - pískovec</vt:lpstr>
      <vt:lpstr>usazená hornina - pískovec</vt:lpstr>
      <vt:lpstr>usazená hornina – jílová břidlice</vt:lpstr>
      <vt:lpstr>přeměněná hornina - rula</vt:lpstr>
      <vt:lpstr>přeměněná hornina - mramor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423</cp:revision>
  <dcterms:created xsi:type="dcterms:W3CDTF">2012-03-02T07:29:25Z</dcterms:created>
  <dcterms:modified xsi:type="dcterms:W3CDTF">2012-12-20T06:56:30Z</dcterms:modified>
</cp:coreProperties>
</file>