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2" r:id="rId6"/>
    <p:sldId id="268" r:id="rId7"/>
    <p:sldId id="269" r:id="rId8"/>
    <p:sldId id="270" r:id="rId9"/>
    <p:sldId id="265" r:id="rId10"/>
    <p:sldId id="266" r:id="rId11"/>
    <p:sldId id="260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23"/>
            <a:ext cx="77724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21538F-BCD4-4538-8634-B203A4DFA61E}" type="datetime1">
              <a:rPr lang="cs-CZ"/>
              <a:pPr lvl="0"/>
              <a:t>15.4.2013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18D21A-0BC6-40D4-BA3D-1FCEA2F7981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963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910F19-17CC-4D95-A0F9-CC03E6917EDF}" type="datetime1">
              <a:rPr lang="cs-CZ"/>
              <a:pPr lvl="0"/>
              <a:t>15.4.2013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531D6-5CD4-4B3A-8DD3-F7B5469CCFF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4053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311" y="4406895"/>
            <a:ext cx="77724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311" y="2906713"/>
            <a:ext cx="77724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EBEE54-EEB2-4F7F-AEFF-8419264B516B}" type="datetime1">
              <a:rPr lang="cs-CZ"/>
              <a:pPr lvl="0"/>
              <a:t>15.4.2013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18999E7-0783-48B3-ABF5-56FF62D08EF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24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648196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E975EFA-E1AB-48C6-9315-60E11387DEA3}" type="datetime1">
              <a:rPr lang="cs-CZ"/>
              <a:pPr lvl="0"/>
              <a:t>15.4.2013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0AE365-039A-4689-B2CA-3507A1CCB0F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5926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4040184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23" y="1535113"/>
            <a:ext cx="4041776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4645023" y="2174872"/>
            <a:ext cx="4041776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EF33DB7-7C3B-4EB7-B483-FC530D65715B}" type="datetime1">
              <a:rPr lang="cs-CZ"/>
              <a:pPr lvl="0"/>
              <a:t>15.4.2013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B506846-C5AE-4CC3-8C1C-77104EC38C38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704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00C1DC-0A14-46E8-BF6B-946FF2F97A63}" type="datetime1">
              <a:rPr lang="cs-CZ"/>
              <a:pPr lvl="0"/>
              <a:t>15.4.2013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A393B7D-26DE-4170-BC0B-356CEFB2DA3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920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40579E-1321-4D42-B1DD-FEE4AC507AC5}" type="datetime1">
              <a:rPr lang="cs-CZ"/>
              <a:pPr lvl="0"/>
              <a:t>15.4.2013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5151B4A-8955-44C5-906E-8BB88ABC8ED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9449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3048"/>
            <a:ext cx="300831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575047" y="273048"/>
            <a:ext cx="5111752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5095"/>
            <a:ext cx="300831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A71B62A-02D2-4F9E-9344-E0A976C1B18A}" type="datetime1">
              <a:rPr lang="cs-CZ"/>
              <a:pPr lvl="0"/>
              <a:t>15.4.2013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8D1821C-DC9A-4D33-8786-DAAEEF7C803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572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288" y="5367335"/>
            <a:ext cx="54864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49D4B79-D440-4FC9-B124-2DC48AD58827}" type="datetime1">
              <a:rPr lang="cs-CZ"/>
              <a:pPr lvl="0"/>
              <a:t>15.4.2013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AE1734-43A7-4455-A08B-370B01D1FC4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7510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6794220-A76C-4D0F-9EFA-1E66170021C4}" type="datetime1">
              <a:rPr lang="cs-CZ"/>
              <a:pPr lvl="0"/>
              <a:t>15.4.2013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E42A794-360D-46E1-8273-1A29422D515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179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40"/>
            <a:ext cx="6019796" cy="585152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DCA2FB-B816-4F34-940C-D89D07AAB86D}" type="datetime1">
              <a:rPr lang="cs-CZ"/>
              <a:pPr lvl="0"/>
              <a:t>15.4.2013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0B9DE1-3DEA-4668-B8F1-69A24E83059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5386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AB4B35AC-4784-4344-BE00-1F6C9F310081}" type="datetime1">
              <a:rPr lang="cs-CZ"/>
              <a:pPr lvl="0"/>
              <a:t>15.4.2013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203" y="6356351"/>
            <a:ext cx="289560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203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38D245DC-5DCF-47D5-873B-BAF5DDA2F67F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Font typeface="Arial" pitchFamily="34"/>
        <a:buChar char="•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–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»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987820" y="4509116"/>
            <a:ext cx="3098801" cy="109219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6331" y="1154481"/>
            <a:ext cx="6096003" cy="3297939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3419872" y="3356992"/>
            <a:ext cx="16578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ř</a:t>
            </a:r>
            <a:r>
              <a:rPr lang="cs-CZ" sz="2800" dirty="0" smtClean="0"/>
              <a:t>íjen 2010</a:t>
            </a:r>
            <a:endParaRPr lang="cs-CZ" sz="28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60" y="1097280"/>
            <a:ext cx="7571231" cy="46146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solidFill>
            <a:srgbClr val="D99694"/>
          </a:solidFill>
          <a:ln w="9528">
            <a:solidFill>
              <a:srgbClr val="4F6228"/>
            </a:solidFill>
            <a:prstDash val="solid"/>
          </a:ln>
        </p:spPr>
        <p:txBody>
          <a:bodyPr/>
          <a:lstStyle/>
          <a:p>
            <a:pPr lvl="0"/>
            <a:r>
              <a:rPr lang="cs-CZ"/>
              <a:t>Přiřaď ptáky ke skupině.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4038603" cy="4637114"/>
          </a:xfrm>
          <a:solidFill>
            <a:srgbClr val="9BBB59"/>
          </a:solidFill>
          <a:ln w="9528">
            <a:solidFill>
              <a:srgbClr val="C0504D"/>
            </a:solidFill>
            <a:prstDash val="solid"/>
          </a:ln>
        </p:spPr>
        <p:txBody>
          <a:bodyPr/>
          <a:lstStyle/>
          <a:p>
            <a:pPr marL="0" lvl="0" indent="0">
              <a:lnSpc>
                <a:spcPct val="90000"/>
              </a:lnSpc>
              <a:spcBef>
                <a:spcPts val="800"/>
              </a:spcBef>
              <a:buNone/>
            </a:pPr>
            <a:r>
              <a:rPr lang="cs-CZ" sz="3200"/>
              <a:t>dravci</a:t>
            </a:r>
          </a:p>
          <a:p>
            <a:pPr marL="0" lvl="0" indent="0">
              <a:lnSpc>
                <a:spcPct val="90000"/>
              </a:lnSpc>
              <a:spcBef>
                <a:spcPts val="800"/>
              </a:spcBef>
              <a:buNone/>
            </a:pPr>
            <a:r>
              <a:rPr lang="cs-CZ" sz="3200"/>
              <a:t>pěvci</a:t>
            </a:r>
          </a:p>
          <a:p>
            <a:pPr marL="0" lvl="0" indent="0">
              <a:lnSpc>
                <a:spcPct val="90000"/>
              </a:lnSpc>
              <a:spcBef>
                <a:spcPts val="800"/>
              </a:spcBef>
              <a:buNone/>
            </a:pPr>
            <a:r>
              <a:rPr lang="cs-CZ" sz="3200"/>
              <a:t>sovy</a:t>
            </a:r>
          </a:p>
          <a:p>
            <a:pPr marL="0" lvl="0" indent="0">
              <a:lnSpc>
                <a:spcPct val="90000"/>
              </a:lnSpc>
              <a:spcBef>
                <a:spcPts val="800"/>
              </a:spcBef>
              <a:buNone/>
            </a:pPr>
            <a:r>
              <a:rPr lang="cs-CZ" sz="3200"/>
              <a:t>vrubozobí</a:t>
            </a:r>
          </a:p>
          <a:p>
            <a:pPr marL="0" lvl="0" indent="0">
              <a:lnSpc>
                <a:spcPct val="90000"/>
              </a:lnSpc>
              <a:spcBef>
                <a:spcPts val="800"/>
              </a:spcBef>
              <a:buNone/>
            </a:pPr>
            <a:r>
              <a:rPr lang="cs-CZ" sz="3200"/>
              <a:t>šplhavci</a:t>
            </a:r>
          </a:p>
          <a:p>
            <a:pPr marL="0" lvl="0" indent="0">
              <a:lnSpc>
                <a:spcPct val="90000"/>
              </a:lnSpc>
              <a:spcBef>
                <a:spcPts val="800"/>
              </a:spcBef>
              <a:buNone/>
            </a:pPr>
            <a:r>
              <a:rPr lang="cs-CZ" sz="3200"/>
              <a:t>kukačky</a:t>
            </a:r>
          </a:p>
          <a:p>
            <a:pPr marL="0" lvl="0" indent="0">
              <a:lnSpc>
                <a:spcPct val="90000"/>
              </a:lnSpc>
              <a:spcBef>
                <a:spcPts val="800"/>
              </a:spcBef>
              <a:buNone/>
            </a:pPr>
            <a:r>
              <a:rPr lang="cs-CZ" sz="3200"/>
              <a:t>měkkozobí</a:t>
            </a:r>
          </a:p>
          <a:p>
            <a:pPr marL="0" lvl="0" indent="0">
              <a:lnSpc>
                <a:spcPct val="90000"/>
              </a:lnSpc>
              <a:spcBef>
                <a:spcPts val="800"/>
              </a:spcBef>
              <a:buNone/>
            </a:pPr>
            <a:r>
              <a:rPr lang="cs-CZ" sz="3200"/>
              <a:t>hrabaví</a:t>
            </a:r>
          </a:p>
          <a:p>
            <a:pPr marL="0" lvl="0" indent="0">
              <a:lnSpc>
                <a:spcPct val="90000"/>
              </a:lnSpc>
              <a:spcBef>
                <a:spcPts val="800"/>
              </a:spcBef>
              <a:buNone/>
            </a:pPr>
            <a:endParaRPr lang="cs-CZ" sz="320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648196" y="1600200"/>
            <a:ext cx="4038603" cy="4637114"/>
          </a:xfrm>
          <a:solidFill>
            <a:srgbClr val="9BBB59"/>
          </a:solidFill>
          <a:ln w="9528">
            <a:solidFill>
              <a:srgbClr val="C0504D"/>
            </a:solidFill>
            <a:prstDash val="solid"/>
          </a:ln>
        </p:spPr>
        <p:txBody>
          <a:bodyPr/>
          <a:lstStyle/>
          <a:p>
            <a:pPr marL="0" lvl="0" indent="0">
              <a:spcBef>
                <a:spcPts val="800"/>
              </a:spcBef>
              <a:buNone/>
            </a:pPr>
            <a:r>
              <a:rPr lang="cs-CZ" sz="3200"/>
              <a:t>kukačka obecná</a:t>
            </a:r>
          </a:p>
          <a:p>
            <a:pPr marL="0" lvl="0" indent="0">
              <a:spcBef>
                <a:spcPts val="800"/>
              </a:spcBef>
              <a:buNone/>
            </a:pPr>
            <a:r>
              <a:rPr lang="cs-CZ" sz="3200"/>
              <a:t>skřivan polní</a:t>
            </a:r>
          </a:p>
          <a:p>
            <a:pPr marL="0" lvl="0" indent="0">
              <a:spcBef>
                <a:spcPts val="800"/>
              </a:spcBef>
              <a:buNone/>
            </a:pPr>
            <a:r>
              <a:rPr lang="cs-CZ" sz="3200"/>
              <a:t>datel černý</a:t>
            </a:r>
          </a:p>
          <a:p>
            <a:pPr marL="0" lvl="0" indent="0">
              <a:spcBef>
                <a:spcPts val="800"/>
              </a:spcBef>
              <a:buNone/>
            </a:pPr>
            <a:r>
              <a:rPr lang="cs-CZ" sz="3200"/>
              <a:t>káně lesní</a:t>
            </a:r>
          </a:p>
          <a:p>
            <a:pPr marL="0" lvl="0" indent="0">
              <a:spcBef>
                <a:spcPts val="800"/>
              </a:spcBef>
              <a:buNone/>
            </a:pPr>
            <a:r>
              <a:rPr lang="cs-CZ" sz="3200"/>
              <a:t>kachna divoká</a:t>
            </a:r>
          </a:p>
          <a:p>
            <a:pPr marL="0" lvl="0" indent="0">
              <a:spcBef>
                <a:spcPts val="800"/>
              </a:spcBef>
              <a:buNone/>
            </a:pPr>
            <a:r>
              <a:rPr lang="cs-CZ" sz="3200"/>
              <a:t>výr velký</a:t>
            </a:r>
          </a:p>
          <a:p>
            <a:pPr marL="0" lvl="0" indent="0">
              <a:spcBef>
                <a:spcPts val="800"/>
              </a:spcBef>
              <a:buNone/>
            </a:pPr>
            <a:r>
              <a:rPr lang="cs-CZ" sz="3200"/>
              <a:t>bažant obecný</a:t>
            </a:r>
          </a:p>
          <a:p>
            <a:pPr marL="0" lvl="0" indent="0">
              <a:spcBef>
                <a:spcPts val="800"/>
              </a:spcBef>
              <a:buNone/>
            </a:pPr>
            <a:r>
              <a:rPr lang="cs-CZ" sz="3200"/>
              <a:t>holub domácí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3"/>
          <p:cNvSpPr/>
          <p:nvPr/>
        </p:nvSpPr>
        <p:spPr>
          <a:xfrm>
            <a:off x="539550" y="1628802"/>
            <a:ext cx="7488835" cy="1152125"/>
          </a:xfrm>
          <a:prstGeom prst="rect">
            <a:avLst/>
          </a:pr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Tlačítko akce: Vlastní 6"/>
          <p:cNvSpPr/>
          <p:nvPr/>
        </p:nvSpPr>
        <p:spPr>
          <a:xfrm>
            <a:off x="467541" y="1628802"/>
            <a:ext cx="8280916" cy="4464493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abs f0"/>
              <a:gd name="f5" fmla="abs f1"/>
              <a:gd name="f6" fmla="abs f2"/>
              <a:gd name="f7" fmla="val f3"/>
              <a:gd name="f8" fmla="?: f4 f0 1"/>
              <a:gd name="f9" fmla="?: f5 f1 1"/>
              <a:gd name="f10" fmla="?: f6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7 f15 1"/>
              <a:gd name="f21" fmla="*/ f18 f15 1"/>
              <a:gd name="f22" fmla="*/ f19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0" t="f20" r="f21" b="f22"/>
            <a:pathLst>
              <a:path>
                <a:moveTo>
                  <a:pt x="f20" y="f20"/>
                </a:moveTo>
                <a:lnTo>
                  <a:pt x="f21" y="f20"/>
                </a:lnTo>
                <a:lnTo>
                  <a:pt x="f21" y="f22"/>
                </a:lnTo>
                <a:lnTo>
                  <a:pt x="f20" y="f22"/>
                </a:lnTo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Nadpis 4"/>
          <p:cNvSpPr txBox="1">
            <a:spLocks noGrp="1"/>
          </p:cNvSpPr>
          <p:nvPr>
            <p:ph type="title"/>
          </p:nvPr>
        </p:nvSpPr>
        <p:spPr>
          <a:solidFill>
            <a:srgbClr val="D99694"/>
          </a:solidFill>
          <a:ln w="9528">
            <a:solidFill>
              <a:srgbClr val="9BBB59"/>
            </a:solidFill>
            <a:prstDash val="solid"/>
          </a:ln>
        </p:spPr>
        <p:txBody>
          <a:bodyPr/>
          <a:lstStyle/>
          <a:p>
            <a:pPr lvl="0"/>
            <a:r>
              <a:rPr lang="cs-CZ" sz="4000"/>
              <a:t>Podle charakteristiky vyber odpovídající skupinu ptáků.</a:t>
            </a:r>
          </a:p>
        </p:txBody>
      </p:sp>
      <p:sp>
        <p:nvSpPr>
          <p:cNvPr id="5" name="Zástupný symbol pro obsah 5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91267" cy="4525959"/>
          </a:xfrm>
          <a:solidFill>
            <a:srgbClr val="9BBB59"/>
          </a:solidFill>
          <a:ln w="9528">
            <a:solidFill>
              <a:srgbClr val="C0504D"/>
            </a:solidFill>
            <a:prstDash val="solid"/>
          </a:ln>
        </p:spPr>
        <p:txBody>
          <a:bodyPr/>
          <a:lstStyle/>
          <a:p>
            <a:pPr marL="0" lvl="0" indent="0">
              <a:spcBef>
                <a:spcPts val="1000"/>
              </a:spcBef>
              <a:buNone/>
            </a:pPr>
            <a:r>
              <a:rPr lang="cs-CZ" sz="4000"/>
              <a:t>      Tvrdý zobák s ostrými hranami, </a:t>
            </a:r>
          </a:p>
          <a:p>
            <a:pPr marL="0" lvl="0" indent="0">
              <a:spcBef>
                <a:spcPts val="1000"/>
              </a:spcBef>
              <a:buNone/>
            </a:pPr>
            <a:r>
              <a:rPr lang="cs-CZ" sz="4000"/>
              <a:t>          ostré drápy, výborný zrak.</a:t>
            </a:r>
          </a:p>
        </p:txBody>
      </p:sp>
      <p:sp>
        <p:nvSpPr>
          <p:cNvPr id="6" name="Ovál 7">
            <a:hlinkClick r:id="rId2" action="ppaction://hlinksldjump"/>
          </p:cNvPr>
          <p:cNvSpPr/>
          <p:nvPr/>
        </p:nvSpPr>
        <p:spPr>
          <a:xfrm>
            <a:off x="467541" y="3889500"/>
            <a:ext cx="3467240" cy="108011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vrubozobí</a:t>
            </a:r>
          </a:p>
        </p:txBody>
      </p:sp>
      <p:sp>
        <p:nvSpPr>
          <p:cNvPr id="7" name="Ovál 8">
            <a:hlinkClick r:id="rId2" action="ppaction://hlinksldjump"/>
          </p:cNvPr>
          <p:cNvSpPr/>
          <p:nvPr/>
        </p:nvSpPr>
        <p:spPr>
          <a:xfrm>
            <a:off x="2267739" y="5013179"/>
            <a:ext cx="2664296" cy="108011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pěvci</a:t>
            </a:r>
          </a:p>
        </p:txBody>
      </p:sp>
      <p:sp>
        <p:nvSpPr>
          <p:cNvPr id="8" name="Ovál 9">
            <a:hlinkClick r:id="rId2" action="ppaction://hlinksldjump"/>
          </p:cNvPr>
          <p:cNvSpPr/>
          <p:nvPr/>
        </p:nvSpPr>
        <p:spPr>
          <a:xfrm>
            <a:off x="2939183" y="3068964"/>
            <a:ext cx="2664296" cy="108011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hrabaví</a:t>
            </a:r>
          </a:p>
        </p:txBody>
      </p:sp>
      <p:sp>
        <p:nvSpPr>
          <p:cNvPr id="9" name="Ovál 10">
            <a:hlinkClick r:id="rId3" action="ppaction://hlinksldjump"/>
          </p:cNvPr>
          <p:cNvSpPr/>
          <p:nvPr/>
        </p:nvSpPr>
        <p:spPr>
          <a:xfrm>
            <a:off x="5747552" y="4797152"/>
            <a:ext cx="2664296" cy="108011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dravci</a:t>
            </a:r>
          </a:p>
        </p:txBody>
      </p:sp>
      <p:sp>
        <p:nvSpPr>
          <p:cNvPr id="10" name="Ovál 11">
            <a:hlinkClick r:id="rId2" action="ppaction://hlinksldjump"/>
          </p:cNvPr>
          <p:cNvSpPr/>
          <p:nvPr/>
        </p:nvSpPr>
        <p:spPr>
          <a:xfrm>
            <a:off x="5603479" y="3429000"/>
            <a:ext cx="2905469" cy="108011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kukačky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3"/>
          <p:cNvSpPr/>
          <p:nvPr/>
        </p:nvSpPr>
        <p:spPr>
          <a:xfrm>
            <a:off x="18553" y="0"/>
            <a:ext cx="9144000" cy="6858000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abs f0"/>
              <a:gd name="f5" fmla="abs f1"/>
              <a:gd name="f6" fmla="abs f2"/>
              <a:gd name="f7" fmla="val f3"/>
              <a:gd name="f8" fmla="?: f4 f0 1"/>
              <a:gd name="f9" fmla="?: f5 f1 1"/>
              <a:gd name="f10" fmla="?: f6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7 f15 1"/>
              <a:gd name="f21" fmla="*/ f18 f15 1"/>
              <a:gd name="f22" fmla="*/ f19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0" t="f20" r="f21" b="f22"/>
            <a:pathLst>
              <a:path>
                <a:moveTo>
                  <a:pt x="f20" y="f20"/>
                </a:moveTo>
                <a:lnTo>
                  <a:pt x="f21" y="f20"/>
                </a:lnTo>
                <a:lnTo>
                  <a:pt x="f21" y="f22"/>
                </a:lnTo>
                <a:lnTo>
                  <a:pt x="f20" y="f22"/>
                </a:lnTo>
                <a:close/>
              </a:path>
            </a:pathLst>
          </a:custGeom>
          <a:solidFill>
            <a:srgbClr val="9BBB59"/>
          </a:solidFill>
          <a:ln w="25402">
            <a:solidFill>
              <a:srgbClr val="C0504D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S</a:t>
            </a:r>
          </a:p>
        </p:txBody>
      </p:sp>
      <p:sp>
        <p:nvSpPr>
          <p:cNvPr id="3" name="Ovál 4">
            <a:hlinkClick r:id="rId2" action="ppaction://hlinksldjump"/>
          </p:cNvPr>
          <p:cNvSpPr/>
          <p:nvPr/>
        </p:nvSpPr>
        <p:spPr>
          <a:xfrm>
            <a:off x="3419874" y="2636910"/>
            <a:ext cx="2664296" cy="108011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hrabaví</a:t>
            </a:r>
          </a:p>
        </p:txBody>
      </p:sp>
      <p:sp>
        <p:nvSpPr>
          <p:cNvPr id="4" name="Ovál 6">
            <a:hlinkClick r:id="rId3" action="ppaction://hlinksldjump"/>
          </p:cNvPr>
          <p:cNvSpPr/>
          <p:nvPr/>
        </p:nvSpPr>
        <p:spPr>
          <a:xfrm>
            <a:off x="827586" y="3717035"/>
            <a:ext cx="3467240" cy="108011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vrubozobí</a:t>
            </a:r>
          </a:p>
        </p:txBody>
      </p:sp>
      <p:sp>
        <p:nvSpPr>
          <p:cNvPr id="5" name="Ovál 7">
            <a:hlinkClick r:id="rId2" action="ppaction://hlinksldjump"/>
          </p:cNvPr>
          <p:cNvSpPr/>
          <p:nvPr/>
        </p:nvSpPr>
        <p:spPr>
          <a:xfrm>
            <a:off x="5603479" y="3429000"/>
            <a:ext cx="2905469" cy="108011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kukačky</a:t>
            </a:r>
          </a:p>
        </p:txBody>
      </p:sp>
      <p:sp>
        <p:nvSpPr>
          <p:cNvPr id="6" name="Ovál 8">
            <a:hlinkClick r:id="rId2" action="ppaction://hlinksldjump"/>
          </p:cNvPr>
          <p:cNvSpPr/>
          <p:nvPr/>
        </p:nvSpPr>
        <p:spPr>
          <a:xfrm>
            <a:off x="5747552" y="4797152"/>
            <a:ext cx="2664296" cy="108011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dravci</a:t>
            </a:r>
          </a:p>
        </p:txBody>
      </p:sp>
      <p:sp>
        <p:nvSpPr>
          <p:cNvPr id="7" name="Ovál 9">
            <a:hlinkClick r:id="rId2" action="ppaction://hlinksldjump"/>
          </p:cNvPr>
          <p:cNvSpPr/>
          <p:nvPr/>
        </p:nvSpPr>
        <p:spPr>
          <a:xfrm>
            <a:off x="2267739" y="5013179"/>
            <a:ext cx="2664296" cy="108011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pěvci</a:t>
            </a:r>
          </a:p>
        </p:txBody>
      </p:sp>
      <p:sp>
        <p:nvSpPr>
          <p:cNvPr id="8" name="Obdélník 10"/>
          <p:cNvSpPr/>
          <p:nvPr/>
        </p:nvSpPr>
        <p:spPr>
          <a:xfrm>
            <a:off x="467541" y="548676"/>
            <a:ext cx="8352925" cy="1944215"/>
          </a:xfrm>
          <a:prstGeom prst="rect">
            <a:avLst/>
          </a:prstGeom>
          <a:noFill/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9" name="TextovéPole 11"/>
          <p:cNvSpPr txBox="1"/>
          <p:nvPr/>
        </p:nvSpPr>
        <p:spPr>
          <a:xfrm>
            <a:off x="827586" y="836712"/>
            <a:ext cx="7503721" cy="1323438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Silný, na okraji vroubkovaný zobák,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prsty na nohou mají plovací blány.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3"/>
          <p:cNvSpPr/>
          <p:nvPr/>
        </p:nvSpPr>
        <p:spPr>
          <a:xfrm>
            <a:off x="0" y="-9308"/>
            <a:ext cx="9144000" cy="6858000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abs f0"/>
              <a:gd name="f5" fmla="abs f1"/>
              <a:gd name="f6" fmla="abs f2"/>
              <a:gd name="f7" fmla="val f3"/>
              <a:gd name="f8" fmla="?: f4 f0 1"/>
              <a:gd name="f9" fmla="?: f5 f1 1"/>
              <a:gd name="f10" fmla="?: f6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7 f15 1"/>
              <a:gd name="f21" fmla="*/ f18 f15 1"/>
              <a:gd name="f22" fmla="*/ f19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0" t="f20" r="f21" b="f22"/>
            <a:pathLst>
              <a:path>
                <a:moveTo>
                  <a:pt x="f20" y="f20"/>
                </a:moveTo>
                <a:lnTo>
                  <a:pt x="f21" y="f20"/>
                </a:lnTo>
                <a:lnTo>
                  <a:pt x="f21" y="f22"/>
                </a:lnTo>
                <a:lnTo>
                  <a:pt x="f20" y="f22"/>
                </a:lnTo>
                <a:close/>
              </a:path>
            </a:pathLst>
          </a:custGeom>
          <a:solidFill>
            <a:srgbClr val="9BBB59"/>
          </a:solidFill>
          <a:ln w="25402">
            <a:solidFill>
              <a:srgbClr val="C0504D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Ovál 4">
            <a:hlinkClick r:id="rId2" action="ppaction://hlinksldjump"/>
          </p:cNvPr>
          <p:cNvSpPr/>
          <p:nvPr/>
        </p:nvSpPr>
        <p:spPr>
          <a:xfrm>
            <a:off x="3305482" y="2096856"/>
            <a:ext cx="2664296" cy="108011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hrabaví</a:t>
            </a:r>
          </a:p>
        </p:txBody>
      </p:sp>
      <p:sp>
        <p:nvSpPr>
          <p:cNvPr id="4" name="Ovál 6">
            <a:hlinkClick r:id="rId2" action="ppaction://hlinksldjump"/>
          </p:cNvPr>
          <p:cNvSpPr/>
          <p:nvPr/>
        </p:nvSpPr>
        <p:spPr>
          <a:xfrm>
            <a:off x="323523" y="3176973"/>
            <a:ext cx="3467240" cy="108011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vrubozobí</a:t>
            </a:r>
          </a:p>
        </p:txBody>
      </p:sp>
      <p:sp>
        <p:nvSpPr>
          <p:cNvPr id="5" name="Ovál 7">
            <a:hlinkClick r:id="rId2" action="ppaction://hlinksldjump"/>
          </p:cNvPr>
          <p:cNvSpPr/>
          <p:nvPr/>
        </p:nvSpPr>
        <p:spPr>
          <a:xfrm>
            <a:off x="5737951" y="3176973"/>
            <a:ext cx="2905469" cy="108011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kukačky</a:t>
            </a:r>
          </a:p>
        </p:txBody>
      </p:sp>
      <p:sp>
        <p:nvSpPr>
          <p:cNvPr id="6" name="Ovál 8">
            <a:hlinkClick r:id="rId2" action="ppaction://hlinksldjump"/>
          </p:cNvPr>
          <p:cNvSpPr/>
          <p:nvPr/>
        </p:nvSpPr>
        <p:spPr>
          <a:xfrm>
            <a:off x="5292080" y="4960967"/>
            <a:ext cx="2664296" cy="108011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dravci</a:t>
            </a:r>
          </a:p>
        </p:txBody>
      </p:sp>
      <p:sp>
        <p:nvSpPr>
          <p:cNvPr id="7" name="Ovál 9">
            <a:hlinkClick r:id="rId3" action="ppaction://hlinksldjump"/>
          </p:cNvPr>
          <p:cNvSpPr/>
          <p:nvPr/>
        </p:nvSpPr>
        <p:spPr>
          <a:xfrm>
            <a:off x="1619667" y="5013179"/>
            <a:ext cx="2664296" cy="108011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pěvci</a:t>
            </a:r>
          </a:p>
        </p:txBody>
      </p:sp>
      <p:sp>
        <p:nvSpPr>
          <p:cNvPr id="8" name="TextovéPole 1"/>
          <p:cNvSpPr txBox="1"/>
          <p:nvPr/>
        </p:nvSpPr>
        <p:spPr>
          <a:xfrm>
            <a:off x="120746" y="570704"/>
            <a:ext cx="8902497" cy="1323438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Žijí na polích, v lesích, zahradách a parcích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mají dokonale vyvinuté zpěvné ústrojí.</a:t>
            </a:r>
          </a:p>
        </p:txBody>
      </p:sp>
      <p:sp>
        <p:nvSpPr>
          <p:cNvPr id="9" name="Obdélník 2"/>
          <p:cNvSpPr/>
          <p:nvPr/>
        </p:nvSpPr>
        <p:spPr>
          <a:xfrm>
            <a:off x="186373" y="548676"/>
            <a:ext cx="8902497" cy="1323438"/>
          </a:xfrm>
          <a:prstGeom prst="rect">
            <a:avLst/>
          </a:prstGeom>
          <a:noFill/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3"/>
          <p:cNvSpPr/>
          <p:nvPr/>
        </p:nvSpPr>
        <p:spPr>
          <a:xfrm>
            <a:off x="0" y="0"/>
            <a:ext cx="9144000" cy="6858000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abs f0"/>
              <a:gd name="f5" fmla="abs f1"/>
              <a:gd name="f6" fmla="abs f2"/>
              <a:gd name="f7" fmla="val f3"/>
              <a:gd name="f8" fmla="?: f4 f0 1"/>
              <a:gd name="f9" fmla="?: f5 f1 1"/>
              <a:gd name="f10" fmla="?: f6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7 f15 1"/>
              <a:gd name="f21" fmla="*/ f18 f15 1"/>
              <a:gd name="f22" fmla="*/ f19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0" t="f20" r="f21" b="f22"/>
            <a:pathLst>
              <a:path>
                <a:moveTo>
                  <a:pt x="f20" y="f20"/>
                </a:moveTo>
                <a:lnTo>
                  <a:pt x="f21" y="f20"/>
                </a:lnTo>
                <a:lnTo>
                  <a:pt x="f21" y="f22"/>
                </a:lnTo>
                <a:lnTo>
                  <a:pt x="f20" y="f22"/>
                </a:lnTo>
                <a:close/>
              </a:path>
            </a:pathLst>
          </a:custGeom>
          <a:solidFill>
            <a:srgbClr val="9BBB59"/>
          </a:solidFill>
          <a:ln w="25402">
            <a:solidFill>
              <a:srgbClr val="C0504D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ˇ</a:t>
            </a:r>
          </a:p>
        </p:txBody>
      </p:sp>
      <p:sp>
        <p:nvSpPr>
          <p:cNvPr id="3" name="Ovál 4">
            <a:hlinkClick r:id="rId2" action="ppaction://hlinksldjump"/>
          </p:cNvPr>
          <p:cNvSpPr/>
          <p:nvPr/>
        </p:nvSpPr>
        <p:spPr>
          <a:xfrm>
            <a:off x="3419874" y="2636910"/>
            <a:ext cx="2664296" cy="108011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hrabaví</a:t>
            </a:r>
          </a:p>
        </p:txBody>
      </p:sp>
      <p:sp>
        <p:nvSpPr>
          <p:cNvPr id="4" name="Ovál 6">
            <a:hlinkClick r:id="rId3" action="ppaction://hlinksldjump"/>
          </p:cNvPr>
          <p:cNvSpPr/>
          <p:nvPr/>
        </p:nvSpPr>
        <p:spPr>
          <a:xfrm>
            <a:off x="827586" y="3717035"/>
            <a:ext cx="3467240" cy="108011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vrubozobí</a:t>
            </a:r>
          </a:p>
        </p:txBody>
      </p:sp>
      <p:sp>
        <p:nvSpPr>
          <p:cNvPr id="5" name="Ovál 7">
            <a:hlinkClick r:id="rId3" action="ppaction://hlinksldjump"/>
          </p:cNvPr>
          <p:cNvSpPr/>
          <p:nvPr/>
        </p:nvSpPr>
        <p:spPr>
          <a:xfrm>
            <a:off x="5603479" y="3429000"/>
            <a:ext cx="2905469" cy="108011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kukačky</a:t>
            </a:r>
          </a:p>
        </p:txBody>
      </p:sp>
      <p:sp>
        <p:nvSpPr>
          <p:cNvPr id="6" name="Ovál 8">
            <a:hlinkClick r:id="rId3" action="ppaction://hlinksldjump"/>
          </p:cNvPr>
          <p:cNvSpPr/>
          <p:nvPr/>
        </p:nvSpPr>
        <p:spPr>
          <a:xfrm>
            <a:off x="5747552" y="4797152"/>
            <a:ext cx="2664296" cy="108011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dravci</a:t>
            </a:r>
          </a:p>
        </p:txBody>
      </p:sp>
      <p:sp>
        <p:nvSpPr>
          <p:cNvPr id="7" name="Ovál 9">
            <a:hlinkClick r:id="rId3" action="ppaction://hlinksldjump"/>
          </p:cNvPr>
          <p:cNvSpPr/>
          <p:nvPr/>
        </p:nvSpPr>
        <p:spPr>
          <a:xfrm>
            <a:off x="2267739" y="5013179"/>
            <a:ext cx="2664296" cy="108011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pěvci</a:t>
            </a:r>
          </a:p>
        </p:txBody>
      </p:sp>
      <p:sp>
        <p:nvSpPr>
          <p:cNvPr id="8" name="TextovéPole 1"/>
          <p:cNvSpPr txBox="1"/>
          <p:nvPr/>
        </p:nvSpPr>
        <p:spPr>
          <a:xfrm>
            <a:off x="827586" y="548676"/>
            <a:ext cx="7557516" cy="1323438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Silný, krátký a mírně zahnutý zobák,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krátká křídla a silné drápy.</a:t>
            </a:r>
          </a:p>
        </p:txBody>
      </p:sp>
      <p:sp>
        <p:nvSpPr>
          <p:cNvPr id="9" name="Obdélník 2"/>
          <p:cNvSpPr/>
          <p:nvPr/>
        </p:nvSpPr>
        <p:spPr>
          <a:xfrm>
            <a:off x="827586" y="548676"/>
            <a:ext cx="7557516" cy="1323438"/>
          </a:xfrm>
          <a:prstGeom prst="rect">
            <a:avLst/>
          </a:prstGeom>
          <a:noFill/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3"/>
          <p:cNvSpPr/>
          <p:nvPr/>
        </p:nvSpPr>
        <p:spPr>
          <a:xfrm>
            <a:off x="0" y="0"/>
            <a:ext cx="9144000" cy="6858000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abs f0"/>
              <a:gd name="f5" fmla="abs f1"/>
              <a:gd name="f6" fmla="abs f2"/>
              <a:gd name="f7" fmla="val f3"/>
              <a:gd name="f8" fmla="?: f4 f0 1"/>
              <a:gd name="f9" fmla="?: f5 f1 1"/>
              <a:gd name="f10" fmla="?: f6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7 f15 1"/>
              <a:gd name="f21" fmla="*/ f18 f15 1"/>
              <a:gd name="f22" fmla="*/ f19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0" t="f20" r="f21" b="f22"/>
            <a:pathLst>
              <a:path>
                <a:moveTo>
                  <a:pt x="f20" y="f20"/>
                </a:moveTo>
                <a:lnTo>
                  <a:pt x="f21" y="f20"/>
                </a:lnTo>
                <a:lnTo>
                  <a:pt x="f21" y="f22"/>
                </a:lnTo>
                <a:lnTo>
                  <a:pt x="f20" y="f22"/>
                </a:lnTo>
                <a:close/>
              </a:path>
            </a:pathLst>
          </a:custGeom>
          <a:solidFill>
            <a:srgbClr val="9BBB59"/>
          </a:solidFill>
          <a:ln w="25402">
            <a:solidFill>
              <a:srgbClr val="C0504D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ˇ</a:t>
            </a:r>
          </a:p>
        </p:txBody>
      </p:sp>
      <p:sp>
        <p:nvSpPr>
          <p:cNvPr id="3" name="Ovál 4">
            <a:hlinkClick r:id="rId2" action="ppaction://hlinksldjump"/>
          </p:cNvPr>
          <p:cNvSpPr/>
          <p:nvPr/>
        </p:nvSpPr>
        <p:spPr>
          <a:xfrm>
            <a:off x="3419874" y="2636910"/>
            <a:ext cx="2664296" cy="108011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hrabaví</a:t>
            </a:r>
          </a:p>
        </p:txBody>
      </p:sp>
      <p:sp>
        <p:nvSpPr>
          <p:cNvPr id="4" name="Ovál 6">
            <a:hlinkClick r:id="rId2" action="ppaction://hlinksldjump"/>
          </p:cNvPr>
          <p:cNvSpPr/>
          <p:nvPr/>
        </p:nvSpPr>
        <p:spPr>
          <a:xfrm>
            <a:off x="827586" y="3717035"/>
            <a:ext cx="3467240" cy="108011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vrubozobí</a:t>
            </a:r>
          </a:p>
        </p:txBody>
      </p:sp>
      <p:sp>
        <p:nvSpPr>
          <p:cNvPr id="5" name="Ovál 7">
            <a:hlinkClick r:id="rId3" action="ppaction://hlinksldjump"/>
          </p:cNvPr>
          <p:cNvSpPr/>
          <p:nvPr/>
        </p:nvSpPr>
        <p:spPr>
          <a:xfrm>
            <a:off x="5603479" y="3429000"/>
            <a:ext cx="2905469" cy="108011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kukačky</a:t>
            </a:r>
          </a:p>
        </p:txBody>
      </p:sp>
      <p:sp>
        <p:nvSpPr>
          <p:cNvPr id="6" name="Ovál 8">
            <a:hlinkClick r:id="rId2" action="ppaction://hlinksldjump"/>
          </p:cNvPr>
          <p:cNvSpPr/>
          <p:nvPr/>
        </p:nvSpPr>
        <p:spPr>
          <a:xfrm>
            <a:off x="5747552" y="4797152"/>
            <a:ext cx="2664296" cy="108011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dravci</a:t>
            </a:r>
          </a:p>
        </p:txBody>
      </p:sp>
      <p:sp>
        <p:nvSpPr>
          <p:cNvPr id="7" name="Ovál 9">
            <a:hlinkClick r:id="rId2" action="ppaction://hlinksldjump"/>
          </p:cNvPr>
          <p:cNvSpPr/>
          <p:nvPr/>
        </p:nvSpPr>
        <p:spPr>
          <a:xfrm>
            <a:off x="2267739" y="5013179"/>
            <a:ext cx="2664296" cy="108011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pěvci</a:t>
            </a:r>
          </a:p>
        </p:txBody>
      </p:sp>
      <p:sp>
        <p:nvSpPr>
          <p:cNvPr id="8" name="TextovéPole 1"/>
          <p:cNvSpPr txBox="1"/>
          <p:nvPr/>
        </p:nvSpPr>
        <p:spPr>
          <a:xfrm>
            <a:off x="1031315" y="548676"/>
            <a:ext cx="7081360" cy="1323438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Snáší vejce do hnízd jiných ptáků,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ti se pak starají o cizí mládě.</a:t>
            </a:r>
          </a:p>
        </p:txBody>
      </p:sp>
      <p:sp>
        <p:nvSpPr>
          <p:cNvPr id="9" name="Obdélník 2"/>
          <p:cNvSpPr/>
          <p:nvPr/>
        </p:nvSpPr>
        <p:spPr>
          <a:xfrm>
            <a:off x="827586" y="548676"/>
            <a:ext cx="7416826" cy="1323438"/>
          </a:xfrm>
          <a:prstGeom prst="rect">
            <a:avLst/>
          </a:prstGeom>
          <a:noFill/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3"/>
          <p:cNvSpPr/>
          <p:nvPr/>
        </p:nvSpPr>
        <p:spPr>
          <a:xfrm>
            <a:off x="0" y="0"/>
            <a:ext cx="9144000" cy="6858000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abs f0"/>
              <a:gd name="f5" fmla="abs f1"/>
              <a:gd name="f6" fmla="abs f2"/>
              <a:gd name="f7" fmla="val f3"/>
              <a:gd name="f8" fmla="?: f4 f0 1"/>
              <a:gd name="f9" fmla="?: f5 f1 1"/>
              <a:gd name="f10" fmla="?: f6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7 f15 1"/>
              <a:gd name="f21" fmla="*/ f18 f15 1"/>
              <a:gd name="f22" fmla="*/ f19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0" t="f20" r="f21" b="f22"/>
            <a:pathLst>
              <a:path>
                <a:moveTo>
                  <a:pt x="f20" y="f20"/>
                </a:moveTo>
                <a:lnTo>
                  <a:pt x="f21" y="f20"/>
                </a:lnTo>
                <a:lnTo>
                  <a:pt x="f21" y="f22"/>
                </a:lnTo>
                <a:lnTo>
                  <a:pt x="f20" y="f22"/>
                </a:lnTo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3" name="Picture 2" descr="C:\Users\Speciální školy\AppData\Local\Microsoft\Windows\Temporary Internet Files\Content.IE5\2E2YK61M\MC900434409[1].wm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230102" y="980730"/>
            <a:ext cx="4683785" cy="439248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lačítko akce: Dopředu nebo Další 4">
            <a:hlinkClick r:id="" action="ppaction://hlinkshowjump?jump=lastslideviewed" highlightClick="1"/>
          </p:cNvPr>
          <p:cNvSpPr/>
          <p:nvPr/>
        </p:nvSpPr>
        <p:spPr>
          <a:xfrm>
            <a:off x="7668344" y="5661248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3"/>
          <p:cNvSpPr/>
          <p:nvPr/>
        </p:nvSpPr>
        <p:spPr>
          <a:xfrm>
            <a:off x="0" y="0"/>
            <a:ext cx="9144000" cy="6858000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abs f0"/>
              <a:gd name="f5" fmla="abs f1"/>
              <a:gd name="f6" fmla="abs f2"/>
              <a:gd name="f7" fmla="val f3"/>
              <a:gd name="f8" fmla="?: f4 f0 1"/>
              <a:gd name="f9" fmla="?: f5 f1 1"/>
              <a:gd name="f10" fmla="?: f6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7 f15 1"/>
              <a:gd name="f21" fmla="*/ f18 f15 1"/>
              <a:gd name="f22" fmla="*/ f19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0" t="f20" r="f21" b="f22"/>
            <a:pathLst>
              <a:path>
                <a:moveTo>
                  <a:pt x="f20" y="f20"/>
                </a:moveTo>
                <a:lnTo>
                  <a:pt x="f21" y="f20"/>
                </a:lnTo>
                <a:lnTo>
                  <a:pt x="f21" y="f22"/>
                </a:lnTo>
                <a:lnTo>
                  <a:pt x="f20" y="f22"/>
                </a:lnTo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3" name="Picture 2" descr="C:\Users\Speciální školy\AppData\Local\Microsoft\Windows\Temporary Internet Files\Content.IE5\KDXGQ1GQ\MC900439847[1].wm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71595" y="692694"/>
            <a:ext cx="6552727" cy="44644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solidFill>
            <a:srgbClr val="D99694"/>
          </a:solidFill>
          <a:ln w="9528">
            <a:solidFill>
              <a:srgbClr val="4F6228"/>
            </a:solidFill>
            <a:prstDash val="solid"/>
          </a:ln>
        </p:spPr>
        <p:txBody>
          <a:bodyPr/>
          <a:lstStyle/>
          <a:p>
            <a:pPr lvl="0"/>
            <a:r>
              <a:rPr lang="cs-CZ"/>
              <a:t>ŘEŠENÍ: Přiřaď ptáky ke skupině.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4038603" cy="4637114"/>
          </a:xfrm>
          <a:solidFill>
            <a:srgbClr val="9BBB59"/>
          </a:solidFill>
          <a:ln w="9528">
            <a:solidFill>
              <a:srgbClr val="C0504D"/>
            </a:solidFill>
            <a:prstDash val="solid"/>
          </a:ln>
        </p:spPr>
        <p:txBody>
          <a:bodyPr/>
          <a:lstStyle/>
          <a:p>
            <a:pPr marL="0" lvl="0" indent="0">
              <a:lnSpc>
                <a:spcPct val="90000"/>
              </a:lnSpc>
              <a:spcBef>
                <a:spcPts val="800"/>
              </a:spcBef>
              <a:buNone/>
            </a:pPr>
            <a:r>
              <a:rPr lang="cs-CZ" sz="3200"/>
              <a:t>dravci</a:t>
            </a:r>
          </a:p>
          <a:p>
            <a:pPr marL="0" lvl="0" indent="0">
              <a:lnSpc>
                <a:spcPct val="90000"/>
              </a:lnSpc>
              <a:spcBef>
                <a:spcPts val="800"/>
              </a:spcBef>
              <a:buNone/>
            </a:pPr>
            <a:r>
              <a:rPr lang="cs-CZ" sz="3200"/>
              <a:t>pěvci</a:t>
            </a:r>
          </a:p>
          <a:p>
            <a:pPr marL="0" lvl="0" indent="0">
              <a:lnSpc>
                <a:spcPct val="90000"/>
              </a:lnSpc>
              <a:spcBef>
                <a:spcPts val="800"/>
              </a:spcBef>
              <a:buNone/>
            </a:pPr>
            <a:r>
              <a:rPr lang="cs-CZ" sz="3200"/>
              <a:t>sovy</a:t>
            </a:r>
          </a:p>
          <a:p>
            <a:pPr marL="0" lvl="0" indent="0">
              <a:lnSpc>
                <a:spcPct val="90000"/>
              </a:lnSpc>
              <a:spcBef>
                <a:spcPts val="800"/>
              </a:spcBef>
              <a:buNone/>
            </a:pPr>
            <a:r>
              <a:rPr lang="cs-CZ" sz="3200"/>
              <a:t>vrubozobí</a:t>
            </a:r>
          </a:p>
          <a:p>
            <a:pPr marL="0" lvl="0" indent="0">
              <a:lnSpc>
                <a:spcPct val="90000"/>
              </a:lnSpc>
              <a:spcBef>
                <a:spcPts val="800"/>
              </a:spcBef>
              <a:buNone/>
            </a:pPr>
            <a:r>
              <a:rPr lang="cs-CZ" sz="3200"/>
              <a:t>šplhavci</a:t>
            </a:r>
          </a:p>
          <a:p>
            <a:pPr marL="0" lvl="0" indent="0">
              <a:lnSpc>
                <a:spcPct val="90000"/>
              </a:lnSpc>
              <a:spcBef>
                <a:spcPts val="800"/>
              </a:spcBef>
              <a:buNone/>
            </a:pPr>
            <a:r>
              <a:rPr lang="cs-CZ" sz="3200"/>
              <a:t>kukačky</a:t>
            </a:r>
          </a:p>
          <a:p>
            <a:pPr marL="0" lvl="0" indent="0">
              <a:lnSpc>
                <a:spcPct val="90000"/>
              </a:lnSpc>
              <a:spcBef>
                <a:spcPts val="800"/>
              </a:spcBef>
              <a:buNone/>
            </a:pPr>
            <a:r>
              <a:rPr lang="cs-CZ" sz="3200"/>
              <a:t>měkkozobí</a:t>
            </a:r>
          </a:p>
          <a:p>
            <a:pPr marL="0" lvl="0" indent="0">
              <a:lnSpc>
                <a:spcPct val="90000"/>
              </a:lnSpc>
              <a:spcBef>
                <a:spcPts val="800"/>
              </a:spcBef>
              <a:buNone/>
            </a:pPr>
            <a:r>
              <a:rPr lang="cs-CZ" sz="3200"/>
              <a:t>hrabaví</a:t>
            </a:r>
          </a:p>
          <a:p>
            <a:pPr marL="0" lvl="0" indent="0">
              <a:lnSpc>
                <a:spcPct val="90000"/>
              </a:lnSpc>
              <a:spcBef>
                <a:spcPts val="800"/>
              </a:spcBef>
              <a:buNone/>
            </a:pPr>
            <a:endParaRPr lang="cs-CZ" sz="320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648196" y="1600200"/>
            <a:ext cx="4038603" cy="4637114"/>
          </a:xfrm>
          <a:solidFill>
            <a:srgbClr val="9BBB59"/>
          </a:solidFill>
          <a:ln w="9528">
            <a:solidFill>
              <a:srgbClr val="C0504D"/>
            </a:solidFill>
            <a:prstDash val="solid"/>
          </a:ln>
        </p:spPr>
        <p:txBody>
          <a:bodyPr anchorCtr="1"/>
          <a:lstStyle/>
          <a:p>
            <a:pPr marL="0" lvl="0" indent="0" algn="ctr">
              <a:spcBef>
                <a:spcPts val="800"/>
              </a:spcBef>
              <a:buNone/>
            </a:pPr>
            <a:r>
              <a:rPr lang="cs-CZ" sz="3200"/>
              <a:t>kukačka obecná</a:t>
            </a:r>
          </a:p>
          <a:p>
            <a:pPr marL="0" lvl="0" indent="0" algn="ctr">
              <a:spcBef>
                <a:spcPts val="800"/>
              </a:spcBef>
              <a:buNone/>
            </a:pPr>
            <a:r>
              <a:rPr lang="cs-CZ" sz="3200"/>
              <a:t>skřivan polní</a:t>
            </a:r>
          </a:p>
          <a:p>
            <a:pPr marL="0" lvl="0" indent="0" algn="ctr">
              <a:spcBef>
                <a:spcPts val="800"/>
              </a:spcBef>
              <a:buNone/>
            </a:pPr>
            <a:r>
              <a:rPr lang="cs-CZ" sz="3200"/>
              <a:t>datel černý</a:t>
            </a:r>
          </a:p>
          <a:p>
            <a:pPr marL="0" lvl="0" indent="0" algn="ctr">
              <a:spcBef>
                <a:spcPts val="800"/>
              </a:spcBef>
              <a:buNone/>
            </a:pPr>
            <a:r>
              <a:rPr lang="cs-CZ" sz="3200"/>
              <a:t>káně lesní</a:t>
            </a:r>
          </a:p>
          <a:p>
            <a:pPr marL="0" lvl="0" indent="0" algn="ctr">
              <a:spcBef>
                <a:spcPts val="800"/>
              </a:spcBef>
              <a:buNone/>
            </a:pPr>
            <a:r>
              <a:rPr lang="cs-CZ" sz="3200"/>
              <a:t>kachna divoká</a:t>
            </a:r>
          </a:p>
          <a:p>
            <a:pPr marL="0" lvl="0" indent="0" algn="ctr">
              <a:spcBef>
                <a:spcPts val="800"/>
              </a:spcBef>
              <a:buNone/>
            </a:pPr>
            <a:r>
              <a:rPr lang="cs-CZ" sz="3200"/>
              <a:t>výr velký</a:t>
            </a:r>
          </a:p>
          <a:p>
            <a:pPr marL="0" lvl="0" indent="0" algn="ctr">
              <a:spcBef>
                <a:spcPts val="800"/>
              </a:spcBef>
              <a:buNone/>
            </a:pPr>
            <a:r>
              <a:rPr lang="cs-CZ" sz="3200"/>
              <a:t>bažant obecný</a:t>
            </a:r>
          </a:p>
          <a:p>
            <a:pPr marL="0" lvl="0" indent="0" algn="ctr">
              <a:spcBef>
                <a:spcPts val="800"/>
              </a:spcBef>
              <a:buNone/>
            </a:pPr>
            <a:r>
              <a:rPr lang="cs-CZ" sz="3200"/>
              <a:t>holub domácí</a:t>
            </a:r>
          </a:p>
        </p:txBody>
      </p:sp>
      <p:cxnSp>
        <p:nvCxnSpPr>
          <p:cNvPr id="5" name="Přímá spojnice se šipkou 5"/>
          <p:cNvCxnSpPr/>
          <p:nvPr/>
        </p:nvCxnSpPr>
        <p:spPr>
          <a:xfrm flipH="1">
            <a:off x="1907703" y="2060847"/>
            <a:ext cx="3384377" cy="2520278"/>
          </a:xfrm>
          <a:prstGeom prst="straightConnector1">
            <a:avLst/>
          </a:prstGeom>
          <a:noFill/>
          <a:ln w="9528">
            <a:solidFill>
              <a:srgbClr val="FFC000"/>
            </a:solidFill>
            <a:prstDash val="solid"/>
            <a:tailEnd type="arrow"/>
          </a:ln>
        </p:spPr>
      </p:cxnSp>
      <p:cxnSp>
        <p:nvCxnSpPr>
          <p:cNvPr id="6" name="Přímá spojnice se šipkou 8"/>
          <p:cNvCxnSpPr/>
          <p:nvPr/>
        </p:nvCxnSpPr>
        <p:spPr>
          <a:xfrm flipH="1" flipV="1">
            <a:off x="1475658" y="2420892"/>
            <a:ext cx="4032449" cy="216018"/>
          </a:xfrm>
          <a:prstGeom prst="straightConnector1">
            <a:avLst/>
          </a:prstGeom>
          <a:noFill/>
          <a:ln w="9528">
            <a:solidFill>
              <a:srgbClr val="4A7EBB"/>
            </a:solidFill>
            <a:prstDash val="solid"/>
            <a:tailEnd type="arrow"/>
          </a:ln>
        </p:spPr>
      </p:cxnSp>
      <p:cxnSp>
        <p:nvCxnSpPr>
          <p:cNvPr id="7" name="Přímá spojnice se šipkou 10"/>
          <p:cNvCxnSpPr/>
          <p:nvPr/>
        </p:nvCxnSpPr>
        <p:spPr>
          <a:xfrm flipH="1">
            <a:off x="1907703" y="3140963"/>
            <a:ext cx="3744413" cy="864099"/>
          </a:xfrm>
          <a:prstGeom prst="straightConnector1">
            <a:avLst/>
          </a:prstGeom>
          <a:noFill/>
          <a:ln w="9528">
            <a:solidFill>
              <a:srgbClr val="00B0F0"/>
            </a:solidFill>
            <a:prstDash val="solid"/>
            <a:tailEnd type="arrow"/>
          </a:ln>
        </p:spPr>
      </p:cxnSp>
      <p:cxnSp>
        <p:nvCxnSpPr>
          <p:cNvPr id="8" name="Přímá spojnice se šipkou 14"/>
          <p:cNvCxnSpPr/>
          <p:nvPr/>
        </p:nvCxnSpPr>
        <p:spPr>
          <a:xfrm flipH="1" flipV="1">
            <a:off x="1475658" y="1916829"/>
            <a:ext cx="4176458" cy="1800206"/>
          </a:xfrm>
          <a:prstGeom prst="straightConnector1">
            <a:avLst/>
          </a:prstGeom>
          <a:noFill/>
          <a:ln w="9528">
            <a:solidFill>
              <a:srgbClr val="C00000"/>
            </a:solidFill>
            <a:prstDash val="solid"/>
            <a:tailEnd type="arrow"/>
          </a:ln>
        </p:spPr>
      </p:cxnSp>
      <p:cxnSp>
        <p:nvCxnSpPr>
          <p:cNvPr id="9" name="Přímá spojnice se šipkou 16"/>
          <p:cNvCxnSpPr/>
          <p:nvPr/>
        </p:nvCxnSpPr>
        <p:spPr>
          <a:xfrm flipH="1" flipV="1">
            <a:off x="2195739" y="3429000"/>
            <a:ext cx="3312368" cy="792089"/>
          </a:xfrm>
          <a:prstGeom prst="straightConnector1">
            <a:avLst/>
          </a:prstGeom>
          <a:noFill/>
          <a:ln w="9528">
            <a:solidFill>
              <a:srgbClr val="00B050"/>
            </a:solidFill>
            <a:prstDash val="solid"/>
            <a:tailEnd type="arrow"/>
          </a:ln>
        </p:spPr>
      </p:cxnSp>
      <p:cxnSp>
        <p:nvCxnSpPr>
          <p:cNvPr id="10" name="Přímá spojnice se šipkou 20"/>
          <p:cNvCxnSpPr/>
          <p:nvPr/>
        </p:nvCxnSpPr>
        <p:spPr>
          <a:xfrm flipH="1" flipV="1">
            <a:off x="1403649" y="2924946"/>
            <a:ext cx="4464494" cy="1944215"/>
          </a:xfrm>
          <a:prstGeom prst="straightConnector1">
            <a:avLst/>
          </a:prstGeom>
          <a:noFill/>
          <a:ln w="9528">
            <a:solidFill>
              <a:srgbClr val="000000"/>
            </a:solidFill>
            <a:prstDash val="solid"/>
            <a:tailEnd type="arrow"/>
          </a:ln>
        </p:spPr>
      </p:cxnSp>
      <p:cxnSp>
        <p:nvCxnSpPr>
          <p:cNvPr id="11" name="Přímá spojnice se šipkou 22"/>
          <p:cNvCxnSpPr/>
          <p:nvPr/>
        </p:nvCxnSpPr>
        <p:spPr>
          <a:xfrm flipH="1">
            <a:off x="1907703" y="5373215"/>
            <a:ext cx="3600404" cy="288036"/>
          </a:xfrm>
          <a:prstGeom prst="straightConnector1">
            <a:avLst/>
          </a:prstGeom>
          <a:noFill/>
          <a:ln w="9528">
            <a:solidFill>
              <a:srgbClr val="FFFFFF"/>
            </a:solidFill>
            <a:prstDash val="solid"/>
            <a:tailEnd type="arrow"/>
          </a:ln>
        </p:spPr>
      </p:cxnSp>
      <p:cxnSp>
        <p:nvCxnSpPr>
          <p:cNvPr id="12" name="Přímá spojnice se šipkou 36"/>
          <p:cNvCxnSpPr/>
          <p:nvPr/>
        </p:nvCxnSpPr>
        <p:spPr>
          <a:xfrm flipH="1" flipV="1">
            <a:off x="2339748" y="5157188"/>
            <a:ext cx="3168359" cy="864099"/>
          </a:xfrm>
          <a:prstGeom prst="straightConnector1">
            <a:avLst/>
          </a:prstGeom>
          <a:noFill/>
          <a:ln w="9528">
            <a:solidFill>
              <a:srgbClr val="E46C0A"/>
            </a:solidFill>
            <a:prstDash val="solid"/>
            <a:tailEnd type="arrow"/>
          </a:ln>
        </p:spPr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5"/>
          <p:cNvSpPr txBox="1"/>
          <p:nvPr/>
        </p:nvSpPr>
        <p:spPr>
          <a:xfrm>
            <a:off x="755577" y="476667"/>
            <a:ext cx="5998180" cy="523219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Zdroje: Galerie Microsoft Office - Klipart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177</Words>
  <Application>Microsoft Office PowerPoint</Application>
  <PresentationFormat>Předvádění na obrazovce (4:3)</PresentationFormat>
  <Paragraphs>75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Přiřaď ptáky ke skupině.</vt:lpstr>
      <vt:lpstr>Podle charakteristiky vyber odpovídající skupinu ptáků.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ŘEŠENÍ: Přiřaď ptáky ke skupině.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PC</cp:lastModifiedBy>
  <cp:revision>9</cp:revision>
  <dcterms:created xsi:type="dcterms:W3CDTF">2013-04-14T16:19:54Z</dcterms:created>
  <dcterms:modified xsi:type="dcterms:W3CDTF">2013-04-15T04:32:05Z</dcterms:modified>
</cp:coreProperties>
</file>