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86" r:id="rId2"/>
    <p:sldId id="256" r:id="rId3"/>
    <p:sldId id="279" r:id="rId4"/>
    <p:sldId id="280" r:id="rId5"/>
    <p:sldId id="281" r:id="rId6"/>
    <p:sldId id="283" r:id="rId7"/>
    <p:sldId id="282" r:id="rId8"/>
    <p:sldId id="28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84" d="100"/>
          <a:sy n="184" d="100"/>
        </p:scale>
        <p:origin x="12" y="12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98AC3-7BD8-47D0-8CBB-322EB5442C2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4DD896-C596-4056-B386-20D060C07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916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0394498"/>
              </p:ext>
            </p:extLst>
          </p:nvPr>
        </p:nvGraphicFramePr>
        <p:xfrm>
          <a:off x="2587625" y="862013"/>
          <a:ext cx="3157538" cy="4319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7018812" imgH="9599509" progId="Word.Document.12">
                  <p:embed/>
                </p:oleObj>
              </mc:Choice>
              <mc:Fallback>
                <p:oleObj name="Dokument" r:id="rId3" imgW="7018812" imgH="95995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87625" y="862013"/>
                        <a:ext cx="3157538" cy="4319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2683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CENNÉ PAPÍRY </a:t>
            </a:r>
            <a:r>
              <a:rPr lang="cs-CZ" smtClean="0"/>
              <a:t>KAPITÁLOVÉHO TRHU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KAPITÁLOVÝ TRH A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CP kapitálového trhu</a:t>
            </a:r>
          </a:p>
          <a:p>
            <a:pPr>
              <a:buFontTx/>
              <a:buChar char="-"/>
            </a:pPr>
            <a:r>
              <a:rPr lang="cs-CZ" dirty="0" smtClean="0"/>
              <a:t>na dobu </a:t>
            </a:r>
            <a:r>
              <a:rPr lang="cs-CZ" b="1" u="sng" dirty="0" smtClean="0"/>
              <a:t>delší než 1 rok</a:t>
            </a:r>
          </a:p>
          <a:p>
            <a:pPr>
              <a:buNone/>
            </a:pPr>
            <a:r>
              <a:rPr lang="cs-CZ" b="1" u="sng" dirty="0" smtClean="0"/>
              <a:t>Podoba CP</a:t>
            </a:r>
          </a:p>
          <a:p>
            <a:pPr>
              <a:buFontTx/>
              <a:buChar char="-"/>
            </a:pPr>
            <a:r>
              <a:rPr lang="cs-CZ" b="1" dirty="0" smtClean="0"/>
              <a:t>listinný CP</a:t>
            </a:r>
          </a:p>
          <a:p>
            <a:pPr>
              <a:buFontTx/>
              <a:buChar char="-"/>
            </a:pPr>
            <a:r>
              <a:rPr lang="cs-CZ" b="1" dirty="0" smtClean="0"/>
              <a:t>zaknihovaný CP</a:t>
            </a:r>
          </a:p>
          <a:p>
            <a:pPr>
              <a:buNone/>
            </a:pPr>
            <a:r>
              <a:rPr lang="cs-CZ" b="1" u="sng" dirty="0" smtClean="0"/>
              <a:t>Nominální hodnota </a:t>
            </a:r>
            <a:r>
              <a:rPr lang="cs-CZ" b="1" dirty="0" smtClean="0"/>
              <a:t>= </a:t>
            </a:r>
            <a:r>
              <a:rPr lang="cs-CZ" dirty="0" err="1" smtClean="0"/>
              <a:t>hodnota</a:t>
            </a:r>
            <a:r>
              <a:rPr lang="cs-CZ" dirty="0" smtClean="0"/>
              <a:t> vytištěná na CP</a:t>
            </a:r>
          </a:p>
          <a:p>
            <a:pPr>
              <a:buNone/>
            </a:pPr>
            <a:r>
              <a:rPr lang="cs-CZ" b="1" u="sng" dirty="0" smtClean="0"/>
              <a:t>Tržní hodnota </a:t>
            </a:r>
            <a:r>
              <a:rPr lang="cs-CZ" b="1" dirty="0" smtClean="0"/>
              <a:t>= kurs </a:t>
            </a:r>
            <a:r>
              <a:rPr lang="cs-CZ" dirty="0" smtClean="0"/>
              <a:t>&lt;- poptávka a nabídka</a:t>
            </a:r>
          </a:p>
          <a:p>
            <a:pPr>
              <a:buNone/>
            </a:pPr>
            <a:r>
              <a:rPr lang="cs-CZ" b="1" u="sng" dirty="0" smtClean="0"/>
              <a:t>Emitent</a:t>
            </a:r>
            <a:r>
              <a:rPr lang="cs-CZ" b="1" dirty="0" smtClean="0"/>
              <a:t> = ten, kdo cenný papír </a:t>
            </a:r>
            <a:r>
              <a:rPr lang="cs-CZ" b="1" u="sng" dirty="0" smtClean="0"/>
              <a:t>vydává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MAJETKOVÉ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- </a:t>
            </a:r>
            <a:r>
              <a:rPr lang="cs-CZ" b="1" dirty="0" smtClean="0">
                <a:solidFill>
                  <a:srgbClr val="FF0000"/>
                </a:solidFill>
              </a:rPr>
              <a:t>představují </a:t>
            </a:r>
            <a:r>
              <a:rPr lang="cs-CZ" b="1" u="sng" dirty="0" smtClean="0">
                <a:solidFill>
                  <a:srgbClr val="FF0000"/>
                </a:solidFill>
              </a:rPr>
              <a:t>podíl na majetku </a:t>
            </a:r>
            <a:r>
              <a:rPr lang="cs-CZ" b="1" dirty="0" smtClean="0">
                <a:solidFill>
                  <a:srgbClr val="FF0000"/>
                </a:solidFill>
              </a:rPr>
              <a:t>emitenta</a:t>
            </a:r>
          </a:p>
          <a:p>
            <a:r>
              <a:rPr lang="cs-CZ" b="1" dirty="0" smtClean="0"/>
              <a:t>Majitel CP má právo:</a:t>
            </a:r>
          </a:p>
          <a:p>
            <a:pPr lvl="1"/>
            <a:r>
              <a:rPr lang="cs-CZ" dirty="0" smtClean="0"/>
              <a:t>Podílet se na řízení emitenta</a:t>
            </a:r>
          </a:p>
          <a:p>
            <a:pPr lvl="1"/>
            <a:r>
              <a:rPr lang="cs-CZ" dirty="0" smtClean="0"/>
              <a:t>Právo na podíl na zisku</a:t>
            </a:r>
          </a:p>
          <a:p>
            <a:pPr lvl="1"/>
            <a:r>
              <a:rPr lang="cs-CZ" dirty="0" smtClean="0"/>
              <a:t>Podíl na likvidačním zůstatku</a:t>
            </a:r>
          </a:p>
          <a:p>
            <a:r>
              <a:rPr lang="cs-CZ" b="1" dirty="0" smtClean="0"/>
              <a:t>Jaká je motivace</a:t>
            </a:r>
            <a:r>
              <a:rPr lang="cs-CZ" dirty="0" smtClean="0"/>
              <a:t>…</a:t>
            </a:r>
          </a:p>
          <a:p>
            <a:pPr lvl="1"/>
            <a:r>
              <a:rPr lang="cs-CZ" dirty="0" smtClean="0"/>
              <a:t>Emitenta?</a:t>
            </a:r>
          </a:p>
          <a:p>
            <a:pPr lvl="1"/>
            <a:r>
              <a:rPr lang="cs-CZ" dirty="0" smtClean="0"/>
              <a:t>Kupujícího CP/investora?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- představuje podíl za základní kapitálu a.s.</a:t>
            </a:r>
          </a:p>
          <a:p>
            <a:pPr lvl="1">
              <a:buNone/>
            </a:pPr>
            <a:r>
              <a:rPr lang="cs-CZ" dirty="0" smtClean="0"/>
              <a:t>		&lt;- nominální (jmenovitá) hodnota akcie</a:t>
            </a:r>
          </a:p>
          <a:p>
            <a:pPr lvl="1">
              <a:buFontTx/>
              <a:buChar char="-"/>
            </a:pPr>
            <a:r>
              <a:rPr lang="cs-CZ" dirty="0" smtClean="0"/>
              <a:t>Vložené prostředky – </a:t>
            </a:r>
            <a:r>
              <a:rPr lang="cs-CZ" b="1" dirty="0" smtClean="0"/>
              <a:t>NEVRATNÉ!</a:t>
            </a:r>
          </a:p>
          <a:p>
            <a:pPr lvl="1">
              <a:buFontTx/>
              <a:buChar char="-"/>
            </a:pPr>
            <a:r>
              <a:rPr lang="cs-CZ" dirty="0" smtClean="0"/>
              <a:t>Akcie však lze prodat (na kapitálovém trhu)</a:t>
            </a:r>
          </a:p>
          <a:p>
            <a:pPr lvl="1">
              <a:buFontTx/>
              <a:buChar char="-"/>
            </a:pPr>
            <a:r>
              <a:rPr lang="cs-CZ" b="1" dirty="0" smtClean="0"/>
              <a:t>Kurs akcie kolísá </a:t>
            </a:r>
            <a:r>
              <a:rPr lang="cs-CZ" dirty="0" smtClean="0"/>
              <a:t>– podle čeho?</a:t>
            </a:r>
          </a:p>
          <a:p>
            <a:pPr lvl="1"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2 druhy akcií:</a:t>
            </a:r>
          </a:p>
          <a:p>
            <a:pPr lvl="1">
              <a:buFontTx/>
              <a:buChar char="-"/>
            </a:pPr>
            <a:r>
              <a:rPr lang="cs-CZ" b="1" dirty="0" smtClean="0"/>
              <a:t>Kmenové</a:t>
            </a:r>
            <a:r>
              <a:rPr lang="cs-CZ" dirty="0" smtClean="0"/>
              <a:t> 	– </a:t>
            </a:r>
            <a:r>
              <a:rPr lang="cs-CZ" u="sng" dirty="0" smtClean="0"/>
              <a:t>právo na podíl na zisku </a:t>
            </a:r>
            <a:r>
              <a:rPr lang="cs-CZ" dirty="0" smtClean="0"/>
              <a:t>= </a:t>
            </a:r>
            <a:r>
              <a:rPr lang="cs-CZ" b="1" dirty="0" smtClean="0"/>
              <a:t>dividenda</a:t>
            </a:r>
            <a:r>
              <a:rPr lang="cs-CZ" dirty="0" smtClean="0"/>
              <a:t>, 			-  hlasuje na valné hromadě</a:t>
            </a:r>
          </a:p>
          <a:p>
            <a:pPr lvl="1">
              <a:buFontTx/>
              <a:buChar char="-"/>
            </a:pPr>
            <a:r>
              <a:rPr lang="cs-CZ" b="1" dirty="0" smtClean="0"/>
              <a:t>Prioritní </a:t>
            </a:r>
            <a:r>
              <a:rPr lang="cs-CZ" dirty="0" smtClean="0"/>
              <a:t> - přednostní právo na dividendu, </a:t>
            </a:r>
          </a:p>
          <a:p>
            <a:pPr lvl="1">
              <a:buNone/>
            </a:pPr>
            <a:r>
              <a:rPr lang="cs-CZ" dirty="0" smtClean="0"/>
              <a:t>                     - může být omezeno hlasovací právo</a:t>
            </a:r>
          </a:p>
          <a:p>
            <a:pPr lvl="1">
              <a:buFontTx/>
              <a:buChar char="-"/>
            </a:pPr>
            <a:r>
              <a:rPr lang="cs-CZ" dirty="0" smtClean="0"/>
              <a:t>(výhodnější nabývání akcií zaměstnanci)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Výnosy a rizika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Výnos</a:t>
            </a:r>
          </a:p>
          <a:p>
            <a:pPr lvl="1"/>
            <a:r>
              <a:rPr lang="cs-CZ" dirty="0" smtClean="0"/>
              <a:t>podíl na zisku = dividenda</a:t>
            </a:r>
          </a:p>
          <a:p>
            <a:pPr lvl="1"/>
            <a:r>
              <a:rPr lang="cs-CZ" dirty="0" smtClean="0"/>
              <a:t>z rozdílu kurzu akcie při nákupu a při prodeji</a:t>
            </a:r>
          </a:p>
          <a:p>
            <a:pPr lvl="1"/>
            <a:r>
              <a:rPr lang="cs-CZ" dirty="0" smtClean="0"/>
              <a:t>kombinace obojího = dividenda i růst kursu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Rizika</a:t>
            </a:r>
          </a:p>
          <a:p>
            <a:pPr lvl="1"/>
            <a:r>
              <a:rPr lang="cs-CZ" sz="2400" dirty="0" smtClean="0"/>
              <a:t>dividenda nemusí být vyplácena vůbec</a:t>
            </a:r>
          </a:p>
          <a:p>
            <a:pPr lvl="1"/>
            <a:r>
              <a:rPr lang="cs-CZ" dirty="0" smtClean="0"/>
              <a:t>prudký pokles kursu – v krátké době se může akcie stát takřka bezcennou</a:t>
            </a:r>
          </a:p>
          <a:p>
            <a:r>
              <a:rPr lang="cs-CZ" b="1" dirty="0" smtClean="0"/>
              <a:t>Akcie mohou nabízet </a:t>
            </a:r>
            <a:r>
              <a:rPr lang="cs-CZ" b="1" dirty="0" smtClean="0">
                <a:solidFill>
                  <a:srgbClr val="FF0000"/>
                </a:solidFill>
              </a:rPr>
              <a:t>vysoké výnosy</a:t>
            </a:r>
            <a:r>
              <a:rPr lang="cs-CZ" b="1" dirty="0" smtClean="0"/>
              <a:t>, ale obdobně </a:t>
            </a:r>
            <a:r>
              <a:rPr lang="cs-CZ" b="1" dirty="0" smtClean="0">
                <a:solidFill>
                  <a:srgbClr val="FF0000"/>
                </a:solidFill>
              </a:rPr>
              <a:t>velké</a:t>
            </a:r>
            <a:r>
              <a:rPr lang="cs-CZ" b="1" dirty="0" smtClean="0"/>
              <a:t> je i </a:t>
            </a:r>
            <a:r>
              <a:rPr lang="cs-CZ" b="1" dirty="0" smtClean="0">
                <a:solidFill>
                  <a:srgbClr val="FF0000"/>
                </a:solidFill>
              </a:rPr>
              <a:t>riziko ztráty </a:t>
            </a:r>
            <a:r>
              <a:rPr lang="cs-CZ" b="1" dirty="0" smtClean="0"/>
              <a:t>investice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PODÍLOVÝ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- představuje část majetku podílového fondu</a:t>
            </a:r>
          </a:p>
          <a:p>
            <a:r>
              <a:rPr lang="cs-CZ" smtClean="0"/>
              <a:t>- podílový fond = souhrn majetku, není PO</a:t>
            </a:r>
          </a:p>
          <a:p>
            <a:pPr lvl="1"/>
            <a:r>
              <a:rPr lang="cs-CZ" smtClean="0"/>
              <a:t>akcie, dluhopisy, CP peněžního trhu</a:t>
            </a:r>
          </a:p>
          <a:p>
            <a:r>
              <a:rPr lang="cs-CZ" smtClean="0"/>
              <a:t>- zakládají je investiční společnosti nebo banky</a:t>
            </a:r>
          </a:p>
          <a:p>
            <a:r>
              <a:rPr lang="cs-CZ" smtClean="0"/>
              <a:t>- právo na podíl z výnosu podílového fondu</a:t>
            </a:r>
          </a:p>
          <a:p>
            <a:r>
              <a:rPr lang="cs-CZ" smtClean="0"/>
              <a:t>kurs podílového listu &lt;– jak podílový fond investoval</a:t>
            </a:r>
          </a:p>
          <a:p>
            <a:r>
              <a:rPr lang="cs-CZ" smtClean="0"/>
              <a:t>podílníci nemají právo zasahovat do řízení fondu</a:t>
            </a:r>
          </a:p>
          <a:p>
            <a:r>
              <a:rPr lang="cs-CZ" smtClean="0"/>
              <a:t>otevřené podílové fondy – povinny vykupovat podílové listy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91683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Ministerstvo financí spustilo prodej státních dluhopisů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517232"/>
            <a:ext cx="50405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Kalousek: Dluhopisy stát nevydává proto, že by na tom byl špatně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700808"/>
            <a:ext cx="34563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Česko slaví na dluhopisovém trhu úspěch, půjčilo si s rekordně nízkým úrokem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140968"/>
            <a:ext cx="25922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Nové dluhopisy pro občany přinesou státní kase více než 10 miliard, věří Kalousek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4437112"/>
            <a:ext cx="2232248" cy="201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Kalouskovy </a:t>
            </a:r>
            <a:r>
              <a:rPr lang="cs-CZ" sz="2400" b="1" dirty="0" smtClean="0"/>
              <a:t>dluhopisy</a:t>
            </a:r>
            <a:r>
              <a:rPr lang="cs-CZ" sz="2400" dirty="0" smtClean="0"/>
              <a:t> v číslech: Češi si je koupili za 15 miliard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48680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Český tisk v posledních týdnech… 2012</a:t>
            </a:r>
            <a:endParaRPr lang="cs-CZ" sz="3200" b="1" u="sng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8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2036</TotalTime>
  <Words>287</Words>
  <Application>Microsoft Office PowerPoint</Application>
  <PresentationFormat>Předvádění na obrazovce (4:3)</PresentationFormat>
  <Paragraphs>63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Microsoft Word Document</vt:lpstr>
      <vt:lpstr>Prezentace aplikace PowerPoint</vt:lpstr>
      <vt:lpstr>CENNÉ PAPÍRY KAPITÁLOVÉHO TRHU</vt:lpstr>
      <vt:lpstr>KAPITÁLOVÝ TRH A CENNÉ PAPÍRY</vt:lpstr>
      <vt:lpstr>MAJETKOVÉ CENNÉ PAPÍRY</vt:lpstr>
      <vt:lpstr>AKCIE</vt:lpstr>
      <vt:lpstr>Výnosy a rizika</vt:lpstr>
      <vt:lpstr>PODÍLOVÝ LIST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OBLIGACE</dc:title>
  <dc:creator>jirousovalida</dc:creator>
  <cp:lastModifiedBy>Lída Jiroušová</cp:lastModifiedBy>
  <cp:revision>116</cp:revision>
  <dcterms:created xsi:type="dcterms:W3CDTF">2012-11-04T21:21:14Z</dcterms:created>
  <dcterms:modified xsi:type="dcterms:W3CDTF">2013-06-28T12:18:58Z</dcterms:modified>
</cp:coreProperties>
</file>