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3" r:id="rId5"/>
    <p:sldId id="259" r:id="rId6"/>
    <p:sldId id="261" r:id="rId7"/>
    <p:sldId id="262" r:id="rId8"/>
    <p:sldId id="265" r:id="rId9"/>
    <p:sldId id="266" r:id="rId10"/>
    <p:sldId id="264" r:id="rId11"/>
    <p:sldId id="260"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624" y="-8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2309" y="134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C8377A7-742E-4D98-ADCE-541B728F4627}" type="datetimeFigureOut">
              <a:rPr lang="cs-CZ" smtClean="0"/>
              <a:pPr/>
              <a:t>28.6.2013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EA0C5BB-2110-4423-AA8C-224B6E7C7C73}"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cs.wikipedia.org/wiki/Sakk%C3%A1ra" TargetMode="External"/><Relationship Id="rId3" Type="http://schemas.openxmlformats.org/officeDocument/2006/relationships/hyperlink" Target="http://cs.wikipedia.org/wiki/Arabsk%C3%A1_guma" TargetMode="External"/><Relationship Id="rId7" Type="http://schemas.openxmlformats.org/officeDocument/2006/relationships/hyperlink" Target="http://cs.wikipedia.org/wiki/Ptolemaiovci"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cs.wikipedia.org/wiki/%C5%A0%C3%A1chor_pap%C3%ADrod%C3%A1rn%C3%BD" TargetMode="External"/><Relationship Id="rId11" Type="http://schemas.openxmlformats.org/officeDocument/2006/relationships/hyperlink" Target="http://cs.wikipedia.org/wiki/Pergamen" TargetMode="External"/><Relationship Id="rId5" Type="http://schemas.openxmlformats.org/officeDocument/2006/relationships/hyperlink" Target="http://cs.wikipedia.org/wiki/Ostrakon" TargetMode="External"/><Relationship Id="rId10" Type="http://schemas.openxmlformats.org/officeDocument/2006/relationships/hyperlink" Target="http://cs.wikipedia.org/wiki/Ab%C3%BAs%C3%ADr" TargetMode="External"/><Relationship Id="rId4" Type="http://schemas.openxmlformats.org/officeDocument/2006/relationships/hyperlink" Target="http://cs.wikipedia.org/wiki/Psac%C3%AD_l%C3%A1tky" TargetMode="External"/><Relationship Id="rId9" Type="http://schemas.openxmlformats.org/officeDocument/2006/relationships/hyperlink" Target="http://cs.wikipedia.org/wiki/Egyptsk%C3%A9_hieroglyfy"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stejně jako v architektuře i v sochařství a </a:t>
            </a:r>
            <a:r>
              <a:rPr lang="cs-CZ" dirty="0" smtClean="0">
                <a:solidFill>
                  <a:srgbClr val="FF0000"/>
                </a:solidFill>
              </a:rPr>
              <a:t>malířství byly dané zásady, kterými se museli umělci řídit</a:t>
            </a:r>
            <a:r>
              <a:rPr lang="cs-CZ" dirty="0" smtClean="0"/>
              <a:t>, největší umělec byl ten, který "neměl žádný svůj rukopis"</a:t>
            </a:r>
          </a:p>
          <a:p>
            <a:r>
              <a:rPr lang="cs-CZ" u="sng" dirty="0" smtClean="0"/>
              <a:t>zásady :</a:t>
            </a:r>
            <a:endParaRPr lang="cs-CZ" dirty="0" smtClean="0"/>
          </a:p>
          <a:p>
            <a:r>
              <a:rPr lang="cs-CZ" dirty="0" smtClean="0"/>
              <a:t>1)  </a:t>
            </a:r>
            <a:r>
              <a:rPr lang="cs-CZ" b="1" u="sng" dirty="0" smtClean="0"/>
              <a:t>KONCEPČNÍ REALISMUS</a:t>
            </a:r>
          </a:p>
          <a:p>
            <a:r>
              <a:rPr lang="cs-CZ" dirty="0" smtClean="0"/>
              <a:t>- člověka zobrazovali podle představy, která o něm byla ve společnosti (faraon - krásný)</a:t>
            </a:r>
          </a:p>
          <a:p>
            <a:r>
              <a:rPr lang="cs-CZ" dirty="0" smtClean="0"/>
              <a:t>2) </a:t>
            </a:r>
            <a:r>
              <a:rPr lang="cs-CZ" b="1" dirty="0" smtClean="0"/>
              <a:t> </a:t>
            </a:r>
            <a:r>
              <a:rPr lang="cs-CZ" b="1" u="sng" dirty="0" smtClean="0"/>
              <a:t>FRONTÁLNÍHO ZOBRAZENÍ</a:t>
            </a:r>
          </a:p>
          <a:p>
            <a:r>
              <a:rPr lang="cs-CZ" dirty="0" smtClean="0"/>
              <a:t>- pro </a:t>
            </a:r>
            <a:r>
              <a:rPr lang="cs-CZ" b="1" dirty="0" smtClean="0">
                <a:solidFill>
                  <a:srgbClr val="FF0000"/>
                </a:solidFill>
              </a:rPr>
              <a:t>sochařství</a:t>
            </a:r>
            <a:r>
              <a:rPr lang="cs-CZ" dirty="0" smtClean="0"/>
              <a:t> - faraon zobrazován v čelní osově svislé pozici s jednou nohou nakročenou - velmi strnulé</a:t>
            </a:r>
          </a:p>
          <a:p>
            <a:r>
              <a:rPr lang="cs-CZ" dirty="0" smtClean="0"/>
              <a:t>- pro </a:t>
            </a:r>
            <a:r>
              <a:rPr lang="cs-CZ" b="1" dirty="0" smtClean="0">
                <a:solidFill>
                  <a:srgbClr val="FF0000"/>
                </a:solidFill>
              </a:rPr>
              <a:t>malířství</a:t>
            </a:r>
            <a:r>
              <a:rPr lang="cs-CZ" dirty="0" smtClean="0"/>
              <a:t> - figura malována ze 2 nazíracích hledisek - z profilu hlava, ruce, nohy</a:t>
            </a:r>
          </a:p>
          <a:p>
            <a:r>
              <a:rPr lang="cs-CZ" dirty="0" smtClean="0"/>
              <a:t>                                                                                     - zepředu trup, ramena a oko</a:t>
            </a:r>
          </a:p>
          <a:p>
            <a:r>
              <a:rPr lang="cs-CZ" dirty="0" smtClean="0"/>
              <a:t>3)  </a:t>
            </a:r>
            <a:r>
              <a:rPr lang="cs-CZ" b="1" u="sng" dirty="0" smtClean="0"/>
              <a:t>ZÁKON HIERATICKÉ PERSPEKTIVY</a:t>
            </a:r>
          </a:p>
          <a:p>
            <a:r>
              <a:rPr lang="cs-CZ" sz="1050" i="1" dirty="0" smtClean="0"/>
              <a:t>- klasickou perspektivu objevila až renesance</a:t>
            </a:r>
          </a:p>
          <a:p>
            <a:r>
              <a:rPr lang="cs-CZ" dirty="0" smtClean="0"/>
              <a:t>- osoby byli zobrazovány podle společenského postavení (faraon vždy největší, otrok nejmenší)</a:t>
            </a:r>
            <a:endParaRPr lang="cs-CZ" dirty="0"/>
          </a:p>
        </p:txBody>
      </p:sp>
      <p:sp>
        <p:nvSpPr>
          <p:cNvPr id="4" name="Zástupný symbol pro číslo snímku 3"/>
          <p:cNvSpPr>
            <a:spLocks noGrp="1"/>
          </p:cNvSpPr>
          <p:nvPr>
            <p:ph type="sldNum" sz="quarter" idx="10"/>
          </p:nvPr>
        </p:nvSpPr>
        <p:spPr/>
        <p:txBody>
          <a:bodyPr/>
          <a:lstStyle/>
          <a:p>
            <a:fld id="{6EA0C5BB-2110-4423-AA8C-224B6E7C7C73}" type="slidenum">
              <a:rPr lang="cs-CZ" smtClean="0"/>
              <a:pPr/>
              <a:t>3</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Stonky </a:t>
            </a:r>
            <a:endParaRPr lang="cs-CZ" dirty="0"/>
          </a:p>
        </p:txBody>
      </p:sp>
      <p:sp>
        <p:nvSpPr>
          <p:cNvPr id="4" name="Zástupný symbol pro číslo snímku 3"/>
          <p:cNvSpPr>
            <a:spLocks noGrp="1"/>
          </p:cNvSpPr>
          <p:nvPr>
            <p:ph type="sldNum" sz="quarter" idx="10"/>
          </p:nvPr>
        </p:nvSpPr>
        <p:spPr/>
        <p:txBody>
          <a:bodyPr/>
          <a:lstStyle/>
          <a:p>
            <a:fld id="{6EA0C5BB-2110-4423-AA8C-224B6E7C7C73}" type="slidenum">
              <a:rPr lang="cs-CZ" smtClean="0"/>
              <a:pPr/>
              <a:t>5</a:t>
            </a:fld>
            <a:endParaRPr lang="cs-CZ"/>
          </a:p>
        </p:txBody>
      </p:sp>
      <p:sp>
        <p:nvSpPr>
          <p:cNvPr id="5" name="Obdélník 4"/>
          <p:cNvSpPr/>
          <p:nvPr/>
        </p:nvSpPr>
        <p:spPr>
          <a:xfrm>
            <a:off x="908720" y="4716016"/>
            <a:ext cx="5472608" cy="3808735"/>
          </a:xfrm>
          <a:prstGeom prst="rect">
            <a:avLst/>
          </a:prstGeom>
        </p:spPr>
        <p:txBody>
          <a:bodyPr wrap="square">
            <a:spAutoFit/>
          </a:bodyPr>
          <a:lstStyle/>
          <a:p>
            <a:r>
              <a:rPr lang="cs-CZ" sz="1050" dirty="0" smtClean="0"/>
              <a:t>Na papyrus se psalo násadkami ze seříznutého rákosu. Inkoust se vyráběl ze směsi sazí, vody a </a:t>
            </a:r>
            <a:r>
              <a:rPr lang="cs-CZ" sz="1050" dirty="0" smtClean="0">
                <a:hlinkClick r:id="rId3" tooltip="Arabská guma"/>
              </a:rPr>
              <a:t>arabské gumy</a:t>
            </a:r>
            <a:r>
              <a:rPr lang="cs-CZ" sz="1050" dirty="0" smtClean="0"/>
              <a:t>. Pokud se psalo na svitky, psalo se obvykle jen na jednu stranu, druhá, vnější strana, zůstávala čistá. Podobně v případě dopisů, které se po sepsání skládaly a sešívaly či svazovaly šňůrkou, se též psalo na jednu stranu. Na vnější stranu se psala adresa.</a:t>
            </a:r>
          </a:p>
          <a:p>
            <a:r>
              <a:rPr lang="cs-CZ" sz="1050" dirty="0" smtClean="0"/>
              <a:t>Psalo se pravidelně v sloupcích po řádcích, což byl nejlepší způsob pro psaní a čtení v případě svitků. Tento způsob zápisu se přenesl později i na kodexy, kde se též objevují sloupce.</a:t>
            </a:r>
          </a:p>
          <a:p>
            <a:endParaRPr lang="cs-CZ" sz="1050" dirty="0"/>
          </a:p>
          <a:p>
            <a:r>
              <a:rPr lang="cs-CZ" sz="1050" b="1" dirty="0" smtClean="0"/>
              <a:t>Papyrus</a:t>
            </a:r>
            <a:r>
              <a:rPr lang="cs-CZ" sz="1050" dirty="0" smtClean="0"/>
              <a:t> je </a:t>
            </a:r>
            <a:r>
              <a:rPr lang="cs-CZ" sz="1050" dirty="0" smtClean="0">
                <a:hlinkClick r:id="rId4" tooltip="Psací látky"/>
              </a:rPr>
              <a:t>psací materiál</a:t>
            </a:r>
            <a:r>
              <a:rPr lang="cs-CZ" sz="1050" dirty="0" smtClean="0"/>
              <a:t>, sloužící k zápisu textů. Pro svou kvalitu, lehkost a skladnost brzy vytlačil ostatní psací materiály (hliněné, dřevěné, kovové, voskované destičky, </a:t>
            </a:r>
            <a:r>
              <a:rPr lang="cs-CZ" sz="1050" dirty="0" err="1" smtClean="0">
                <a:hlinkClick r:id="rId5" tooltip="Ostrakon"/>
              </a:rPr>
              <a:t>ostraka</a:t>
            </a:r>
            <a:r>
              <a:rPr lang="cs-CZ" sz="1050" dirty="0" smtClean="0"/>
              <a:t>), i když je nikdy zcela nenahradil. Základní surovinou pro výrobu byla stébla </a:t>
            </a:r>
            <a:r>
              <a:rPr lang="cs-CZ" sz="1050" dirty="0" smtClean="0">
                <a:hlinkClick r:id="rId6" tooltip="Šáchor papírodárný"/>
              </a:rPr>
              <a:t>šáchoru papírodárného</a:t>
            </a:r>
            <a:r>
              <a:rPr lang="cs-CZ" sz="1050" dirty="0" smtClean="0"/>
              <a:t>, který rostl a byl těžen ve starověkém Egyptě. Zde také se soustředila výroba papyru, i když se pak vyvážel do celého středomoří a byl preferovaným materiálem v celém antickém světě. Slovo papyrus pochází z koptštiny (pozdní fáze vývoje staroegyptštiny), v níž slovo </a:t>
            </a:r>
            <a:r>
              <a:rPr lang="cs-CZ" sz="1050" i="1" dirty="0" err="1" smtClean="0"/>
              <a:t>papuro</a:t>
            </a:r>
            <a:r>
              <a:rPr lang="cs-CZ" sz="1050" dirty="0" smtClean="0"/>
              <a:t> znamená </a:t>
            </a:r>
            <a:r>
              <a:rPr lang="cs-CZ" sz="1050" i="1" dirty="0" smtClean="0"/>
              <a:t>„patřící králi“</a:t>
            </a:r>
            <a:r>
              <a:rPr lang="cs-CZ" sz="1050" dirty="0" smtClean="0"/>
              <a:t>. Název prozrazuje, že v </a:t>
            </a:r>
            <a:r>
              <a:rPr lang="cs-CZ" sz="1050" dirty="0" err="1" smtClean="0">
                <a:hlinkClick r:id="rId7" tooltip="Ptolemaiovci"/>
              </a:rPr>
              <a:t>ptolemaiovské</a:t>
            </a:r>
            <a:r>
              <a:rPr lang="cs-CZ" sz="1050" dirty="0" smtClean="0"/>
              <a:t> době byla výroba královským monopolem.</a:t>
            </a:r>
          </a:p>
          <a:p>
            <a:r>
              <a:rPr lang="cs-CZ" sz="1050" dirty="0" smtClean="0"/>
              <a:t>První dochovaný svitek papyru, ovšem nepopsaný, pochází z hrobky velmože </a:t>
            </a:r>
            <a:r>
              <a:rPr lang="cs-CZ" sz="1050" dirty="0" err="1" smtClean="0"/>
              <a:t>Hemaky</a:t>
            </a:r>
            <a:r>
              <a:rPr lang="cs-CZ" sz="1050" dirty="0" smtClean="0"/>
              <a:t> v </a:t>
            </a:r>
            <a:r>
              <a:rPr lang="cs-CZ" sz="1050" dirty="0" err="1" smtClean="0">
                <a:hlinkClick r:id="rId8" tooltip="Sakkára"/>
              </a:rPr>
              <a:t>Sakkáře</a:t>
            </a:r>
            <a:r>
              <a:rPr lang="cs-CZ" sz="1050" dirty="0" smtClean="0"/>
              <a:t> z období 1. dynastie, nejstarší papyry popsané </a:t>
            </a:r>
            <a:r>
              <a:rPr lang="cs-CZ" sz="1050" dirty="0" smtClean="0">
                <a:hlinkClick r:id="rId9" tooltip="Egyptské hieroglyfy"/>
              </a:rPr>
              <a:t>hieroglyfy</a:t>
            </a:r>
            <a:r>
              <a:rPr lang="cs-CZ" sz="1050" dirty="0" smtClean="0"/>
              <a:t> jsou doloženy z konce 4. a z 5. dynastie (archiv nalezený v </a:t>
            </a:r>
            <a:r>
              <a:rPr lang="cs-CZ" sz="1050" dirty="0" smtClean="0">
                <a:hlinkClick r:id="rId10" tooltip="Abúsír"/>
              </a:rPr>
              <a:t>Abúsíru</a:t>
            </a:r>
            <a:r>
              <a:rPr lang="cs-CZ" sz="1050" dirty="0" smtClean="0"/>
              <a:t>). Papyrus se používal až přibližně do roku 1100 po </a:t>
            </a:r>
            <a:r>
              <a:rPr lang="cs-CZ" sz="1050" dirty="0" err="1" smtClean="0"/>
              <a:t>Kr</a:t>
            </a:r>
            <a:r>
              <a:rPr lang="cs-CZ" sz="1050" dirty="0" smtClean="0"/>
              <a:t>., kdy změna egyptského klimatu způsobila vymizení příslušné rostliny, přetrvaly jen divoké formy. Papyrus však již od přibližně 2. století po </a:t>
            </a:r>
            <a:r>
              <a:rPr lang="cs-CZ" sz="1050" dirty="0" err="1" smtClean="0"/>
              <a:t>Kr</a:t>
            </a:r>
            <a:r>
              <a:rPr lang="cs-CZ" sz="1050" dirty="0" smtClean="0"/>
              <a:t>. začal být nahrazován novým psacím materiálem, </a:t>
            </a:r>
            <a:r>
              <a:rPr lang="cs-CZ" sz="1050" dirty="0" smtClean="0">
                <a:hlinkClick r:id="rId11" tooltip="Pergamen"/>
              </a:rPr>
              <a:t>pergamenem</a:t>
            </a:r>
            <a:r>
              <a:rPr lang="cs-CZ" sz="1050" dirty="0" smtClean="0"/>
              <a:t>. I když se papyry používaly ve starověku snad všude, dochovaly se jen tam, kde vládne suché klima; na jiných místech se papyrus rozpadá. Nejvýznačnější papyrové nálezy tedy pocházejí opět především z Egypta.</a:t>
            </a:r>
          </a:p>
          <a:p>
            <a:endParaRPr lang="cs-CZ" sz="105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fontScale="85000" lnSpcReduction="20000"/>
          </a:bodyPr>
          <a:lstStyle/>
          <a:p>
            <a:r>
              <a:rPr lang="cs-CZ" dirty="0" smtClean="0"/>
              <a:t>Za umění Egypta je považováno umění civilizace v údolí delty Nilu v období zhruba od roku 5.000 do roku 300 př. n. l. Egyptská kultura je jednou z nejvýznamnějších a nejmonumentálnějších kultur v dějinách lidstva. Umění Egypta bylo úzce spojeno s vírou v posmrtný život a uctívání mnoha božstev. Král faraón byl ztělesněním boha slunce na zemi a tak mu byla přímo podřízena celá kultura a umění. </a:t>
            </a:r>
            <a:br>
              <a:rPr lang="cs-CZ" dirty="0" smtClean="0"/>
            </a:br>
            <a:r>
              <a:rPr lang="cs-CZ" dirty="0" smtClean="0"/>
              <a:t>Malířství </a:t>
            </a:r>
            <a:br>
              <a:rPr lang="cs-CZ" dirty="0" smtClean="0"/>
            </a:br>
            <a:r>
              <a:rPr lang="cs-CZ" dirty="0" smtClean="0"/>
              <a:t/>
            </a:r>
            <a:br>
              <a:rPr lang="cs-CZ" dirty="0" smtClean="0"/>
            </a:br>
            <a:r>
              <a:rPr lang="cs-CZ" dirty="0" err="1" smtClean="0"/>
              <a:t>Malířství</a:t>
            </a:r>
            <a:r>
              <a:rPr lang="cs-CZ" dirty="0" smtClean="0"/>
              <a:t> Egypta dominovala strnulost a neživost předmětů. Malíř dodržoval přesná schémata malby a detailně propočítané proporce postav – malíři se učili svému povolání už od útlého mládí. Hlava a končetiny byly s přísnou konvencí v malbách na papyrech a dřevěných rakvích vyobrazeny z profilu, trup a oko zepředu. Kresby nereprezentovaly skutečnost, netlumočily pocity a nálady, byly vlastně ornamentálním sdělením, přiblížením a popisem světa bohů, faraónů a lidí v symbolech. Neuplatňovaly žádnou perspektivu, malíř umisťoval předměty nad sebe a vedle sebe v různých velikostech podle důležitosti vyobrazované osoby. Rovněž barva nebyla obrazem reality a měla většinou symbolický význam. Do dnešní doby se barvy starých Egypťanů zachovaly především díky tamnímu suchému klimatu. Egyptské umění se po dobu tří tisíc let měnilo jen minimálně, úsilím malíře nebylo být originální, ale co nejvíce se přiblížit dokonalosti prastarého originálu. </a:t>
            </a:r>
            <a:br>
              <a:rPr lang="cs-CZ" dirty="0" smtClean="0"/>
            </a:br>
            <a:r>
              <a:rPr lang="cs-CZ" dirty="0" smtClean="0"/>
              <a:t/>
            </a:r>
            <a:br>
              <a:rPr lang="cs-CZ" dirty="0" smtClean="0"/>
            </a:br>
            <a:r>
              <a:rPr lang="cs-CZ" dirty="0" smtClean="0"/>
              <a:t>Zajímavým dokladem o malířství Egypta byly také kresby na svitcích papyru, které byly vyráběny z rostlin papyru, jež rostly v deltě Nilu. Některé z těchto svitků měřily až deset metrů a technika jejich výroby byla dlouho zapomenuta, znovuobjevena byla až ve 40. letech 20. století. Na papyrech byly zachyceny texty literárního, náboženského, historického a administrativního charakteru, které podávají cenné svědectví o životě ztracených generací. </a:t>
            </a:r>
            <a:br>
              <a:rPr lang="cs-CZ" dirty="0" smtClean="0"/>
            </a:br>
            <a:r>
              <a:rPr lang="cs-CZ" dirty="0" smtClean="0"/>
              <a:t/>
            </a:r>
            <a:br>
              <a:rPr lang="cs-CZ" dirty="0" smtClean="0"/>
            </a:br>
            <a:r>
              <a:rPr lang="cs-CZ" dirty="0" smtClean="0"/>
              <a:t/>
            </a:r>
            <a:br>
              <a:rPr lang="cs-CZ" dirty="0" smtClean="0"/>
            </a:br>
            <a:r>
              <a:rPr lang="cs-CZ" dirty="0" smtClean="0"/>
              <a:t>Hieroglyfy </a:t>
            </a:r>
            <a:br>
              <a:rPr lang="cs-CZ" dirty="0" smtClean="0"/>
            </a:br>
            <a:r>
              <a:rPr lang="cs-CZ" dirty="0" smtClean="0"/>
              <a:t/>
            </a:r>
            <a:br>
              <a:rPr lang="cs-CZ" dirty="0" smtClean="0"/>
            </a:br>
            <a:r>
              <a:rPr lang="cs-CZ" dirty="0" smtClean="0"/>
              <a:t>Toto písmo starých Egypťanů se skládalo z celého systému obrázků a symbolů i jejich kombinací. Některé z těchto symbolů byly používány foneticky a některé měly více významů. Egypťané psali třemi způsoby – odshora dolů, zleva doprava a zprava doleva. Jejich styl písma byl takřka beze změn používán téměř 3.500 let. Hieroglyfy rozluštil francouzský filolog </a:t>
            </a:r>
            <a:r>
              <a:rPr lang="cs-CZ" dirty="0" err="1" smtClean="0"/>
              <a:t>Jean</a:t>
            </a:r>
            <a:r>
              <a:rPr lang="cs-CZ" dirty="0" smtClean="0"/>
              <a:t>-</a:t>
            </a:r>
            <a:r>
              <a:rPr lang="cs-CZ" dirty="0" err="1" smtClean="0"/>
              <a:t>François</a:t>
            </a:r>
            <a:r>
              <a:rPr lang="cs-CZ" dirty="0" smtClean="0"/>
              <a:t> </a:t>
            </a:r>
            <a:r>
              <a:rPr lang="cs-CZ" dirty="0" err="1" smtClean="0"/>
              <a:t>Champollion</a:t>
            </a:r>
            <a:r>
              <a:rPr lang="cs-CZ" dirty="0" smtClean="0"/>
              <a:t> v roce 1822 po čtrnáctiletém zkoumání tzv. Rosettské desky. </a:t>
            </a:r>
            <a:br>
              <a:rPr lang="cs-CZ" dirty="0" smtClean="0"/>
            </a:br>
            <a:r>
              <a:rPr lang="cs-CZ" dirty="0" smtClean="0"/>
              <a:t/>
            </a:r>
            <a:br>
              <a:rPr lang="cs-CZ" dirty="0" smtClean="0"/>
            </a:br>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6EA0C5BB-2110-4423-AA8C-224B6E7C7C73}" type="slidenum">
              <a:rPr lang="cs-CZ" smtClean="0"/>
              <a:pPr/>
              <a:t>7</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EA0C5BB-2110-4423-AA8C-224B6E7C7C73}" type="slidenum">
              <a:rPr lang="cs-CZ" smtClean="0"/>
              <a:pPr/>
              <a:t>10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180D0DE-3ABE-4EF8-A367-7497FE6C7C28}" type="datetimeFigureOut">
              <a:rPr lang="cs-CZ" smtClean="0"/>
              <a:pPr/>
              <a:t>28.6.2013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180D0DE-3ABE-4EF8-A367-7497FE6C7C28}" type="datetimeFigureOut">
              <a:rPr lang="cs-CZ" smtClean="0"/>
              <a:pPr/>
              <a:t>28.6.2013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A180D0DE-3ABE-4EF8-A367-7497FE6C7C28}" type="datetimeFigureOut">
              <a:rPr lang="cs-CZ" smtClean="0"/>
              <a:pPr/>
              <a:t>28.6.2013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180D0DE-3ABE-4EF8-A367-7497FE6C7C28}" type="datetimeFigureOut">
              <a:rPr lang="cs-CZ" smtClean="0"/>
              <a:pPr/>
              <a:t>28.6.2013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180D0DE-3ABE-4EF8-A367-7497FE6C7C28}" type="datetimeFigureOut">
              <a:rPr lang="cs-CZ" smtClean="0"/>
              <a:pPr/>
              <a:t>28.6.2013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180D0DE-3ABE-4EF8-A367-7497FE6C7C28}" type="datetimeFigureOut">
              <a:rPr lang="cs-CZ" smtClean="0"/>
              <a:pPr/>
              <a:t>28.6.2013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09278-BD00-478F-8B85-203A2CF9EAA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3660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80D0DE-3ABE-4EF8-A367-7497FE6C7C28}" type="datetimeFigureOut">
              <a:rPr lang="cs-CZ" smtClean="0"/>
              <a:pPr/>
              <a:t>28.6.2013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09278-BD00-478F-8B85-203A2CF9EAA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5.jpe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xmlns="" val="4211791256"/>
              </p:ext>
            </p:extLst>
          </p:nvPr>
        </p:nvGraphicFramePr>
        <p:xfrm>
          <a:off x="1647190" y="404664"/>
          <a:ext cx="5849620" cy="2232660"/>
        </p:xfrm>
        <a:graphic>
          <a:graphicData uri="http://schemas.openxmlformats.org/drawingml/2006/table">
            <a:tbl>
              <a:tblPr firstRow="1" firstCol="1" bandRow="1"/>
              <a:tblGrid>
                <a:gridCol w="1779270"/>
                <a:gridCol w="4070350"/>
              </a:tblGrid>
              <a:tr h="467995">
                <a:tc>
                  <a:txBody>
                    <a:bodyPr/>
                    <a:lstStyle/>
                    <a:p>
                      <a:pPr algn="r">
                        <a:lnSpc>
                          <a:spcPct val="115000"/>
                        </a:lnSpc>
                        <a:spcAft>
                          <a:spcPts val="0"/>
                        </a:spcAft>
                      </a:pPr>
                      <a:r>
                        <a:rPr lang="cs-CZ" sz="1200" dirty="0">
                          <a:effectLst/>
                          <a:latin typeface="Times New Roman"/>
                          <a:ea typeface="Calibri"/>
                          <a:cs typeface="Times New Roman"/>
                        </a:rPr>
                        <a:t> NÁZEV ŠKOLY:</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a:effectLst/>
                          <a:latin typeface="Times New Roman"/>
                          <a:ea typeface="Calibri"/>
                          <a:cs typeface="Times New Roman"/>
                        </a:rPr>
                        <a:t>Masarykova základní škola a mateřská škola </a:t>
                      </a:r>
                      <a:r>
                        <a:rPr lang="cs-CZ" sz="1200" dirty="0" err="1">
                          <a:effectLst/>
                          <a:latin typeface="Times New Roman"/>
                          <a:ea typeface="Calibri"/>
                          <a:cs typeface="Times New Roman"/>
                        </a:rPr>
                        <a:t>Melč</a:t>
                      </a:r>
                      <a:r>
                        <a:rPr lang="cs-CZ" sz="1200" dirty="0">
                          <a:effectLst/>
                          <a:latin typeface="Times New Roman"/>
                          <a:ea typeface="Calibri"/>
                          <a:cs typeface="Times New Roman"/>
                        </a:rPr>
                        <a:t>, okres Opava, příspěvková organizace</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ČÍSLO PROJEKTU:</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a:effectLst/>
                          <a:latin typeface="Times New Roman"/>
                          <a:ea typeface="Calibri"/>
                          <a:cs typeface="Times New Roman"/>
                        </a:rPr>
                        <a:t>CZ.1.07/1.4.00/21.2623</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AUTOR:</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a:effectLst/>
                          <a:latin typeface="Times New Roman"/>
                          <a:ea typeface="Calibri"/>
                          <a:cs typeface="Times New Roman"/>
                        </a:rPr>
                        <a:t>Mgr. </a:t>
                      </a:r>
                      <a:r>
                        <a:rPr lang="cs-CZ" sz="1200" dirty="0" smtClean="0">
                          <a:effectLst/>
                          <a:latin typeface="Times New Roman"/>
                          <a:ea typeface="Calibri"/>
                          <a:cs typeface="Times New Roman"/>
                        </a:rPr>
                        <a:t>Jiří Soška</a:t>
                      </a:r>
                      <a:endParaRPr lang="cs-CZ" sz="1200" dirty="0">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NÁZEV:</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smtClean="0">
                          <a:effectLst/>
                          <a:latin typeface="Times New Roman"/>
                          <a:ea typeface="Calibri"/>
                          <a:cs typeface="Times New Roman"/>
                        </a:rPr>
                        <a:t>VY_32_Inovace_Výtvarná výchova</a:t>
                      </a:r>
                      <a:endParaRPr lang="cs-CZ" sz="1200" dirty="0">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ČÍSLO ŠABLONY:</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b="0" dirty="0" err="1" smtClean="0">
                          <a:solidFill>
                            <a:schemeClr val="tx1"/>
                          </a:solidFill>
                          <a:effectLst/>
                          <a:latin typeface="Times New Roman"/>
                          <a:ea typeface="Calibri"/>
                          <a:cs typeface="Times New Roman"/>
                        </a:rPr>
                        <a:t>Vv</a:t>
                      </a:r>
                      <a:r>
                        <a:rPr lang="cs-CZ" sz="1200" b="0" dirty="0" smtClean="0">
                          <a:solidFill>
                            <a:schemeClr val="tx1"/>
                          </a:solidFill>
                          <a:effectLst/>
                          <a:latin typeface="Times New Roman"/>
                          <a:ea typeface="Calibri"/>
                          <a:cs typeface="Times New Roman"/>
                        </a:rPr>
                        <a:t>_8/2</a:t>
                      </a:r>
                      <a:endParaRPr lang="cs-CZ" sz="1200" b="0" dirty="0">
                        <a:solidFill>
                          <a:schemeClr val="tx1"/>
                        </a:solidFill>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noFill/>
                  </a:tcPr>
                </a:tc>
              </a:tr>
              <a:tr h="252095">
                <a:tc>
                  <a:txBody>
                    <a:bodyPr/>
                    <a:lstStyle/>
                    <a:p>
                      <a:pPr algn="r">
                        <a:lnSpc>
                          <a:spcPct val="115000"/>
                        </a:lnSpc>
                        <a:spcAft>
                          <a:spcPts val="0"/>
                        </a:spcAft>
                      </a:pPr>
                      <a:r>
                        <a:rPr lang="cs-CZ" sz="1200">
                          <a:effectLst/>
                          <a:latin typeface="Times New Roman"/>
                          <a:ea typeface="Calibri"/>
                          <a:cs typeface="Times New Roman"/>
                        </a:rPr>
                        <a:t>TÉMA:</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smtClean="0">
                          <a:effectLst/>
                          <a:latin typeface="Times New Roman"/>
                          <a:ea typeface="Calibri"/>
                          <a:cs typeface="Times New Roman"/>
                        </a:rPr>
                        <a:t>Egypt</a:t>
                      </a:r>
                      <a:r>
                        <a:rPr lang="cs-CZ" sz="1200" baseline="0" dirty="0" smtClean="0">
                          <a:effectLst/>
                          <a:latin typeface="Times New Roman"/>
                          <a:ea typeface="Calibri"/>
                          <a:cs typeface="Times New Roman"/>
                        </a:rPr>
                        <a:t> III.</a:t>
                      </a:r>
                      <a:endParaRPr lang="cs-CZ" sz="1200" dirty="0">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ROČNÍK:</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smtClean="0">
                          <a:effectLst/>
                          <a:latin typeface="Times New Roman"/>
                          <a:ea typeface="Calibri"/>
                          <a:cs typeface="Times New Roman"/>
                        </a:rPr>
                        <a:t>6.</a:t>
                      </a:r>
                      <a:endParaRPr lang="cs-CZ" sz="1200" dirty="0">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r>
              <a:tr h="252095">
                <a:tc>
                  <a:txBody>
                    <a:bodyPr/>
                    <a:lstStyle/>
                    <a:p>
                      <a:pPr algn="r">
                        <a:lnSpc>
                          <a:spcPct val="115000"/>
                        </a:lnSpc>
                        <a:spcAft>
                          <a:spcPts val="0"/>
                        </a:spcAft>
                      </a:pPr>
                      <a:r>
                        <a:rPr lang="cs-CZ" sz="1200">
                          <a:effectLst/>
                          <a:latin typeface="Times New Roman"/>
                          <a:ea typeface="Calibri"/>
                          <a:cs typeface="Times New Roman"/>
                        </a:rPr>
                        <a:t>OBDOBÍ REALIZACE:</a:t>
                      </a: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rgbClr val="C6D9F1"/>
                    </a:solidFill>
                  </a:tcPr>
                </a:tc>
                <a:tc>
                  <a:txBody>
                    <a:bodyPr/>
                    <a:lstStyle/>
                    <a:p>
                      <a:pPr>
                        <a:lnSpc>
                          <a:spcPct val="115000"/>
                        </a:lnSpc>
                        <a:spcAft>
                          <a:spcPts val="0"/>
                        </a:spcAft>
                      </a:pPr>
                      <a:r>
                        <a:rPr lang="cs-CZ" sz="1200" dirty="0" smtClean="0">
                          <a:effectLst/>
                          <a:latin typeface="Times New Roman"/>
                          <a:ea typeface="Calibri"/>
                          <a:cs typeface="Times New Roman"/>
                        </a:rPr>
                        <a:t>12/2012</a:t>
                      </a:r>
                      <a:endParaRPr lang="cs-CZ" sz="1200" dirty="0">
                        <a:effectLst/>
                        <a:latin typeface="Times New Roman"/>
                        <a:ea typeface="Calibri"/>
                        <a:cs typeface="Times New Roman"/>
                      </a:endParaRPr>
                    </a:p>
                  </a:txBody>
                  <a:tcPr marL="68580" marR="68580" marT="0" marB="0" anchor="ctr">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noFill/>
                  </a:tcPr>
                </a:tc>
              </a:tr>
            </a:tbl>
          </a:graphicData>
        </a:graphic>
      </p:graphicFrame>
      <p:pic>
        <p:nvPicPr>
          <p:cNvPr id="5" name="Obrázek 4"/>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68170" y="5517232"/>
            <a:ext cx="5407660" cy="1048385"/>
          </a:xfrm>
          <a:prstGeom prst="rect">
            <a:avLst/>
          </a:prstGeom>
          <a:noFill/>
        </p:spPr>
      </p:pic>
      <p:pic>
        <p:nvPicPr>
          <p:cNvPr id="6" name="Obrázek 5" descr="znak školy"/>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57302" y="2924944"/>
            <a:ext cx="2629396" cy="1996112"/>
          </a:xfrm>
          <a:prstGeom prst="rect">
            <a:avLst/>
          </a:prstGeom>
          <a:noFill/>
          <a:ln>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71600" y="908720"/>
            <a:ext cx="7776864" cy="1938992"/>
          </a:xfrm>
          <a:prstGeom prst="rect">
            <a:avLst/>
          </a:prstGeom>
        </p:spPr>
        <p:txBody>
          <a:bodyPr wrap="square">
            <a:spAutoFit/>
          </a:bodyPr>
          <a:lstStyle/>
          <a:p>
            <a:r>
              <a:rPr lang="cs-CZ" sz="2400" b="0" u="sng" dirty="0" smtClean="0">
                <a:latin typeface="Times New Roman" pitchFamily="18" charset="0"/>
                <a:cs typeface="Times New Roman" pitchFamily="18" charset="0"/>
              </a:rPr>
              <a:t>Anotace:</a:t>
            </a:r>
          </a:p>
          <a:p>
            <a:endParaRPr lang="cs-CZ" sz="2400" b="0" u="sng" dirty="0" smtClean="0">
              <a:latin typeface="Times New Roman" pitchFamily="18" charset="0"/>
              <a:cs typeface="Times New Roman" pitchFamily="18" charset="0"/>
            </a:endParaRPr>
          </a:p>
          <a:p>
            <a:r>
              <a:rPr lang="cs-CZ" sz="2400" b="0" dirty="0" smtClean="0">
                <a:latin typeface="Times New Roman" pitchFamily="18" charset="0"/>
                <a:cs typeface="Times New Roman" pitchFamily="18" charset="0"/>
              </a:rPr>
              <a:t>Prezentace je určena pro žáky </a:t>
            </a:r>
            <a:r>
              <a:rPr lang="cs-CZ" sz="2400" b="0" dirty="0" err="1" smtClean="0">
                <a:latin typeface="Times New Roman" pitchFamily="18" charset="0"/>
                <a:cs typeface="Times New Roman" pitchFamily="18" charset="0"/>
              </a:rPr>
              <a:t>II.stupně</a:t>
            </a:r>
            <a:r>
              <a:rPr lang="cs-CZ" sz="2400" b="0" dirty="0" smtClean="0">
                <a:latin typeface="Times New Roman" pitchFamily="18" charset="0"/>
                <a:cs typeface="Times New Roman" pitchFamily="18" charset="0"/>
              </a:rPr>
              <a:t>.</a:t>
            </a:r>
          </a:p>
          <a:p>
            <a:r>
              <a:rPr lang="cs-CZ" sz="2400" b="0" dirty="0" smtClean="0">
                <a:latin typeface="Times New Roman" pitchFamily="18" charset="0"/>
                <a:cs typeface="Times New Roman" pitchFamily="18" charset="0"/>
              </a:rPr>
              <a:t>Slouží k výkladu učiva o umění malířství v oblasti starověkého Egypta.</a:t>
            </a:r>
            <a:endParaRPr lang="cs-CZ" sz="2400" b="0"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55576" y="1166843"/>
            <a:ext cx="7632848" cy="329320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rgbClr r="0" g="0" b="0"/>
          </a:lnRef>
          <a:fillRef idx="1002">
            <a:schemeClr val="lt2"/>
          </a:fillRef>
          <a:effectRef idx="0">
            <a:scrgbClr r="0" g="0" b="0"/>
          </a:effectRef>
          <a:fontRef idx="major"/>
        </p:style>
        <p:txBody>
          <a:bodyPr wrap="square">
            <a:spAutoFit/>
          </a:bodyPr>
          <a:lstStyle/>
          <a:p>
            <a:pPr algn="ctr"/>
            <a:r>
              <a:rPr lang="cs-CZ" sz="9600" b="1" dirty="0" smtClean="0">
                <a:solidFill>
                  <a:schemeClr val="bg2">
                    <a:lumMod val="25000"/>
                  </a:schemeClr>
                </a:solidFill>
                <a:effectLst>
                  <a:outerShdw blurRad="38100" dist="38100" dir="2700000" algn="tl">
                    <a:srgbClr val="000000">
                      <a:alpha val="43137"/>
                    </a:srgbClr>
                  </a:outerShdw>
                </a:effectLst>
                <a:latin typeface="Times New Roman" pitchFamily="18" charset="0"/>
                <a:cs typeface="Times New Roman" pitchFamily="18" charset="0"/>
              </a:rPr>
              <a:t>EGYPTSKÉ</a:t>
            </a:r>
          </a:p>
          <a:p>
            <a:pPr algn="ctr"/>
            <a:endParaRPr lang="cs-CZ" sz="2400" b="1" dirty="0" smtClean="0">
              <a:solidFill>
                <a:schemeClr val="bg2">
                  <a:lumMod val="25000"/>
                </a:schemeClr>
              </a:solidFill>
              <a:effectLst>
                <a:outerShdw blurRad="38100" dist="38100" dir="2700000" algn="tl">
                  <a:srgbClr val="000000">
                    <a:alpha val="43137"/>
                  </a:srgbClr>
                </a:outerShdw>
              </a:effectLst>
              <a:latin typeface="Times New Roman" pitchFamily="18" charset="0"/>
              <a:cs typeface="Times New Roman" pitchFamily="18" charset="0"/>
            </a:endParaRPr>
          </a:p>
          <a:p>
            <a:pPr algn="ctr"/>
            <a:r>
              <a:rPr lang="cs-CZ" sz="8800" b="1" dirty="0" smtClean="0">
                <a:solidFill>
                  <a:schemeClr val="bg2">
                    <a:lumMod val="25000"/>
                  </a:schemeClr>
                </a:solidFill>
                <a:effectLst>
                  <a:outerShdw blurRad="38100" dist="38100" dir="2700000" algn="tl">
                    <a:srgbClr val="000000">
                      <a:alpha val="43137"/>
                    </a:srgbClr>
                  </a:outerShdw>
                </a:effectLst>
                <a:latin typeface="Times New Roman" pitchFamily="18" charset="0"/>
                <a:cs typeface="Times New Roman" pitchFamily="18" charset="0"/>
              </a:rPr>
              <a:t>MALÍŘSTVÍ</a:t>
            </a:r>
            <a:endParaRPr lang="cs-CZ" sz="11500" b="1" dirty="0">
              <a:solidFill>
                <a:schemeClr val="bg2">
                  <a:lumMod val="25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upload.wikimedia.org/wikipedia/commons/thumb/a/ac/Nile_composite_NASA.jpg/220px-Nile_composite_NASA.jpg"/>
          <p:cNvPicPr>
            <a:picLocks noChangeAspect="1" noChangeArrowheads="1"/>
          </p:cNvPicPr>
          <p:nvPr/>
        </p:nvPicPr>
        <p:blipFill>
          <a:blip r:embed="rId2" cstate="print"/>
          <a:srcRect/>
          <a:stretch>
            <a:fillRect/>
          </a:stretch>
        </p:blipFill>
        <p:spPr bwMode="auto">
          <a:xfrm>
            <a:off x="0" y="1"/>
            <a:ext cx="1580925" cy="83975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4578" name="Picture 2" descr="http://upload.wikimedia.org/wikipedia/commons/0/04/Oil_painting_palette.jpg"/>
          <p:cNvPicPr>
            <a:picLocks noChangeAspect="1" noChangeArrowheads="1"/>
          </p:cNvPicPr>
          <p:nvPr/>
        </p:nvPicPr>
        <p:blipFill>
          <a:blip r:embed="rId3" cstate="print"/>
          <a:srcRect/>
          <a:stretch>
            <a:fillRect/>
          </a:stretch>
        </p:blipFill>
        <p:spPr bwMode="auto">
          <a:xfrm>
            <a:off x="1907704" y="260648"/>
            <a:ext cx="2864318" cy="367240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4" name="TextovéPole 3"/>
          <p:cNvSpPr txBox="1"/>
          <p:nvPr/>
        </p:nvSpPr>
        <p:spPr>
          <a:xfrm>
            <a:off x="5148064" y="404664"/>
            <a:ext cx="3816424" cy="830997"/>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Víš na co maloval egyptský umělec?</a:t>
            </a:r>
            <a:endParaRPr lang="cs-CZ" sz="2400" b="1" dirty="0">
              <a:solidFill>
                <a:schemeClr val="bg1"/>
              </a:solidFill>
              <a:latin typeface="Times New Roman" pitchFamily="18" charset="0"/>
              <a:cs typeface="Times New Roman" pitchFamily="18" charset="0"/>
            </a:endParaRPr>
          </a:p>
        </p:txBody>
      </p:sp>
      <p:sp>
        <p:nvSpPr>
          <p:cNvPr id="5" name="TextovéPole 4"/>
          <p:cNvSpPr txBox="1"/>
          <p:nvPr/>
        </p:nvSpPr>
        <p:spPr>
          <a:xfrm>
            <a:off x="4778597" y="1916832"/>
            <a:ext cx="3744416" cy="461665"/>
          </a:xfrm>
          <a:prstGeom prst="rect">
            <a:avLst/>
          </a:prstGeom>
          <a:noFill/>
        </p:spPr>
        <p:txBody>
          <a:bodyPr wrap="square" rtlCol="0">
            <a:spAutoFit/>
          </a:bodyPr>
          <a:lstStyle/>
          <a:p>
            <a:pPr>
              <a:buFont typeface="Wingdings" pitchFamily="2" charset="2"/>
              <a:buChar char="v"/>
            </a:pPr>
            <a:r>
              <a:rPr lang="cs-CZ" sz="2400" b="1" dirty="0" smtClean="0">
                <a:solidFill>
                  <a:srgbClr val="FFFF00"/>
                </a:solidFill>
              </a:rPr>
              <a:t>   na stěny </a:t>
            </a:r>
            <a:r>
              <a:rPr lang="cs-CZ" sz="2400" b="1" dirty="0" smtClean="0">
                <a:solidFill>
                  <a:srgbClr val="FFC000"/>
                </a:solidFill>
              </a:rPr>
              <a:t>chrámů bohů</a:t>
            </a:r>
          </a:p>
        </p:txBody>
      </p:sp>
      <p:sp>
        <p:nvSpPr>
          <p:cNvPr id="6" name="TextovéPole 5"/>
          <p:cNvSpPr txBox="1"/>
          <p:nvPr/>
        </p:nvSpPr>
        <p:spPr>
          <a:xfrm>
            <a:off x="4765762" y="2636912"/>
            <a:ext cx="4283968" cy="461665"/>
          </a:xfrm>
          <a:prstGeom prst="rect">
            <a:avLst/>
          </a:prstGeom>
          <a:noFill/>
        </p:spPr>
        <p:txBody>
          <a:bodyPr wrap="square" rtlCol="0">
            <a:spAutoFit/>
          </a:bodyPr>
          <a:lstStyle/>
          <a:p>
            <a:pPr>
              <a:buFont typeface="Wingdings" pitchFamily="2" charset="2"/>
              <a:buChar char="v"/>
            </a:pPr>
            <a:r>
              <a:rPr lang="cs-CZ" sz="2400" b="1" dirty="0" smtClean="0">
                <a:solidFill>
                  <a:srgbClr val="FFFF00"/>
                </a:solidFill>
                <a:latin typeface="Times New Roman" pitchFamily="18" charset="0"/>
                <a:cs typeface="Times New Roman" pitchFamily="18" charset="0"/>
              </a:rPr>
              <a:t>   na stěny </a:t>
            </a:r>
            <a:r>
              <a:rPr lang="cs-CZ" sz="2400" b="1" dirty="0" smtClean="0">
                <a:solidFill>
                  <a:srgbClr val="FFC000"/>
                </a:solidFill>
                <a:latin typeface="Times New Roman" pitchFamily="18" charset="0"/>
                <a:cs typeface="Times New Roman" pitchFamily="18" charset="0"/>
              </a:rPr>
              <a:t>pohřebních kaplí</a:t>
            </a:r>
            <a:endParaRPr lang="cs-CZ" sz="2400" b="1" dirty="0">
              <a:solidFill>
                <a:srgbClr val="FFC000"/>
              </a:solidFill>
              <a:latin typeface="Times New Roman" pitchFamily="18" charset="0"/>
              <a:cs typeface="Times New Roman" pitchFamily="18" charset="0"/>
            </a:endParaRPr>
          </a:p>
        </p:txBody>
      </p:sp>
      <p:sp>
        <p:nvSpPr>
          <p:cNvPr id="7" name="TextovéPole 6"/>
          <p:cNvSpPr txBox="1"/>
          <p:nvPr/>
        </p:nvSpPr>
        <p:spPr>
          <a:xfrm>
            <a:off x="4769170" y="3404127"/>
            <a:ext cx="4536504" cy="461665"/>
          </a:xfrm>
          <a:prstGeom prst="rect">
            <a:avLst/>
          </a:prstGeom>
          <a:noFill/>
        </p:spPr>
        <p:txBody>
          <a:bodyPr wrap="square" rtlCol="0">
            <a:spAutoFit/>
          </a:bodyPr>
          <a:lstStyle/>
          <a:p>
            <a:pPr>
              <a:buFont typeface="Wingdings" pitchFamily="2" charset="2"/>
              <a:buChar char="v"/>
            </a:pPr>
            <a:r>
              <a:rPr lang="cs-CZ" sz="2400" b="1" dirty="0" smtClean="0">
                <a:solidFill>
                  <a:srgbClr val="FFFF00"/>
                </a:solidFill>
                <a:latin typeface="Times New Roman" pitchFamily="18" charset="0"/>
                <a:cs typeface="Times New Roman" pitchFamily="18" charset="0"/>
              </a:rPr>
              <a:t>   na stěny </a:t>
            </a:r>
            <a:r>
              <a:rPr lang="cs-CZ" sz="2400" b="1" dirty="0" smtClean="0">
                <a:solidFill>
                  <a:srgbClr val="FFC000"/>
                </a:solidFill>
                <a:latin typeface="Times New Roman" pitchFamily="18" charset="0"/>
                <a:cs typeface="Times New Roman" pitchFamily="18" charset="0"/>
              </a:rPr>
              <a:t>podzemních hrobek</a:t>
            </a:r>
            <a:endParaRPr lang="cs-CZ" sz="2400" b="1" dirty="0">
              <a:solidFill>
                <a:srgbClr val="FFC000"/>
              </a:solidFill>
              <a:latin typeface="Times New Roman" pitchFamily="18" charset="0"/>
              <a:cs typeface="Times New Roman" pitchFamily="18" charset="0"/>
            </a:endParaRPr>
          </a:p>
        </p:txBody>
      </p:sp>
      <p:sp>
        <p:nvSpPr>
          <p:cNvPr id="8" name="TextovéPole 7"/>
          <p:cNvSpPr txBox="1"/>
          <p:nvPr/>
        </p:nvSpPr>
        <p:spPr>
          <a:xfrm>
            <a:off x="1907704" y="4095580"/>
            <a:ext cx="6646990" cy="461665"/>
          </a:xfrm>
          <a:prstGeom prst="rect">
            <a:avLst/>
          </a:prstGeom>
          <a:noFill/>
        </p:spPr>
        <p:txBody>
          <a:bodyPr wrap="square" rtlCol="0">
            <a:spAutoFit/>
          </a:bodyPr>
          <a:lstStyle/>
          <a:p>
            <a:pPr>
              <a:buFont typeface="Wingdings" pitchFamily="2" charset="2"/>
              <a:buChar char="v"/>
            </a:pPr>
            <a:r>
              <a:rPr lang="cs-CZ" sz="2400" b="1" dirty="0" smtClean="0">
                <a:solidFill>
                  <a:srgbClr val="FFFF00"/>
                </a:solidFill>
                <a:latin typeface="Times New Roman" pitchFamily="18" charset="0"/>
                <a:cs typeface="Times New Roman" pitchFamily="18" charset="0"/>
              </a:rPr>
              <a:t>   na </a:t>
            </a:r>
            <a:r>
              <a:rPr lang="cs-CZ" sz="2400" b="1" dirty="0" smtClean="0">
                <a:solidFill>
                  <a:srgbClr val="FFC000"/>
                </a:solidFill>
                <a:latin typeface="Times New Roman" pitchFamily="18" charset="0"/>
                <a:cs typeface="Times New Roman" pitchFamily="18" charset="0"/>
              </a:rPr>
              <a:t>dřevěné schránky mumií</a:t>
            </a:r>
            <a:endParaRPr lang="cs-CZ" sz="2400" b="1" dirty="0">
              <a:solidFill>
                <a:srgbClr val="FFC000"/>
              </a:solidFill>
              <a:latin typeface="Times New Roman" pitchFamily="18" charset="0"/>
              <a:cs typeface="Times New Roman" pitchFamily="18" charset="0"/>
            </a:endParaRPr>
          </a:p>
        </p:txBody>
      </p:sp>
      <p:sp>
        <p:nvSpPr>
          <p:cNvPr id="10" name="TextovéPole 9"/>
          <p:cNvSpPr txBox="1"/>
          <p:nvPr/>
        </p:nvSpPr>
        <p:spPr>
          <a:xfrm>
            <a:off x="1907704" y="4839543"/>
            <a:ext cx="6646990" cy="461665"/>
          </a:xfrm>
          <a:prstGeom prst="rect">
            <a:avLst/>
          </a:prstGeom>
          <a:noFill/>
        </p:spPr>
        <p:txBody>
          <a:bodyPr wrap="square" rtlCol="0">
            <a:spAutoFit/>
          </a:bodyPr>
          <a:lstStyle/>
          <a:p>
            <a:pPr>
              <a:buFont typeface="Wingdings" pitchFamily="2" charset="2"/>
              <a:buChar char="v"/>
            </a:pPr>
            <a:r>
              <a:rPr lang="cs-CZ" sz="2400" b="1" dirty="0" smtClean="0">
                <a:solidFill>
                  <a:srgbClr val="FFFF00"/>
                </a:solidFill>
                <a:latin typeface="Times New Roman" pitchFamily="18" charset="0"/>
                <a:cs typeface="Times New Roman" pitchFamily="18" charset="0"/>
              </a:rPr>
              <a:t>   na </a:t>
            </a:r>
            <a:r>
              <a:rPr lang="cs-CZ" sz="2400" b="1" dirty="0" smtClean="0">
                <a:solidFill>
                  <a:srgbClr val="FFC000"/>
                </a:solidFill>
                <a:latin typeface="Times New Roman" pitchFamily="18" charset="0"/>
                <a:cs typeface="Times New Roman" pitchFamily="18" charset="0"/>
              </a:rPr>
              <a:t>papyrus</a:t>
            </a:r>
            <a:endParaRPr lang="cs-CZ" sz="2400" b="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500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p:stCondLst>
                              <p:cond delay="5000"/>
                            </p:stCondLst>
                            <p:childTnLst>
                              <p:par>
                                <p:cTn id="8" presetID="1" presetClass="entr" presetSubtype="0" fill="hold" grpId="0" nodeType="afterEffect">
                                  <p:stCondLst>
                                    <p:cond delay="3000"/>
                                  </p:stCondLst>
                                  <p:childTnLst>
                                    <p:set>
                                      <p:cBhvr>
                                        <p:cTn id="9" dur="1" fill="hold">
                                          <p:stCondLst>
                                            <p:cond delay="0"/>
                                          </p:stCondLst>
                                        </p:cTn>
                                        <p:tgtEl>
                                          <p:spTgt spid="6"/>
                                        </p:tgtEl>
                                        <p:attrNameLst>
                                          <p:attrName>style.visibility</p:attrName>
                                        </p:attrNameLst>
                                      </p:cBhvr>
                                      <p:to>
                                        <p:strVal val="visible"/>
                                      </p:to>
                                    </p:set>
                                  </p:childTnLst>
                                </p:cTn>
                              </p:par>
                            </p:childTnLst>
                          </p:cTn>
                        </p:par>
                        <p:par>
                          <p:cTn id="10" fill="hold">
                            <p:stCondLst>
                              <p:cond delay="8000"/>
                            </p:stCondLst>
                            <p:childTnLst>
                              <p:par>
                                <p:cTn id="11" presetID="1" presetClass="entr" presetSubtype="0" fill="hold" grpId="0" nodeType="afterEffect">
                                  <p:stCondLst>
                                    <p:cond delay="2000"/>
                                  </p:stCondLst>
                                  <p:childTnLst>
                                    <p:set>
                                      <p:cBhvr>
                                        <p:cTn id="12" dur="1" fill="hold">
                                          <p:stCondLst>
                                            <p:cond delay="0"/>
                                          </p:stCondLst>
                                        </p:cTn>
                                        <p:tgtEl>
                                          <p:spTgt spid="7"/>
                                        </p:tgtEl>
                                        <p:attrNameLst>
                                          <p:attrName>style.visibility</p:attrName>
                                        </p:attrNameLst>
                                      </p:cBhvr>
                                      <p:to>
                                        <p:strVal val="visible"/>
                                      </p:to>
                                    </p:set>
                                  </p:childTnLst>
                                </p:cTn>
                              </p:par>
                            </p:childTnLst>
                          </p:cTn>
                        </p:par>
                        <p:par>
                          <p:cTn id="13" fill="hold">
                            <p:stCondLst>
                              <p:cond delay="10000"/>
                            </p:stCondLst>
                            <p:childTnLst>
                              <p:par>
                                <p:cTn id="14" presetID="1" presetClass="entr" presetSubtype="0" fill="hold" grpId="0" nodeType="afterEffect">
                                  <p:stCondLst>
                                    <p:cond delay="2000"/>
                                  </p:stCondLst>
                                  <p:childTnLst>
                                    <p:set>
                                      <p:cBhvr>
                                        <p:cTn id="15" dur="1" fill="hold">
                                          <p:stCondLst>
                                            <p:cond delay="0"/>
                                          </p:stCondLst>
                                        </p:cTn>
                                        <p:tgtEl>
                                          <p:spTgt spid="8"/>
                                        </p:tgtEl>
                                        <p:attrNameLst>
                                          <p:attrName>style.visibility</p:attrName>
                                        </p:attrNameLst>
                                      </p:cBhvr>
                                      <p:to>
                                        <p:strVal val="visible"/>
                                      </p:to>
                                    </p:set>
                                  </p:childTnLst>
                                </p:cTn>
                              </p:par>
                            </p:childTnLst>
                          </p:cTn>
                        </p:par>
                        <p:par>
                          <p:cTn id="16" fill="hold">
                            <p:stCondLst>
                              <p:cond delay="12000"/>
                            </p:stCondLst>
                            <p:childTnLst>
                              <p:par>
                                <p:cTn id="17" presetID="1" presetClass="entr" presetSubtype="0" fill="hold" grpId="0" nodeType="afterEffect">
                                  <p:stCondLst>
                                    <p:cond delay="200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http://upload.wikimedia.org/wikipedia/commons/b/bd/Egypt.Papyrus.01.jpg"/>
          <p:cNvPicPr>
            <a:picLocks noChangeAspect="1" noChangeArrowheads="1"/>
          </p:cNvPicPr>
          <p:nvPr/>
        </p:nvPicPr>
        <p:blipFill>
          <a:blip r:embed="rId3" cstate="print"/>
          <a:srcRect/>
          <a:stretch>
            <a:fillRect/>
          </a:stretch>
        </p:blipFill>
        <p:spPr bwMode="auto">
          <a:xfrm>
            <a:off x="4283967" y="188640"/>
            <a:ext cx="4128459" cy="3096344"/>
          </a:xfrm>
          <a:prstGeom prst="rect">
            <a:avLst/>
          </a:prstGeom>
          <a:solidFill>
            <a:srgbClr val="FFFFFF">
              <a:shade val="85000"/>
            </a:srgbClr>
          </a:solidFill>
          <a:ln w="88900" cap="sq">
            <a:noFill/>
            <a:miter lim="8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 name="Picture 6" descr="http://upload.wikimedia.org/wikipedia/commons/thumb/a/ac/Nile_composite_NASA.jpg/220px-Nile_composite_NASA.jpg"/>
          <p:cNvPicPr>
            <a:picLocks noChangeAspect="1" noChangeArrowheads="1"/>
          </p:cNvPicPr>
          <p:nvPr/>
        </p:nvPicPr>
        <p:blipFill>
          <a:blip r:embed="rId4" cstate="print"/>
          <a:srcRect/>
          <a:stretch>
            <a:fillRect/>
          </a:stretch>
        </p:blipFill>
        <p:spPr bwMode="auto">
          <a:xfrm>
            <a:off x="-28281" y="0"/>
            <a:ext cx="2520280" cy="133872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7170" name="Picture 2" descr="http://upload.wikimedia.org/wikipedia/commons/e/ee/Cyperus_papyrus_detail_03_by_Line1.JPG"/>
          <p:cNvPicPr>
            <a:picLocks noChangeAspect="1" noChangeArrowheads="1"/>
          </p:cNvPicPr>
          <p:nvPr/>
        </p:nvPicPr>
        <p:blipFill>
          <a:blip r:embed="rId5" cstate="print"/>
          <a:srcRect/>
          <a:stretch>
            <a:fillRect/>
          </a:stretch>
        </p:blipFill>
        <p:spPr bwMode="auto">
          <a:xfrm>
            <a:off x="1745829" y="188640"/>
            <a:ext cx="2321377" cy="309634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7174" name="Picture 6" descr="http://upload.wikimedia.org/wikipedia/commons/9/91/Egypte_louvre_285_scribe.jpg"/>
          <p:cNvPicPr>
            <a:picLocks noChangeAspect="1" noChangeArrowheads="1"/>
          </p:cNvPicPr>
          <p:nvPr/>
        </p:nvPicPr>
        <p:blipFill>
          <a:blip r:embed="rId6" cstate="print"/>
          <a:srcRect/>
          <a:stretch>
            <a:fillRect/>
          </a:stretch>
        </p:blipFill>
        <p:spPr bwMode="auto">
          <a:xfrm>
            <a:off x="1885236" y="3548143"/>
            <a:ext cx="2196000" cy="300199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7176" name="Picture 8" descr="http://upload.wikimedia.org/wikipedia/commons/7/7d/LibroMuertosMetropolitan.jpg?uselang=de"/>
          <p:cNvPicPr>
            <a:picLocks noChangeAspect="1" noChangeArrowheads="1"/>
          </p:cNvPicPr>
          <p:nvPr/>
        </p:nvPicPr>
        <p:blipFill>
          <a:blip r:embed="rId7" cstate="print"/>
          <a:srcRect/>
          <a:stretch>
            <a:fillRect/>
          </a:stretch>
        </p:blipFill>
        <p:spPr bwMode="auto">
          <a:xfrm>
            <a:off x="4318268" y="3544735"/>
            <a:ext cx="4114428" cy="300353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7178" name="Picture 10" descr="http://upload.wikimedia.org/wikipedia/commons/a/ae/Blank_papyrus_paper.jpg?uselang=de"/>
          <p:cNvPicPr>
            <a:picLocks noChangeAspect="1" noChangeArrowheads="1"/>
          </p:cNvPicPr>
          <p:nvPr/>
        </p:nvPicPr>
        <p:blipFill>
          <a:blip r:embed="rId8" cstate="print"/>
          <a:srcRect/>
          <a:stretch>
            <a:fillRect/>
          </a:stretch>
        </p:blipFill>
        <p:spPr bwMode="auto">
          <a:xfrm>
            <a:off x="827584" y="1492356"/>
            <a:ext cx="1314126" cy="193664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8" name="TextovéPole 7"/>
          <p:cNvSpPr txBox="1"/>
          <p:nvPr/>
        </p:nvSpPr>
        <p:spPr>
          <a:xfrm>
            <a:off x="323528" y="2852936"/>
            <a:ext cx="1296144" cy="461665"/>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001">
            <a:schemeClr val="lt2"/>
          </a:fillRef>
          <a:effectRef idx="0">
            <a:scrgbClr r="0" g="0" b="0"/>
          </a:effectRef>
          <a:fontRef idx="major"/>
        </p:style>
        <p:txBody>
          <a:bodyPr wrap="square" rtlCol="0">
            <a:spAutoFit/>
          </a:bodyPr>
          <a:lstStyle/>
          <a:p>
            <a:pPr algn="ctr"/>
            <a:r>
              <a:rPr lang="cs-CZ" sz="2400" b="1" dirty="0" smtClean="0">
                <a:solidFill>
                  <a:schemeClr val="bg2">
                    <a:lumMod val="10000"/>
                  </a:schemeClr>
                </a:solidFill>
                <a:latin typeface="Times New Roman" pitchFamily="18" charset="0"/>
                <a:cs typeface="Times New Roman" pitchFamily="18" charset="0"/>
              </a:rPr>
              <a:t>papyrus</a:t>
            </a:r>
            <a:endParaRPr lang="cs-CZ" sz="2400" b="1" dirty="0">
              <a:solidFill>
                <a:schemeClr val="bg2">
                  <a:lumMod val="10000"/>
                </a:schemeClr>
              </a:solidFill>
              <a:latin typeface="Times New Roman" pitchFamily="18" charset="0"/>
              <a:cs typeface="Times New Roman" pitchFamily="18" charset="0"/>
            </a:endParaRPr>
          </a:p>
        </p:txBody>
      </p:sp>
      <p:sp>
        <p:nvSpPr>
          <p:cNvPr id="9" name="TextovéPole 8"/>
          <p:cNvSpPr txBox="1"/>
          <p:nvPr/>
        </p:nvSpPr>
        <p:spPr>
          <a:xfrm>
            <a:off x="2123728" y="2492896"/>
            <a:ext cx="2520280" cy="830997"/>
          </a:xfrm>
          <a:prstGeom prst="rect">
            <a:avLst/>
          </a:prstGeom>
          <a:noFill/>
          <a:ln>
            <a:solidFill>
              <a:schemeClr val="tx1"/>
            </a:solidFill>
          </a:ln>
        </p:spPr>
        <p:txBody>
          <a:bodyPr wrap="square" rtlCol="0">
            <a:spAutoFit/>
          </a:bodyPr>
          <a:lstStyle/>
          <a:p>
            <a:r>
              <a:rPr lang="cs-CZ" sz="2400" b="1" dirty="0" smtClean="0">
                <a:solidFill>
                  <a:schemeClr val="accent6">
                    <a:lumMod val="20000"/>
                    <a:lumOff val="80000"/>
                  </a:schemeClr>
                </a:solidFill>
                <a:latin typeface="Times New Roman" pitchFamily="18" charset="0"/>
                <a:cs typeface="Times New Roman" pitchFamily="18" charset="0"/>
              </a:rPr>
              <a:t>Šáchor papírodárný</a:t>
            </a:r>
            <a:endParaRPr lang="cs-CZ" sz="2400" b="1" dirty="0">
              <a:solidFill>
                <a:schemeClr val="accent6">
                  <a:lumMod val="20000"/>
                  <a:lumOff val="80000"/>
                </a:schemeClr>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upload.wikimedia.org/wikipedia/commons/thumb/a/ac/Nile_composite_NASA.jpg/220px-Nile_composite_NASA.jpg"/>
          <p:cNvPicPr>
            <a:picLocks noChangeAspect="1" noChangeArrowheads="1"/>
          </p:cNvPicPr>
          <p:nvPr/>
        </p:nvPicPr>
        <p:blipFill>
          <a:blip r:embed="rId2" cstate="print"/>
          <a:srcRect/>
          <a:stretch>
            <a:fillRect/>
          </a:stretch>
        </p:blipFill>
        <p:spPr bwMode="auto">
          <a:xfrm>
            <a:off x="0" y="1"/>
            <a:ext cx="1919831" cy="101977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5124" name="Picture 4" descr="http://upload.wikimedia.org/wikipedia/commons/3/3d/Tomb_of_Nakht_%282%29.jpg"/>
          <p:cNvPicPr>
            <a:picLocks noChangeAspect="1" noChangeArrowheads="1"/>
          </p:cNvPicPr>
          <p:nvPr/>
        </p:nvPicPr>
        <p:blipFill>
          <a:blip r:embed="rId3" cstate="print"/>
          <a:srcRect/>
          <a:stretch>
            <a:fillRect/>
          </a:stretch>
        </p:blipFill>
        <p:spPr bwMode="auto">
          <a:xfrm>
            <a:off x="4572000" y="188640"/>
            <a:ext cx="4392488" cy="577298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ovéPole 4"/>
          <p:cNvSpPr txBox="1"/>
          <p:nvPr/>
        </p:nvSpPr>
        <p:spPr>
          <a:xfrm>
            <a:off x="2123728" y="6199604"/>
            <a:ext cx="6840760" cy="461665"/>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001">
            <a:schemeClr val="lt2"/>
          </a:fillRef>
          <a:effectRef idx="0">
            <a:scrgbClr r="0" g="0" b="0"/>
          </a:effectRef>
          <a:fontRef idx="major"/>
        </p:style>
        <p:txBody>
          <a:bodyPr wrap="square" rtlCol="0">
            <a:spAutoFit/>
          </a:bodyPr>
          <a:lstStyle/>
          <a:p>
            <a:pPr algn="ctr"/>
            <a:r>
              <a:rPr lang="cs-CZ" sz="2400" b="1" dirty="0" smtClean="0">
                <a:solidFill>
                  <a:schemeClr val="bg2">
                    <a:lumMod val="10000"/>
                  </a:schemeClr>
                </a:solidFill>
                <a:latin typeface="Times New Roman" pitchFamily="18" charset="0"/>
                <a:cs typeface="Times New Roman" pitchFamily="18" charset="0"/>
              </a:rPr>
              <a:t>Výjev ze sklizně – </a:t>
            </a:r>
            <a:r>
              <a:rPr lang="cs-CZ" sz="2200" b="1" dirty="0" smtClean="0">
                <a:solidFill>
                  <a:schemeClr val="bg2">
                    <a:lumMod val="25000"/>
                  </a:schemeClr>
                </a:solidFill>
                <a:latin typeface="Times New Roman" pitchFamily="18" charset="0"/>
                <a:cs typeface="Times New Roman" pitchFamily="18" charset="0"/>
              </a:rPr>
              <a:t>nástěnná malba z </a:t>
            </a:r>
            <a:r>
              <a:rPr lang="cs-CZ" sz="2200" b="1" dirty="0" err="1" smtClean="0">
                <a:solidFill>
                  <a:schemeClr val="bg2">
                    <a:lumMod val="25000"/>
                  </a:schemeClr>
                </a:solidFill>
                <a:latin typeface="Times New Roman" pitchFamily="18" charset="0"/>
                <a:cs typeface="Times New Roman" pitchFamily="18" charset="0"/>
              </a:rPr>
              <a:t>Menemova</a:t>
            </a:r>
            <a:r>
              <a:rPr lang="cs-CZ" sz="2200" b="1" dirty="0" smtClean="0">
                <a:solidFill>
                  <a:schemeClr val="bg2">
                    <a:lumMod val="25000"/>
                  </a:schemeClr>
                </a:solidFill>
                <a:latin typeface="Times New Roman" pitchFamily="18" charset="0"/>
                <a:cs typeface="Times New Roman" pitchFamily="18" charset="0"/>
              </a:rPr>
              <a:t> hrobu</a:t>
            </a:r>
            <a:endParaRPr lang="cs-CZ" sz="2200" b="1" dirty="0">
              <a:solidFill>
                <a:schemeClr val="bg2">
                  <a:lumMod val="25000"/>
                </a:schemeClr>
              </a:solidFill>
              <a:latin typeface="Times New Roman" pitchFamily="18" charset="0"/>
              <a:cs typeface="Times New Roman" pitchFamily="18" charset="0"/>
            </a:endParaRPr>
          </a:p>
        </p:txBody>
      </p:sp>
      <p:sp>
        <p:nvSpPr>
          <p:cNvPr id="6" name="TextovéPole 5"/>
          <p:cNvSpPr txBox="1"/>
          <p:nvPr/>
        </p:nvSpPr>
        <p:spPr>
          <a:xfrm>
            <a:off x="2051720" y="188640"/>
            <a:ext cx="2376264" cy="1200329"/>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Egyptští umělci malovali obrazy </a:t>
            </a:r>
          </a:p>
          <a:p>
            <a:r>
              <a:rPr lang="cs-CZ" sz="2400" b="1" dirty="0" smtClean="0">
                <a:solidFill>
                  <a:schemeClr val="bg1"/>
                </a:solidFill>
                <a:latin typeface="Times New Roman" pitchFamily="18" charset="0"/>
                <a:cs typeface="Times New Roman" pitchFamily="18" charset="0"/>
              </a:rPr>
              <a:t>v pásech.</a:t>
            </a:r>
            <a:endParaRPr lang="cs-CZ" sz="2400" b="1" dirty="0">
              <a:solidFill>
                <a:schemeClr val="bg1"/>
              </a:solidFill>
              <a:latin typeface="Times New Roman" pitchFamily="18" charset="0"/>
              <a:cs typeface="Times New Roman" pitchFamily="18" charset="0"/>
            </a:endParaRPr>
          </a:p>
        </p:txBody>
      </p:sp>
      <p:sp>
        <p:nvSpPr>
          <p:cNvPr id="8" name="TextovéPole 7"/>
          <p:cNvSpPr txBox="1"/>
          <p:nvPr/>
        </p:nvSpPr>
        <p:spPr>
          <a:xfrm>
            <a:off x="2032866" y="2309971"/>
            <a:ext cx="2448272" cy="830997"/>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Stejně se dnes maluje komiks.</a:t>
            </a:r>
            <a:endParaRPr lang="cs-CZ" sz="2400" b="1" dirty="0">
              <a:solidFill>
                <a:schemeClr val="bg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upload.wikimedia.org/wikipedia/commons/thumb/a/ac/Nile_composite_NASA.jpg/220px-Nile_composite_NASA.jpg"/>
          <p:cNvPicPr>
            <a:picLocks noChangeAspect="1" noChangeArrowheads="1"/>
          </p:cNvPicPr>
          <p:nvPr/>
        </p:nvPicPr>
        <p:blipFill>
          <a:blip r:embed="rId3" cstate="print"/>
          <a:srcRect/>
          <a:stretch>
            <a:fillRect/>
          </a:stretch>
        </p:blipFill>
        <p:spPr bwMode="auto">
          <a:xfrm>
            <a:off x="0" y="1"/>
            <a:ext cx="1580925" cy="83975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3074" name="Picture 2" descr="http://82.114.195.35:90/ProjektModerniUmeni/Starov%C4%9Bk/Projekt%20-%20Egypt/Amenhotep%20II.%20p%C5%99ed%20bohem%20Usirem.jpg"/>
          <p:cNvPicPr>
            <a:picLocks noChangeAspect="1" noChangeArrowheads="1"/>
          </p:cNvPicPr>
          <p:nvPr/>
        </p:nvPicPr>
        <p:blipFill>
          <a:blip r:embed="rId4" cstate="print"/>
          <a:srcRect/>
          <a:stretch>
            <a:fillRect/>
          </a:stretch>
        </p:blipFill>
        <p:spPr bwMode="auto">
          <a:xfrm>
            <a:off x="1619672" y="260648"/>
            <a:ext cx="4292312" cy="554461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ovéPole 4"/>
          <p:cNvSpPr txBox="1"/>
          <p:nvPr/>
        </p:nvSpPr>
        <p:spPr>
          <a:xfrm>
            <a:off x="5902444" y="260648"/>
            <a:ext cx="3134052" cy="1569660"/>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Malíř  nejdřív nakreslil štětcem </a:t>
            </a:r>
          </a:p>
          <a:p>
            <a:r>
              <a:rPr lang="cs-CZ" sz="2400" b="1" dirty="0" smtClean="0">
                <a:solidFill>
                  <a:schemeClr val="bg1"/>
                </a:solidFill>
                <a:latin typeface="Times New Roman" pitchFamily="18" charset="0"/>
                <a:cs typeface="Times New Roman" pitchFamily="18" charset="0"/>
              </a:rPr>
              <a:t>z rákosu obrysy postav faraónů.</a:t>
            </a:r>
            <a:endParaRPr lang="cs-CZ" sz="2400" b="1" dirty="0">
              <a:solidFill>
                <a:schemeClr val="bg1"/>
              </a:solidFill>
              <a:latin typeface="Times New Roman" pitchFamily="18" charset="0"/>
              <a:cs typeface="Times New Roman" pitchFamily="18" charset="0"/>
            </a:endParaRPr>
          </a:p>
        </p:txBody>
      </p:sp>
      <p:sp>
        <p:nvSpPr>
          <p:cNvPr id="6" name="TextovéPole 5"/>
          <p:cNvSpPr txBox="1"/>
          <p:nvPr/>
        </p:nvSpPr>
        <p:spPr>
          <a:xfrm>
            <a:off x="7380312" y="2165955"/>
            <a:ext cx="2592288" cy="830997"/>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Co bude následovat?</a:t>
            </a:r>
            <a:endParaRPr lang="cs-CZ" sz="2400" b="1" dirty="0">
              <a:solidFill>
                <a:schemeClr val="bg1"/>
              </a:solidFill>
              <a:latin typeface="Times New Roman" pitchFamily="18" charset="0"/>
              <a:cs typeface="Times New Roman" pitchFamily="18" charset="0"/>
            </a:endParaRPr>
          </a:p>
        </p:txBody>
      </p:sp>
      <p:sp>
        <p:nvSpPr>
          <p:cNvPr id="8" name="TextovéPole 7"/>
          <p:cNvSpPr txBox="1"/>
          <p:nvPr/>
        </p:nvSpPr>
        <p:spPr>
          <a:xfrm>
            <a:off x="5911871" y="3501008"/>
            <a:ext cx="2987824" cy="1569660"/>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Připraví si v miskách z lastur</a:t>
            </a:r>
          </a:p>
          <a:p>
            <a:r>
              <a:rPr lang="cs-CZ" sz="2400" b="1" dirty="0" smtClean="0">
                <a:solidFill>
                  <a:schemeClr val="bg1"/>
                </a:solidFill>
                <a:latin typeface="Times New Roman" pitchFamily="18" charset="0"/>
                <a:cs typeface="Times New Roman" pitchFamily="18" charset="0"/>
              </a:rPr>
              <a:t>barvy….</a:t>
            </a:r>
          </a:p>
          <a:p>
            <a:endParaRPr lang="cs-CZ" sz="2400" b="1" dirty="0" smtClean="0">
              <a:solidFill>
                <a:schemeClr val="bg1"/>
              </a:solidFill>
              <a:latin typeface="Times New Roman" pitchFamily="18" charset="0"/>
              <a:cs typeface="Times New Roman" pitchFamily="18" charset="0"/>
            </a:endParaRPr>
          </a:p>
        </p:txBody>
      </p:sp>
      <p:pic>
        <p:nvPicPr>
          <p:cNvPr id="3076" name="Picture 4" descr="http://upload.wikimedia.org/wikipedia/commons/f/f9/Conch_shell_2.jpg?uselang=de"/>
          <p:cNvPicPr>
            <a:picLocks noChangeAspect="1" noChangeArrowheads="1"/>
          </p:cNvPicPr>
          <p:nvPr/>
        </p:nvPicPr>
        <p:blipFill>
          <a:blip r:embed="rId5" cstate="print"/>
          <a:srcRect/>
          <a:stretch>
            <a:fillRect/>
          </a:stretch>
        </p:blipFill>
        <p:spPr bwMode="auto">
          <a:xfrm>
            <a:off x="7452320" y="3933056"/>
            <a:ext cx="734292" cy="68957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10" name="TextovéPole 9"/>
          <p:cNvSpPr txBox="1"/>
          <p:nvPr/>
        </p:nvSpPr>
        <p:spPr>
          <a:xfrm>
            <a:off x="6012160" y="5775647"/>
            <a:ext cx="3131840" cy="461665"/>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A začne kolorovat.</a:t>
            </a:r>
            <a:endParaRPr lang="cs-CZ" b="1" dirty="0">
              <a:solidFill>
                <a:schemeClr val="bg1"/>
              </a:solidFill>
              <a:latin typeface="Times New Roman" pitchFamily="18" charset="0"/>
              <a:cs typeface="Times New Roman" pitchFamily="18" charset="0"/>
            </a:endParaRPr>
          </a:p>
        </p:txBody>
      </p:sp>
      <p:pic>
        <p:nvPicPr>
          <p:cNvPr id="3078" name="Picture 6" descr="http://upload.wikimedia.org/wikipedia/commons/e/e9/Brush_and_watercolours.jpg"/>
          <p:cNvPicPr>
            <a:picLocks noChangeAspect="1" noChangeArrowheads="1"/>
          </p:cNvPicPr>
          <p:nvPr/>
        </p:nvPicPr>
        <p:blipFill>
          <a:blip r:embed="rId6" cstate="print"/>
          <a:srcRect/>
          <a:stretch>
            <a:fillRect/>
          </a:stretch>
        </p:blipFill>
        <p:spPr bwMode="auto">
          <a:xfrm>
            <a:off x="6046460" y="4653136"/>
            <a:ext cx="2160240" cy="79208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5000"/>
                                  </p:stCondLst>
                                  <p:childTnLst>
                                    <p:set>
                                      <p:cBhvr>
                                        <p:cTn id="6" dur="1" fill="hold">
                                          <p:stCondLst>
                                            <p:cond delay="0"/>
                                          </p:stCondLst>
                                        </p:cTn>
                                        <p:tgtEl>
                                          <p:spTgt spid="6"/>
                                        </p:tgtEl>
                                        <p:attrNameLst>
                                          <p:attrName>style.visibility</p:attrName>
                                        </p:attrNameLst>
                                      </p:cBhvr>
                                      <p:to>
                                        <p:strVal val="visible"/>
                                      </p:to>
                                    </p:set>
                                  </p:childTnLst>
                                </p:cTn>
                              </p:par>
                            </p:childTnLst>
                          </p:cTn>
                        </p:par>
                        <p:par>
                          <p:cTn id="7" fill="hold">
                            <p:stCondLst>
                              <p:cond delay="5000"/>
                            </p:stCondLst>
                            <p:childTnLst>
                              <p:par>
                                <p:cTn id="8" presetID="1" presetClass="entr" presetSubtype="0" fill="hold" grpId="0" nodeType="afterEffect">
                                  <p:stCondLst>
                                    <p:cond delay="4000"/>
                                  </p:stCondLst>
                                  <p:childTnLst>
                                    <p:set>
                                      <p:cBhvr>
                                        <p:cTn id="9" dur="1" fill="hold">
                                          <p:stCondLst>
                                            <p:cond delay="0"/>
                                          </p:stCondLst>
                                        </p:cTn>
                                        <p:tgtEl>
                                          <p:spTgt spid="8"/>
                                        </p:tgtEl>
                                        <p:attrNameLst>
                                          <p:attrName>style.visibility</p:attrName>
                                        </p:attrNameLst>
                                      </p:cBhvr>
                                      <p:to>
                                        <p:strVal val="visible"/>
                                      </p:to>
                                    </p:set>
                                  </p:childTnLst>
                                </p:cTn>
                              </p:par>
                              <p:par>
                                <p:cTn id="10" presetID="1" presetClass="entr" presetSubtype="0" fill="hold" nodeType="withEffect">
                                  <p:stCondLst>
                                    <p:cond delay="4000"/>
                                  </p:stCondLst>
                                  <p:childTnLst>
                                    <p:set>
                                      <p:cBhvr>
                                        <p:cTn id="11" dur="1" fill="hold">
                                          <p:stCondLst>
                                            <p:cond delay="0"/>
                                          </p:stCondLst>
                                        </p:cTn>
                                        <p:tgtEl>
                                          <p:spTgt spid="3076"/>
                                        </p:tgtEl>
                                        <p:attrNameLst>
                                          <p:attrName>style.visibility</p:attrName>
                                        </p:attrNameLst>
                                      </p:cBhvr>
                                      <p:to>
                                        <p:strVal val="visible"/>
                                      </p:to>
                                    </p:set>
                                  </p:childTnLst>
                                </p:cTn>
                              </p:par>
                              <p:par>
                                <p:cTn id="12" presetID="1" presetClass="entr" presetSubtype="0" fill="hold" nodeType="withEffect">
                                  <p:stCondLst>
                                    <p:cond delay="4000"/>
                                  </p:stCondLst>
                                  <p:childTnLst>
                                    <p:set>
                                      <p:cBhvr>
                                        <p:cTn id="13" dur="1" fill="hold">
                                          <p:stCondLst>
                                            <p:cond delay="0"/>
                                          </p:stCondLst>
                                        </p:cTn>
                                        <p:tgtEl>
                                          <p:spTgt spid="3078"/>
                                        </p:tgtEl>
                                        <p:attrNameLst>
                                          <p:attrName>style.visibility</p:attrName>
                                        </p:attrNameLst>
                                      </p:cBhvr>
                                      <p:to>
                                        <p:strVal val="visible"/>
                                      </p:to>
                                    </p:set>
                                  </p:childTnLst>
                                </p:cTn>
                              </p:par>
                            </p:childTnLst>
                          </p:cTn>
                        </p:par>
                        <p:par>
                          <p:cTn id="14" fill="hold">
                            <p:stCondLst>
                              <p:cond delay="9000"/>
                            </p:stCondLst>
                            <p:childTnLst>
                              <p:par>
                                <p:cTn id="15" presetID="1" presetClass="entr" presetSubtype="0" fill="hold" grpId="0" nodeType="afterEffect">
                                  <p:stCondLst>
                                    <p:cond delay="400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upload.wikimedia.org/wikipedia/commons/thumb/a/ac/Nile_composite_NASA.jpg/220px-Nile_composite_NASA.jpg"/>
          <p:cNvPicPr>
            <a:picLocks noChangeAspect="1" noChangeArrowheads="1"/>
          </p:cNvPicPr>
          <p:nvPr/>
        </p:nvPicPr>
        <p:blipFill>
          <a:blip r:embed="rId2" cstate="print"/>
          <a:srcRect/>
          <a:stretch>
            <a:fillRect/>
          </a:stretch>
        </p:blipFill>
        <p:spPr bwMode="auto">
          <a:xfrm>
            <a:off x="0" y="1"/>
            <a:ext cx="1580925" cy="83975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6626" name="Picture 2" descr="http://upload.wikimedia.org/wikipedia/commons/5/53/Fayum-22.jpg"/>
          <p:cNvPicPr>
            <a:picLocks noChangeAspect="1" noChangeArrowheads="1"/>
          </p:cNvPicPr>
          <p:nvPr/>
        </p:nvPicPr>
        <p:blipFill>
          <a:blip r:embed="rId3" cstate="print"/>
          <a:srcRect/>
          <a:stretch>
            <a:fillRect/>
          </a:stretch>
        </p:blipFill>
        <p:spPr bwMode="auto">
          <a:xfrm>
            <a:off x="6588224" y="889529"/>
            <a:ext cx="2232248" cy="462770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ovéPole 4"/>
          <p:cNvSpPr txBox="1"/>
          <p:nvPr/>
        </p:nvSpPr>
        <p:spPr>
          <a:xfrm>
            <a:off x="1835696" y="548680"/>
            <a:ext cx="3600400" cy="1200329"/>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Portrét namalovaný na dřevěnou desku schránky mumie.</a:t>
            </a:r>
            <a:endParaRPr lang="cs-CZ" sz="2400" b="1" dirty="0">
              <a:solidFill>
                <a:schemeClr val="bg1"/>
              </a:solidFill>
              <a:latin typeface="Times New Roman" pitchFamily="18" charset="0"/>
              <a:cs typeface="Times New Roman" pitchFamily="18" charset="0"/>
            </a:endParaRPr>
          </a:p>
        </p:txBody>
      </p:sp>
      <p:pic>
        <p:nvPicPr>
          <p:cNvPr id="26628" name="Picture 4" descr="http://upload.wikimedia.org/wikipedia/commons/2/2c/Metropolitan_Mummy_with_portrait_of_a_youth_Roman.jpg?uselang=de"/>
          <p:cNvPicPr>
            <a:picLocks noChangeAspect="1" noChangeArrowheads="1"/>
          </p:cNvPicPr>
          <p:nvPr/>
        </p:nvPicPr>
        <p:blipFill>
          <a:blip r:embed="rId4" cstate="print"/>
          <a:srcRect/>
          <a:stretch>
            <a:fillRect/>
          </a:stretch>
        </p:blipFill>
        <p:spPr bwMode="auto">
          <a:xfrm>
            <a:off x="1835696" y="2780928"/>
            <a:ext cx="4376840" cy="2736304"/>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http://upload.wikimedia.org/wikipedia/commons/c/ca/Anthropoid_sarcophagus_of_Nubnen.jpg"/>
          <p:cNvPicPr>
            <a:picLocks noChangeAspect="1" noChangeArrowheads="1"/>
          </p:cNvPicPr>
          <p:nvPr/>
        </p:nvPicPr>
        <p:blipFill>
          <a:blip r:embed="rId2" cstate="print"/>
          <a:srcRect/>
          <a:stretch>
            <a:fillRect/>
          </a:stretch>
        </p:blipFill>
        <p:spPr bwMode="auto">
          <a:xfrm>
            <a:off x="2123728" y="548680"/>
            <a:ext cx="1944216" cy="564015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3" name="Picture 6" descr="http://upload.wikimedia.org/wikipedia/commons/thumb/a/ac/Nile_composite_NASA.jpg/220px-Nile_composite_NASA.jpg"/>
          <p:cNvPicPr>
            <a:picLocks noChangeAspect="1" noChangeArrowheads="1"/>
          </p:cNvPicPr>
          <p:nvPr/>
        </p:nvPicPr>
        <p:blipFill>
          <a:blip r:embed="rId3" cstate="print"/>
          <a:srcRect/>
          <a:stretch>
            <a:fillRect/>
          </a:stretch>
        </p:blipFill>
        <p:spPr bwMode="auto">
          <a:xfrm>
            <a:off x="0" y="1"/>
            <a:ext cx="1580925" cy="83975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http://upload.wikimedia.org/wikipedia/commons/thumb/a/ac/Nile_composite_NASA.jpg/220px-Nile_composite_NASA.jpg"/>
          <p:cNvPicPr>
            <a:picLocks noChangeAspect="1" noChangeArrowheads="1"/>
          </p:cNvPicPr>
          <p:nvPr/>
        </p:nvPicPr>
        <p:blipFill>
          <a:blip r:embed="rId3" cstate="print"/>
          <a:srcRect/>
          <a:stretch>
            <a:fillRect/>
          </a:stretch>
        </p:blipFill>
        <p:spPr bwMode="auto">
          <a:xfrm>
            <a:off x="0" y="1"/>
            <a:ext cx="1580925" cy="839755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ovéPole 4"/>
          <p:cNvSpPr txBox="1"/>
          <p:nvPr/>
        </p:nvSpPr>
        <p:spPr>
          <a:xfrm>
            <a:off x="1763688" y="3645024"/>
            <a:ext cx="6984776" cy="830997"/>
          </a:xfrm>
          <a:prstGeom prst="rect">
            <a:avLst/>
          </a:prstGeom>
          <a:noFill/>
        </p:spPr>
        <p:txBody>
          <a:bodyPr wrap="square" rtlCol="0">
            <a:spAutoFit/>
          </a:bodyPr>
          <a:lstStyle/>
          <a:p>
            <a:r>
              <a:rPr lang="cs-CZ" sz="2400" b="1" dirty="0" smtClean="0">
                <a:solidFill>
                  <a:schemeClr val="bg1"/>
                </a:solidFill>
                <a:latin typeface="Times New Roman" pitchFamily="18" charset="0"/>
                <a:cs typeface="Times New Roman" pitchFamily="18" charset="0"/>
              </a:rPr>
              <a:t>Námět z Knihy mrtvých, která provází mrtvého na cestě k posmrtnému životu.</a:t>
            </a:r>
            <a:endParaRPr lang="cs-CZ" sz="2400" b="1" dirty="0">
              <a:solidFill>
                <a:schemeClr val="bg1"/>
              </a:solidFill>
              <a:latin typeface="Times New Roman" pitchFamily="18" charset="0"/>
              <a:cs typeface="Times New Roman" pitchFamily="18" charset="0"/>
            </a:endParaRPr>
          </a:p>
        </p:txBody>
      </p:sp>
      <p:pic>
        <p:nvPicPr>
          <p:cNvPr id="25605" name="Picture 5" descr="http://upload.wikimedia.org/wikipedia/commons/d/d7/BD_Hunefer.jpg"/>
          <p:cNvPicPr>
            <a:picLocks noChangeAspect="1" noChangeArrowheads="1"/>
          </p:cNvPicPr>
          <p:nvPr/>
        </p:nvPicPr>
        <p:blipFill>
          <a:blip r:embed="rId4" cstate="print"/>
          <a:srcRect/>
          <a:stretch>
            <a:fillRect/>
          </a:stretch>
        </p:blipFill>
        <p:spPr bwMode="auto">
          <a:xfrm>
            <a:off x="1763688" y="548680"/>
            <a:ext cx="7138474" cy="291963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1520" y="692696"/>
            <a:ext cx="8892480" cy="4832092"/>
          </a:xfrm>
          <a:prstGeom prst="rect">
            <a:avLst/>
          </a:prstGeom>
        </p:spPr>
        <p:txBody>
          <a:bodyPr wrap="square">
            <a:spAutoFit/>
          </a:bodyPr>
          <a:lstStyle/>
          <a:p>
            <a:r>
              <a:rPr lang="cs-CZ" sz="1100" dirty="0" smtClean="0">
                <a:solidFill>
                  <a:schemeClr val="bg1"/>
                </a:solidFill>
              </a:rPr>
              <a:t>http://upload.wikimedia.org/wikipedia/commons/e/ee/Cyperus_papyrus_detail_03_by_Line1.JPG</a:t>
            </a:r>
          </a:p>
          <a:p>
            <a:endParaRPr lang="cs-CZ" sz="1100" dirty="0" smtClean="0">
              <a:solidFill>
                <a:schemeClr val="bg1"/>
              </a:solidFill>
            </a:endParaRPr>
          </a:p>
          <a:p>
            <a:r>
              <a:rPr lang="cs-CZ" sz="1100" dirty="0" smtClean="0">
                <a:solidFill>
                  <a:schemeClr val="bg1"/>
                </a:solidFill>
              </a:rPr>
              <a:t>http://upload.wikimedia.org/wikipedia/commons/b/bd/Egypt.Papyrus.01.jpg</a:t>
            </a:r>
          </a:p>
          <a:p>
            <a:endParaRPr lang="cs-CZ" sz="1100" dirty="0" smtClean="0">
              <a:solidFill>
                <a:schemeClr val="bg1"/>
              </a:solidFill>
            </a:endParaRPr>
          </a:p>
          <a:p>
            <a:r>
              <a:rPr lang="cs-CZ" sz="1100" dirty="0" smtClean="0">
                <a:solidFill>
                  <a:schemeClr val="bg1"/>
                </a:solidFill>
              </a:rPr>
              <a:t>http://upload.wikimedia.org/wikipedia/commons/9/91/Egypte_louvre_285_scribe.jpg</a:t>
            </a:r>
          </a:p>
          <a:p>
            <a:endParaRPr lang="cs-CZ" sz="1100" dirty="0" smtClean="0">
              <a:solidFill>
                <a:schemeClr val="bg1"/>
              </a:solidFill>
            </a:endParaRPr>
          </a:p>
          <a:p>
            <a:r>
              <a:rPr lang="cs-CZ" sz="1100" dirty="0" smtClean="0">
                <a:solidFill>
                  <a:schemeClr val="bg1"/>
                </a:solidFill>
              </a:rPr>
              <a:t>http://upload.wikimedia.org/wikipedia/commons/a/ae/Blank_papyrus_paper.jpg?uselang=de</a:t>
            </a:r>
          </a:p>
          <a:p>
            <a:endParaRPr lang="cs-CZ" sz="1100" dirty="0" smtClean="0">
              <a:solidFill>
                <a:schemeClr val="bg1"/>
              </a:solidFill>
            </a:endParaRPr>
          </a:p>
          <a:p>
            <a:r>
              <a:rPr lang="cs-CZ" sz="1100" dirty="0" smtClean="0">
                <a:solidFill>
                  <a:schemeClr val="bg1"/>
                </a:solidFill>
              </a:rPr>
              <a:t>http://upload.wikimedia.org/wikipedia/commons/3/3d/Tomb_of_Nakht_%282%29.jpg</a:t>
            </a:r>
          </a:p>
          <a:p>
            <a:endParaRPr lang="cs-CZ" sz="1100" dirty="0" smtClean="0">
              <a:solidFill>
                <a:schemeClr val="bg1"/>
              </a:solidFill>
            </a:endParaRPr>
          </a:p>
          <a:p>
            <a:r>
              <a:rPr lang="cs-CZ" sz="1100" dirty="0" smtClean="0">
                <a:solidFill>
                  <a:schemeClr val="bg1"/>
                </a:solidFill>
              </a:rPr>
              <a:t>http://upload.wikimedia.org/wikipedia/commons/7/7d/LibroMuertosMetropolitan.jpg?uselang=de</a:t>
            </a:r>
          </a:p>
          <a:p>
            <a:endParaRPr lang="cs-CZ" sz="1100" dirty="0" smtClean="0">
              <a:solidFill>
                <a:schemeClr val="bg1"/>
              </a:solidFill>
            </a:endParaRPr>
          </a:p>
          <a:p>
            <a:r>
              <a:rPr lang="cs-CZ" sz="1100" dirty="0" smtClean="0">
                <a:solidFill>
                  <a:schemeClr val="bg1"/>
                </a:solidFill>
              </a:rPr>
              <a:t>http://82.114.195.35:90/</a:t>
            </a:r>
            <a:r>
              <a:rPr lang="cs-CZ" sz="1100" dirty="0" err="1" smtClean="0">
                <a:solidFill>
                  <a:schemeClr val="bg1"/>
                </a:solidFill>
              </a:rPr>
              <a:t>ProjektModerniUmeni</a:t>
            </a:r>
            <a:r>
              <a:rPr lang="cs-CZ" sz="1100" dirty="0" smtClean="0">
                <a:solidFill>
                  <a:schemeClr val="bg1"/>
                </a:solidFill>
              </a:rPr>
              <a:t>/</a:t>
            </a:r>
            <a:r>
              <a:rPr lang="cs-CZ" sz="1100" dirty="0" err="1" smtClean="0">
                <a:solidFill>
                  <a:schemeClr val="bg1"/>
                </a:solidFill>
              </a:rPr>
              <a:t>Starov</a:t>
            </a:r>
            <a:r>
              <a:rPr lang="cs-CZ" sz="1100" dirty="0" smtClean="0">
                <a:solidFill>
                  <a:schemeClr val="bg1"/>
                </a:solidFill>
              </a:rPr>
              <a:t>%C4%9Bk/Projekt%20-%20Egypt/</a:t>
            </a:r>
            <a:r>
              <a:rPr lang="cs-CZ" sz="1100" dirty="0" err="1" smtClean="0">
                <a:solidFill>
                  <a:schemeClr val="bg1"/>
                </a:solidFill>
              </a:rPr>
              <a:t>Amenhotep</a:t>
            </a:r>
            <a:r>
              <a:rPr lang="cs-CZ" sz="1100" dirty="0" smtClean="0">
                <a:solidFill>
                  <a:schemeClr val="bg1"/>
                </a:solidFill>
              </a:rPr>
              <a:t>%20II.%20p%C5%99ed%20bohem%20Usirem.jpg</a:t>
            </a:r>
          </a:p>
          <a:p>
            <a:endParaRPr lang="cs-CZ" sz="1100" dirty="0" smtClean="0">
              <a:solidFill>
                <a:schemeClr val="bg1"/>
              </a:solidFill>
            </a:endParaRPr>
          </a:p>
          <a:p>
            <a:r>
              <a:rPr lang="cs-CZ" sz="1100" dirty="0" smtClean="0">
                <a:solidFill>
                  <a:schemeClr val="bg1"/>
                </a:solidFill>
              </a:rPr>
              <a:t>http://upload.wikimedia.org/wikipedia/commons/f/f9/Conch_shell_2.jpg?uselang=de</a:t>
            </a:r>
          </a:p>
          <a:p>
            <a:endParaRPr lang="cs-CZ" sz="1100" dirty="0" smtClean="0">
              <a:solidFill>
                <a:schemeClr val="bg1"/>
              </a:solidFill>
            </a:endParaRPr>
          </a:p>
          <a:p>
            <a:r>
              <a:rPr lang="cs-CZ" sz="1100" dirty="0" smtClean="0">
                <a:solidFill>
                  <a:schemeClr val="bg1"/>
                </a:solidFill>
              </a:rPr>
              <a:t>http://upload.wikimedia.org/wikipedia/commons/e/e9/Brush_and_watercolours.jpg</a:t>
            </a:r>
          </a:p>
          <a:p>
            <a:endParaRPr lang="cs-CZ" sz="1100" dirty="0" smtClean="0">
              <a:solidFill>
                <a:schemeClr val="bg1"/>
              </a:solidFill>
            </a:endParaRPr>
          </a:p>
          <a:p>
            <a:r>
              <a:rPr lang="cs-CZ" sz="1100" dirty="0" smtClean="0">
                <a:solidFill>
                  <a:schemeClr val="bg1"/>
                </a:solidFill>
              </a:rPr>
              <a:t>http://upload.wikimedia.org/wikipedia/commons/0/04/Oil_painting_palette.jpg</a:t>
            </a:r>
          </a:p>
          <a:p>
            <a:endParaRPr lang="cs-CZ" sz="1100" dirty="0" smtClean="0">
              <a:solidFill>
                <a:schemeClr val="bg1"/>
              </a:solidFill>
            </a:endParaRPr>
          </a:p>
          <a:p>
            <a:r>
              <a:rPr lang="cs-CZ" sz="1100" dirty="0" smtClean="0">
                <a:solidFill>
                  <a:schemeClr val="bg1"/>
                </a:solidFill>
              </a:rPr>
              <a:t>http://upload.wikimedia.org/wikipedia/commons/5/53/Fayum-22.jpg</a:t>
            </a:r>
          </a:p>
          <a:p>
            <a:endParaRPr lang="cs-CZ" sz="1100" dirty="0" smtClean="0">
              <a:solidFill>
                <a:schemeClr val="bg1"/>
              </a:solidFill>
            </a:endParaRPr>
          </a:p>
          <a:p>
            <a:r>
              <a:rPr lang="cs-CZ" sz="1100" dirty="0" smtClean="0">
                <a:solidFill>
                  <a:schemeClr val="bg1"/>
                </a:solidFill>
              </a:rPr>
              <a:t>http://upload.wikimedia.org/wikipedia/commons/2/2c/Metropolitan_Mummy_with_portrait_of_a_youth_Roman.jpg?uselang=de</a:t>
            </a:r>
          </a:p>
          <a:p>
            <a:endParaRPr lang="cs-CZ" sz="1100" dirty="0" smtClean="0">
              <a:solidFill>
                <a:schemeClr val="bg1"/>
              </a:solidFill>
            </a:endParaRPr>
          </a:p>
          <a:p>
            <a:r>
              <a:rPr lang="cs-CZ" sz="1100" dirty="0" smtClean="0">
                <a:solidFill>
                  <a:schemeClr val="bg1"/>
                </a:solidFill>
              </a:rPr>
              <a:t>http://upload.wikimedia.org/wikipedia/commons/d/d7/BD_Hunefer.jpg</a:t>
            </a:r>
          </a:p>
          <a:p>
            <a:endParaRPr lang="cs-CZ" sz="1100" dirty="0" smtClean="0">
              <a:solidFill>
                <a:schemeClr val="bg1"/>
              </a:solidFill>
            </a:endParaRPr>
          </a:p>
          <a:p>
            <a:r>
              <a:rPr lang="cs-CZ" sz="1100" dirty="0" smtClean="0">
                <a:solidFill>
                  <a:schemeClr val="bg1"/>
                </a:solidFill>
              </a:rPr>
              <a:t>http://upload.wikimedia.org/wikipedia/commons/c/ca/Anthropoid_sarcophagus_of_Nubnen.jpg</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766</TotalTime>
  <Words>738</Words>
  <Application>Microsoft Office PowerPoint</Application>
  <PresentationFormat>Předvádění na obrazovce (4:3)</PresentationFormat>
  <Paragraphs>92</Paragraphs>
  <Slides>11</Slides>
  <Notes>4</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Jirka</dc:creator>
  <cp:lastModifiedBy>Jirka</cp:lastModifiedBy>
  <cp:revision>87</cp:revision>
  <dcterms:created xsi:type="dcterms:W3CDTF">2012-08-14T08:26:57Z</dcterms:created>
  <dcterms:modified xsi:type="dcterms:W3CDTF">2013-06-28T18:23:53Z</dcterms:modified>
</cp:coreProperties>
</file>