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6"/>
  </p:notesMasterIdLst>
  <p:sldIdLst>
    <p:sldId id="278" r:id="rId2"/>
    <p:sldId id="279" r:id="rId3"/>
    <p:sldId id="269" r:id="rId4"/>
    <p:sldId id="275" r:id="rId5"/>
    <p:sldId id="276" r:id="rId6"/>
    <p:sldId id="277" r:id="rId7"/>
    <p:sldId id="262" r:id="rId8"/>
    <p:sldId id="263" r:id="rId9"/>
    <p:sldId id="271" r:id="rId10"/>
    <p:sldId id="274" r:id="rId11"/>
    <p:sldId id="265" r:id="rId12"/>
    <p:sldId id="264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659A2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85" autoAdjust="0"/>
    <p:restoredTop sz="94660"/>
  </p:normalViewPr>
  <p:slideViewPr>
    <p:cSldViewPr>
      <p:cViewPr>
        <p:scale>
          <a:sx n="66" d="100"/>
          <a:sy n="66" d="100"/>
        </p:scale>
        <p:origin x="-65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15D30C9-7D94-4201-ADC4-AF4CD443E0E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B906EA2-1ACB-496B-B96F-44A7519C2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A49CC55-3811-4037-8142-7835F4A99C9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C876C99-DAFC-4D71-880D-6377962262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902164F-8BAC-44B7-A47B-AAEB9C5C77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2FC1E6-CD05-4697-9E85-F62A5F8BF08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BE9C58-1010-408F-96A2-4CB99596B13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86CBBDA-B0CA-464B-8D02-DF0924DF9F4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EBAB4F-3C9E-4046-9FC3-0E38C951DA9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E8DEAC-47AE-4A83-8389-942658CCAF3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BB838-7B39-4AC6-870C-104F1178FE5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0663B-F1A3-4A05-A27A-B6A51B2DE5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D621C-058A-49D6-9A76-FCDCEF39B54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48CA4-F79B-4D4C-AFF5-594D1F032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12E93-2D9D-496F-A6F3-616719FE5999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068B4-236B-4449-8D29-D3D071B42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05503-C969-4DA6-8D75-2334CC51802A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973EA-18B8-4C73-BC8E-144C03059C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E0A67-25C2-4A5D-A59A-80B896ACC19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30AE6-1B73-4A1F-94F1-750F880D9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83EE6-BC25-4F84-98D4-B447C3827A3B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46BB0-D5A3-4531-9B71-717F7B0048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800A1-A3DA-47C6-8D6A-BE9ABFD4B97B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E3B91-D716-417C-B0A0-3F83C6DF20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098CE-2B68-427D-9DF6-6C4A1E7FC0FA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863DD-A7E6-47E3-9EBF-A1636501D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2AB70-C3DB-43C6-86ED-0864E4BAE06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8B020-1934-4346-8058-ECE7D51EA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1B501-CDFC-46DE-9118-2426978B89B4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5ADED-4C24-4091-93F7-9B35CA175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955B0-CFC1-427C-9243-66EE8ABE766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1B5EB-1D7D-4AAB-9971-D8B3043D1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7B41CF6-E724-4FF1-8355-3477F2E2DB74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987EEB-0631-4181-8AEA-3BA0038C7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2" r:id="rId2"/>
    <p:sldLayoutId id="2147483741" r:id="rId3"/>
    <p:sldLayoutId id="2147483740" r:id="rId4"/>
    <p:sldLayoutId id="2147483739" r:id="rId5"/>
    <p:sldLayoutId id="2147483738" r:id="rId6"/>
    <p:sldLayoutId id="2147483737" r:id="rId7"/>
    <p:sldLayoutId id="2147483736" r:id="rId8"/>
    <p:sldLayoutId id="2147483735" r:id="rId9"/>
    <p:sldLayoutId id="2147483734" r:id="rId10"/>
    <p:sldLayoutId id="214748373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jpeg"/><Relationship Id="rId4" Type="http://schemas.openxmlformats.org/officeDocument/2006/relationships/slide" Target="slide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333375"/>
            <a:ext cx="580072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Zástupný symbol pro text 2"/>
          <p:cNvSpPr txBox="1">
            <a:spLocks/>
          </p:cNvSpPr>
          <p:nvPr/>
        </p:nvSpPr>
        <p:spPr bwMode="auto">
          <a:xfrm>
            <a:off x="827088" y="2492375"/>
            <a:ext cx="7345362" cy="244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VY_32_INOVACE_113_Fyzika_zrcadla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Mgr. Václav Černý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ZŠ Speciální, Šafaříkova 991, Litvínov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Číslo projektu: CZ.1.07/1.4.00/21.1535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323850" y="612775"/>
            <a:ext cx="8496300" cy="369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Anotace: žák získává základní informace o druhu a využití zrcadel. </a:t>
            </a:r>
          </a:p>
          <a:p>
            <a:r>
              <a:rPr lang="cs-CZ">
                <a:latin typeface="Calibri" pitchFamily="34" charset="0"/>
              </a:rPr>
              <a:t>	Získané základní poznatky jsou zároveň ověřeny.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Klíčová slova: rovinné zrcadlo, duté zrcadlo, vypuklé zrcadlo, reflektor.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Speciální vzdělávací potřeby: interaktivní tabule nebo PC.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Rozvíjení klíčových kompetencí: kompetence k učení, kompetence k řešení problémů.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Cílová skupina: žák.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Stupeň a typ vzdělávání: základní škola praktická, druhý stupeň.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188" y="0"/>
            <a:ext cx="4176712" cy="908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Zrcadla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243888" y="6092825"/>
            <a:ext cx="649287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788" y="4157663"/>
            <a:ext cx="5688012" cy="647700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179388" y="836613"/>
            <a:ext cx="7848600" cy="576262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Zrcadla odrážejí světlo do jednoho směru.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24" name="Zástupný symbol pro text 4"/>
          <p:cNvSpPr txBox="1">
            <a:spLocks/>
          </p:cNvSpPr>
          <p:nvPr/>
        </p:nvSpPr>
        <p:spPr>
          <a:xfrm>
            <a:off x="1908175" y="4797425"/>
            <a:ext cx="4608513" cy="576263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179388" y="1557338"/>
            <a:ext cx="2663825" cy="503237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Zrcadla používáme: 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116013" y="2205038"/>
            <a:ext cx="3671887" cy="503237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- k dívání se na sebe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1042988" y="5157788"/>
            <a:ext cx="3673475" cy="503237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- k dívání se za roh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1042988" y="3500438"/>
            <a:ext cx="3673475" cy="504825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- k dívání se za sebe</a:t>
            </a:r>
            <a:endParaRPr lang="cs-CZ" sz="2400" b="1" dirty="0">
              <a:latin typeface="+mn-lt"/>
              <a:cs typeface="+mn-cs"/>
            </a:endParaRPr>
          </a:p>
        </p:txBody>
      </p:sp>
      <p:pic>
        <p:nvPicPr>
          <p:cNvPr id="19" name="Obrázek 7" descr="C:\Users\administrator\AppData\Local\Microsoft\Windows\Temporary Internet Files\Content.IE5\WDFE8QG7\MC9000888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1268413"/>
            <a:ext cx="13144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venca\AppData\Local\Microsoft\Windows\Temporary Internet Files\Content.IE5\SJYA7D6H\MC9003794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4149725"/>
            <a:ext cx="153193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Elipsa 25"/>
          <p:cNvSpPr/>
          <p:nvPr/>
        </p:nvSpPr>
        <p:spPr>
          <a:xfrm>
            <a:off x="6011863" y="5876925"/>
            <a:ext cx="576262" cy="647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Šipka dolů 26"/>
          <p:cNvSpPr/>
          <p:nvPr/>
        </p:nvSpPr>
        <p:spPr>
          <a:xfrm>
            <a:off x="6156325" y="5013325"/>
            <a:ext cx="144463" cy="287338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Šipka dolů 28"/>
          <p:cNvSpPr/>
          <p:nvPr/>
        </p:nvSpPr>
        <p:spPr>
          <a:xfrm rot="13209033">
            <a:off x="6551613" y="5832475"/>
            <a:ext cx="255587" cy="365125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0800000">
            <a:off x="6156325" y="5805488"/>
            <a:ext cx="255588" cy="363537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ipka dolů 17"/>
          <p:cNvSpPr/>
          <p:nvPr/>
        </p:nvSpPr>
        <p:spPr>
          <a:xfrm rot="2789085">
            <a:off x="7046119" y="5404644"/>
            <a:ext cx="187325" cy="309563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95738" y="2924175"/>
            <a:ext cx="1944687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21" grpId="0"/>
      <p:bldP spid="12" grpId="0"/>
      <p:bldP spid="13" grpId="0"/>
      <p:bldP spid="14" grpId="0"/>
      <p:bldP spid="15" grpId="0"/>
      <p:bldP spid="26" grpId="0" animBg="1"/>
      <p:bldP spid="27" grpId="0" animBg="1"/>
      <p:bldP spid="29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enca\Desktop\Foto_udělat zálohu\Duben_květen_2013\102KM022\PICT00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476250"/>
            <a:ext cx="4200525" cy="315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188" y="0"/>
            <a:ext cx="4176712" cy="908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Zrcadla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243888" y="6092825"/>
            <a:ext cx="649287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788" y="4157663"/>
            <a:ext cx="5688012" cy="647700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179388" y="1268413"/>
            <a:ext cx="3816350" cy="504825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Zrcadla používáme také pro zábavu např.:</a:t>
            </a:r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827088" y="2276475"/>
            <a:ext cx="3529012" cy="504825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- zrcadlové bludiště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250825" y="3644900"/>
            <a:ext cx="3889375" cy="863600"/>
          </a:xfrm>
          <a:prstGeom prst="rect">
            <a:avLst/>
          </a:prstGeom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2400" b="1">
                <a:latin typeface="Calibri" pitchFamily="34" charset="0"/>
              </a:rPr>
              <a:t>Spojením více zrcadel vzniknou zařízení</a:t>
            </a:r>
            <a:r>
              <a:rPr lang="cs-CZ" sz="2400" b="1"/>
              <a:t>,</a:t>
            </a:r>
            <a:r>
              <a:rPr lang="cs-CZ" sz="2400" b="1">
                <a:latin typeface="Calibri" pitchFamily="34" charset="0"/>
              </a:rPr>
              <a:t> jako je:</a:t>
            </a:r>
          </a:p>
        </p:txBody>
      </p:sp>
      <p:sp>
        <p:nvSpPr>
          <p:cNvPr id="22" name="Zástupný symbol pro text 4"/>
          <p:cNvSpPr txBox="1">
            <a:spLocks/>
          </p:cNvSpPr>
          <p:nvPr/>
        </p:nvSpPr>
        <p:spPr>
          <a:xfrm>
            <a:off x="684213" y="5732463"/>
            <a:ext cx="3527425" cy="504825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- hvězdářský dalekohled</a:t>
            </a:r>
            <a:endParaRPr lang="cs-CZ" sz="2400" b="1" dirty="0">
              <a:latin typeface="+mn-lt"/>
              <a:cs typeface="+mn-cs"/>
            </a:endParaRPr>
          </a:p>
        </p:txBody>
      </p:sp>
      <p:pic>
        <p:nvPicPr>
          <p:cNvPr id="2050" name="Picture 2" descr="C:\Users\venca\AppData\Local\Microsoft\Windows\Temporary Internet Files\Content.IE5\DTIKDIN8\MC90039694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5084763"/>
            <a:ext cx="17748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Zástupný symbol pro text 4"/>
          <p:cNvSpPr txBox="1">
            <a:spLocks/>
          </p:cNvSpPr>
          <p:nvPr/>
        </p:nvSpPr>
        <p:spPr>
          <a:xfrm>
            <a:off x="827088" y="4652963"/>
            <a:ext cx="3673475" cy="504825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- periskop</a:t>
            </a:r>
            <a:endParaRPr lang="cs-CZ" sz="2400" b="1" dirty="0">
              <a:latin typeface="+mn-lt"/>
              <a:cs typeface="+mn-cs"/>
            </a:endParaRPr>
          </a:p>
        </p:txBody>
      </p:sp>
      <p:pic>
        <p:nvPicPr>
          <p:cNvPr id="25" name="Picture 3" descr="C:\Users\venca\AppData\Local\Microsoft\Windows\Temporary Internet Files\Content.IE5\DTIKDIN8\MC9003346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4076700"/>
            <a:ext cx="131445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17" grpId="0"/>
      <p:bldP spid="18" grpId="0"/>
      <p:bldP spid="19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H:\DUMY\Venca_dumy\Jednotlivé fotky\vlastní_či namalované\PICT003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4005263"/>
            <a:ext cx="381635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188" y="0"/>
            <a:ext cx="6264275" cy="908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Zrcadla rozdělujeme na:</a:t>
            </a:r>
            <a:endParaRPr lang="cs-CZ" dirty="0"/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243888" y="6092825"/>
            <a:ext cx="649287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788" y="4157663"/>
            <a:ext cx="5688012" cy="647700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24" name="Zástupný symbol pro text 4"/>
          <p:cNvSpPr txBox="1">
            <a:spLocks/>
          </p:cNvSpPr>
          <p:nvPr/>
        </p:nvSpPr>
        <p:spPr>
          <a:xfrm>
            <a:off x="1908175" y="4797425"/>
            <a:ext cx="4608513" cy="576263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0" y="981075"/>
            <a:ext cx="2447925" cy="503238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800" b="1" dirty="0">
                <a:latin typeface="+mn-lt"/>
                <a:cs typeface="+mn-cs"/>
              </a:rPr>
              <a:t> Rovná zrcadla</a:t>
            </a: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2555875" y="836613"/>
            <a:ext cx="2447925" cy="1008062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000" b="1" dirty="0">
                <a:latin typeface="+mn-lt"/>
                <a:cs typeface="+mn-cs"/>
              </a:rPr>
              <a:t>Odraz v tomto zrcadle je stejně veliký jako skutečnost.</a:t>
            </a: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0" y="2492375"/>
            <a:ext cx="2447925" cy="504825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 Dutá</a:t>
            </a:r>
            <a:r>
              <a:rPr lang="cs-CZ" sz="3200" b="1" dirty="0">
                <a:latin typeface="+mn-lt"/>
                <a:cs typeface="+mn-cs"/>
              </a:rPr>
              <a:t> </a:t>
            </a:r>
            <a:r>
              <a:rPr lang="cs-CZ" sz="2800" b="1" dirty="0">
                <a:latin typeface="+mn-lt"/>
                <a:cs typeface="+mn-cs"/>
              </a:rPr>
              <a:t>zrcadla</a:t>
            </a:r>
          </a:p>
        </p:txBody>
      </p:sp>
      <p:sp>
        <p:nvSpPr>
          <p:cNvPr id="23" name="Zástupný symbol pro text 4"/>
          <p:cNvSpPr txBox="1">
            <a:spLocks/>
          </p:cNvSpPr>
          <p:nvPr/>
        </p:nvSpPr>
        <p:spPr>
          <a:xfrm>
            <a:off x="0" y="4797425"/>
            <a:ext cx="2879725" cy="503238"/>
          </a:xfrm>
          <a:prstGeom prst="rect">
            <a:avLst/>
          </a:prstGeom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2400" b="1">
                <a:latin typeface="Calibri" pitchFamily="34" charset="0"/>
              </a:rPr>
              <a:t> Vypuklá</a:t>
            </a:r>
            <a:r>
              <a:rPr lang="cs-CZ" sz="2800" b="1">
                <a:latin typeface="Calibri" pitchFamily="34" charset="0"/>
              </a:rPr>
              <a:t> zrcadla</a:t>
            </a:r>
          </a:p>
        </p:txBody>
      </p:sp>
      <p:sp>
        <p:nvSpPr>
          <p:cNvPr id="25" name="Zástupný symbol pro text 4"/>
          <p:cNvSpPr txBox="1">
            <a:spLocks/>
          </p:cNvSpPr>
          <p:nvPr/>
        </p:nvSpPr>
        <p:spPr>
          <a:xfrm>
            <a:off x="2411413" y="2349500"/>
            <a:ext cx="3240087" cy="1008063"/>
          </a:xfrm>
          <a:prstGeom prst="rect">
            <a:avLst/>
          </a:prstGeom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2000" b="1">
                <a:latin typeface="Calibri" pitchFamily="34" charset="0"/>
              </a:rPr>
              <a:t>Odraz v tomto zrcadle je zvětšený.</a:t>
            </a:r>
          </a:p>
          <a:p>
            <a:pPr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2000" b="1">
                <a:latin typeface="Calibri" pitchFamily="34" charset="0"/>
              </a:rPr>
              <a:t>Využívá se např. v lékařství,</a:t>
            </a:r>
            <a:r>
              <a:rPr lang="cs-CZ" sz="2000" b="1"/>
              <a:t> </a:t>
            </a:r>
            <a:r>
              <a:rPr lang="cs-CZ" sz="2000" b="1">
                <a:latin typeface="Calibri" pitchFamily="34" charset="0"/>
              </a:rPr>
              <a:t> v kosmetice…</a:t>
            </a:r>
          </a:p>
        </p:txBody>
      </p:sp>
      <p:sp>
        <p:nvSpPr>
          <p:cNvPr id="26" name="Zástupný symbol pro text 4"/>
          <p:cNvSpPr txBox="1">
            <a:spLocks/>
          </p:cNvSpPr>
          <p:nvPr/>
        </p:nvSpPr>
        <p:spPr>
          <a:xfrm>
            <a:off x="2555875" y="4724400"/>
            <a:ext cx="2303463" cy="1441450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000" b="1" dirty="0">
                <a:latin typeface="+mn-lt"/>
                <a:cs typeface="+mn-cs"/>
              </a:rPr>
              <a:t>Odraz v tomto zrcadle je zmenšený.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000" b="1" dirty="0">
                <a:latin typeface="+mn-lt"/>
                <a:cs typeface="+mn-cs"/>
              </a:rPr>
              <a:t>Využívá se např. na křižovatkách…</a:t>
            </a:r>
          </a:p>
        </p:txBody>
      </p:sp>
      <p:pic>
        <p:nvPicPr>
          <p:cNvPr id="27" name="Obrázek 5" descr="C:\Users\administrator\AppData\Local\Microsoft\Windows\Temporary Internet Files\Content.IE5\D6DQG9U0\MP90042655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2205038"/>
            <a:ext cx="1635125" cy="163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12" descr="C:\Users\administrator\AppData\Local\Microsoft\Windows\Temporary Internet Files\Content.IE5\8KHT7CVO\MC9002171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80288" y="2060575"/>
            <a:ext cx="15144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6" descr="C:\Users\administrator\AppData\Local\Microsoft\Windows\Temporary Internet Files\Content.IE5\UPOGOS1U\MP90039979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35600" y="549275"/>
            <a:ext cx="224948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17" grpId="0"/>
      <p:bldP spid="13" grpId="0"/>
      <p:bldP spid="21" grpId="0"/>
      <p:bldP spid="23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188" y="0"/>
            <a:ext cx="4176712" cy="908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reflektor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243888" y="6092825"/>
            <a:ext cx="649287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788" y="4157663"/>
            <a:ext cx="5688012" cy="647700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179388" y="1052513"/>
            <a:ext cx="7848600" cy="576262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Duté zrcadlo je zde využíváno k nasměrování světla do jednoho místa.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24" name="Zástupný symbol pro text 4"/>
          <p:cNvSpPr txBox="1">
            <a:spLocks/>
          </p:cNvSpPr>
          <p:nvPr/>
        </p:nvSpPr>
        <p:spPr>
          <a:xfrm>
            <a:off x="1908175" y="4797425"/>
            <a:ext cx="4608513" cy="576263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179388" y="2060575"/>
            <a:ext cx="7848600" cy="576263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defRPr/>
            </a:pPr>
            <a:r>
              <a:rPr lang="cs-CZ" sz="2400" b="1" dirty="0">
                <a:latin typeface="+mn-lt"/>
                <a:cs typeface="+mn-cs"/>
              </a:rPr>
              <a:t>Využívá se především ve světlech automobilů.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22" name="Zástupný symbol pro text 4"/>
          <p:cNvSpPr txBox="1">
            <a:spLocks/>
          </p:cNvSpPr>
          <p:nvPr/>
        </p:nvSpPr>
        <p:spPr>
          <a:xfrm>
            <a:off x="179388" y="4292600"/>
            <a:ext cx="5256212" cy="576263"/>
          </a:xfrm>
          <a:prstGeom prst="rect">
            <a:avLst/>
          </a:prstGeom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2400" b="1">
                <a:latin typeface="Calibri" pitchFamily="34" charset="0"/>
              </a:rPr>
              <a:t>V zařízeních určených ke svícení</a:t>
            </a:r>
            <a:r>
              <a:rPr lang="cs-CZ" sz="2400" b="1"/>
              <a:t>,</a:t>
            </a:r>
            <a:r>
              <a:rPr lang="cs-CZ" sz="2400" b="1">
                <a:latin typeface="Calibri" pitchFamily="34" charset="0"/>
              </a:rPr>
              <a:t> jako jsou baterky či reflektory.</a:t>
            </a:r>
          </a:p>
        </p:txBody>
      </p:sp>
      <p:pic>
        <p:nvPicPr>
          <p:cNvPr id="4098" name="Picture 2" descr="C:\Users\venca\AppData\Local\Microsoft\Windows\Temporary Internet Files\Content.IE5\NOEA6UOM\MP90038695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4665663"/>
            <a:ext cx="1296988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2565400"/>
            <a:ext cx="3800475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venca\AppData\Local\Microsoft\Windows\Temporary Internet Files\Content.IE5\DTIKDIN8\MC9003522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4868863"/>
            <a:ext cx="1541463" cy="179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21" grpId="0"/>
      <p:bldP spid="18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313" y="0"/>
            <a:ext cx="4070350" cy="11255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388" y="1125538"/>
            <a:ext cx="6732587" cy="863600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cs-CZ" sz="2800" b="1" dirty="0">
                <a:latin typeface="+mn-lt"/>
                <a:cs typeface="+mn-cs"/>
              </a:rPr>
              <a:t>Jaké zrcadlo využijeme na nepřehledné křižovatce?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11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2051720" y="3789040"/>
            <a:ext cx="3384376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rovné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4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467544" y="2492896"/>
            <a:ext cx="3384376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duté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5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4644008" y="2636912"/>
            <a:ext cx="3384376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vypouklé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9" name="Tlačítko akce: Konec 8">
            <a:hlinkClick r:id="" action="ppaction://hlinkshowjump?jump=nextslide" highlightClick="1"/>
          </p:cNvPr>
          <p:cNvSpPr/>
          <p:nvPr/>
        </p:nvSpPr>
        <p:spPr>
          <a:xfrm>
            <a:off x="8027988" y="6021388"/>
            <a:ext cx="647700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313" y="0"/>
            <a:ext cx="4070350" cy="11255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388" y="981075"/>
            <a:ext cx="6192837" cy="1727200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cs-CZ" sz="4000" dirty="0">
                <a:latin typeface="+mn-lt"/>
                <a:cs typeface="+mn-cs"/>
              </a:rPr>
              <a:t> Vypouklé zrcadlo odražený obraz zmenšuje.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12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539552" y="3140968"/>
            <a:ext cx="3384376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Pravda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4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4716016" y="3140968"/>
            <a:ext cx="3384376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Nepravda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9" name="Tlačítko akce: Konec 8">
            <a:hlinkClick r:id="" action="ppaction://hlinkshowjump?jump=nextslide" highlightClick="1"/>
          </p:cNvPr>
          <p:cNvSpPr/>
          <p:nvPr/>
        </p:nvSpPr>
        <p:spPr>
          <a:xfrm>
            <a:off x="8027988" y="6021388"/>
            <a:ext cx="647700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313" y="0"/>
            <a:ext cx="4070350" cy="11255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280828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981075"/>
            <a:ext cx="4859338" cy="719138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cs-CZ" sz="2800" dirty="0">
                <a:latin typeface="+mn-lt"/>
                <a:cs typeface="+mn-cs"/>
              </a:rPr>
              <a:t> Jaká zrcadla využívá Reflektor?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15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79512" y="1916832"/>
            <a:ext cx="2592288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rovná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6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4283968" y="4365104"/>
            <a:ext cx="3384376" cy="936104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vypouklá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7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1835696" y="3140968"/>
            <a:ext cx="1728192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dutá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9" name="Tlačítko akce: Konec 8">
            <a:hlinkClick r:id="" action="ppaction://hlinkshowjump?jump=nextslide" highlightClick="1"/>
          </p:cNvPr>
          <p:cNvSpPr/>
          <p:nvPr/>
        </p:nvSpPr>
        <p:spPr>
          <a:xfrm>
            <a:off x="8027988" y="6021388"/>
            <a:ext cx="647700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313" y="0"/>
            <a:ext cx="4070350" cy="11255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981075"/>
            <a:ext cx="4427538" cy="719138"/>
          </a:xfrm>
          <a:prstGeom prst="rect">
            <a:avLst/>
          </a:prstGeom>
        </p:spPr>
        <p:txBody>
          <a:bodyPr lIns="45720" rIns="45720"/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cs-CZ" sz="2800" dirty="0">
                <a:latin typeface="+mn-lt"/>
                <a:cs typeface="+mn-cs"/>
              </a:rPr>
              <a:t> Kdo využívá toto zrcadlo?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15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323528" y="1916832"/>
            <a:ext cx="3528392" cy="792088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kosmetička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6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2627784" y="3212976"/>
            <a:ext cx="2880320" cy="936104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zubař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7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4067944" y="4653136"/>
            <a:ext cx="3744416" cy="864096"/>
          </a:xfrm>
          <a:prstGeom prst="rect">
            <a:avLst/>
          </a:prstGeom>
          <a:ln>
            <a:noFill/>
          </a:ln>
        </p:spPr>
        <p:txBody>
          <a:bodyPr lIns="0" tIns="0" rIns="0" bIns="0" anchor="b"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600" b="1" dirty="0">
                <a:ln w="635"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Policie ČR</a:t>
            </a:r>
            <a:endParaRPr lang="cs-CZ" sz="5600" b="1" dirty="0">
              <a:ln w="635">
                <a:noFill/>
              </a:ln>
              <a:solidFill>
                <a:schemeClr val="tx1">
                  <a:lumMod val="9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9" name="Tlačítko akce: Konec 8">
            <a:hlinkClick r:id="" action="ppaction://hlinkshowjump?jump=nextslide" highlightClick="1"/>
          </p:cNvPr>
          <p:cNvSpPr/>
          <p:nvPr/>
        </p:nvSpPr>
        <p:spPr>
          <a:xfrm>
            <a:off x="8027988" y="6021388"/>
            <a:ext cx="647700" cy="431800"/>
          </a:xfrm>
          <a:prstGeom prst="actionButtonEnd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" name="Obrázek 3" descr="C:\Users\administrator\AppData\Local\Microsoft\Windows\Temporary Internet Files\Content.IE5\WWMYV8AK\MP90032113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3" y="765175"/>
            <a:ext cx="1439862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00338" y="2924175"/>
            <a:ext cx="3852862" cy="9810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313" y="0"/>
            <a:ext cx="8929687" cy="13414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557338"/>
            <a:ext cx="7596188" cy="719137"/>
          </a:xfrm>
          <a:prstGeom prst="rect">
            <a:avLst/>
          </a:prstGeom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9BBB59"/>
              </a:buClr>
              <a:buSzPct val="95000"/>
              <a:buFont typeface="Wingdings 2" pitchFamily="18" charset="2"/>
              <a:buNone/>
            </a:pPr>
            <a:r>
              <a:rPr lang="cs-CZ" sz="3200" b="1">
                <a:latin typeface="Calibri" pitchFamily="34" charset="0"/>
              </a:rPr>
              <a:t> Klipart – </a:t>
            </a:r>
            <a:r>
              <a:rPr lang="cs-CZ" sz="3200" b="1">
                <a:hlinkClick r:id="rId3"/>
              </a:rPr>
              <a:t>www.office.microsoft.com</a:t>
            </a:r>
            <a:endParaRPr lang="cs-CZ" sz="3200" b="1"/>
          </a:p>
          <a:p>
            <a:pPr>
              <a:spcBef>
                <a:spcPct val="20000"/>
              </a:spcBef>
              <a:buClr>
                <a:srgbClr val="9BBB59"/>
              </a:buClr>
              <a:buSzPct val="95000"/>
              <a:buFont typeface="Wingdings 2" pitchFamily="18" charset="2"/>
              <a:buNone/>
            </a:pPr>
            <a:endParaRPr lang="cs-CZ" sz="3200" b="1"/>
          </a:p>
          <a:p>
            <a:pPr>
              <a:spcBef>
                <a:spcPct val="20000"/>
              </a:spcBef>
              <a:buClr>
                <a:srgbClr val="9BBB59"/>
              </a:buClr>
              <a:buSzPct val="95000"/>
              <a:buFont typeface="Wingdings 2" pitchFamily="18" charset="2"/>
              <a:buNone/>
            </a:pPr>
            <a:r>
              <a:rPr lang="cs-CZ" sz="3200" b="1"/>
              <a:t>vlastní</a:t>
            </a: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179388" y="2492375"/>
            <a:ext cx="4932362" cy="720725"/>
          </a:xfrm>
          <a:prstGeom prst="rect">
            <a:avLst/>
          </a:prstGeom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9BBB59"/>
              </a:buClr>
              <a:buSzPct val="95000"/>
              <a:buFont typeface="Wingdings 2" pitchFamily="18" charset="2"/>
              <a:buNone/>
            </a:pPr>
            <a:endParaRPr lang="cs-CZ" sz="32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1989138"/>
            <a:ext cx="2771775" cy="9810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4663" y="1628775"/>
            <a:ext cx="3311525" cy="2879725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350" y="5013325"/>
            <a:ext cx="936625" cy="647700"/>
          </a:xfrm>
          <a:prstGeom prst="actionButtonBackPrevious">
            <a:avLst/>
          </a:prstGeom>
          <a:solidFill>
            <a:srgbClr val="FFFF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4"/>
          <p:cNvSpPr txBox="1">
            <a:spLocks/>
          </p:cNvSpPr>
          <p:nvPr/>
        </p:nvSpPr>
        <p:spPr>
          <a:xfrm>
            <a:off x="179388" y="2276475"/>
            <a:ext cx="4427537" cy="504825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endParaRPr lang="cs-CZ" sz="2200" b="1" dirty="0">
              <a:latin typeface="+mn-lt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4663" y="1628775"/>
            <a:ext cx="3311525" cy="2879725"/>
          </a:xfrm>
          <a:prstGeom prst="smileyFace">
            <a:avLst>
              <a:gd name="adj" fmla="val -4653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350" y="5013325"/>
            <a:ext cx="936625" cy="647700"/>
          </a:xfrm>
          <a:prstGeom prst="actionButtonBackPrevious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advClick="0"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767</TotalTime>
  <Words>221</Words>
  <Application>Microsoft Office PowerPoint</Application>
  <PresentationFormat>On-screen Show (4:3)</PresentationFormat>
  <Paragraphs>63</Paragraphs>
  <Slides>14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Calibri</vt:lpstr>
      <vt:lpstr>Arial</vt:lpstr>
      <vt:lpstr>Wingdings 2</vt:lpstr>
      <vt:lpstr>Motiv sady Office</vt:lpstr>
      <vt:lpstr>Snímek 1</vt:lpstr>
      <vt:lpstr>Snímek 2</vt:lpstr>
      <vt:lpstr>ZRCADLA</vt:lpstr>
      <vt:lpstr>ZRCADLA</vt:lpstr>
      <vt:lpstr>ZRCADLA ROZDĚLUJEME NA:</vt:lpstr>
      <vt:lpstr>REFLEKTOR</vt:lpstr>
      <vt:lpstr>PROKAŽ ZNALOSTI</vt:lpstr>
      <vt:lpstr>PROKAŽ ZNALOSTI</vt:lpstr>
      <vt:lpstr>PROKAŽ ZNALOSTI</vt:lpstr>
      <vt:lpstr>PROKAŽ ZNALOSTI</vt:lpstr>
      <vt:lpstr>KONEC</vt:lpstr>
      <vt:lpstr>POUŽITÉ ZDROJE</vt:lpstr>
      <vt:lpstr>VÝBORNĚ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DUM</cp:lastModifiedBy>
  <cp:revision>198</cp:revision>
  <dcterms:created xsi:type="dcterms:W3CDTF">2013-05-26T11:19:52Z</dcterms:created>
  <dcterms:modified xsi:type="dcterms:W3CDTF">2013-06-28T21:28:01Z</dcterms:modified>
</cp:coreProperties>
</file>