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73" r:id="rId2"/>
    <p:sldId id="274" r:id="rId3"/>
    <p:sldId id="257" r:id="rId4"/>
    <p:sldId id="271" r:id="rId5"/>
    <p:sldId id="272" r:id="rId6"/>
    <p:sldId id="261" r:id="rId7"/>
    <p:sldId id="262" r:id="rId8"/>
    <p:sldId id="265" r:id="rId9"/>
    <p:sldId id="266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73" d="100"/>
          <a:sy n="73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62763-3887-4931-AABA-426028D32176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97239-AC00-4277-BA33-C26838501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2333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8007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text 2"/>
          <p:cNvSpPr txBox="1">
            <a:spLocks/>
          </p:cNvSpPr>
          <p:nvPr/>
        </p:nvSpPr>
        <p:spPr>
          <a:xfrm>
            <a:off x="827584" y="2492896"/>
            <a:ext cx="7344816" cy="244827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400" dirty="0" smtClean="0"/>
              <a:t>VY_32_INOVACE_114_Fyzika_magnet</a:t>
            </a:r>
          </a:p>
          <a:p>
            <a:pPr marL="0" indent="0">
              <a:buNone/>
            </a:pPr>
            <a:r>
              <a:rPr lang="cs-CZ" sz="2400" dirty="0" smtClean="0"/>
              <a:t>Mgr. Václav Černý</a:t>
            </a:r>
          </a:p>
          <a:p>
            <a:pPr marL="0" indent="0">
              <a:buNone/>
            </a:pPr>
            <a:r>
              <a:rPr lang="cs-CZ" sz="2400" dirty="0" smtClean="0"/>
              <a:t>ZŠ Speciální, Šafaříkova 991, Litvínov</a:t>
            </a:r>
          </a:p>
          <a:p>
            <a:pPr marL="0" indent="0">
              <a:buNone/>
            </a:pPr>
            <a:r>
              <a:rPr lang="cs-CZ" sz="2400" dirty="0" smtClean="0"/>
              <a:t>Číslo projektu: CZ.1.07/1.4.00/21.1535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779179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12844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</a:t>
            </a:r>
            <a:r>
              <a:rPr lang="cs-CZ" dirty="0"/>
              <a:t>: žák získává základní informace </a:t>
            </a:r>
            <a:r>
              <a:rPr lang="cs-CZ" dirty="0" smtClean="0"/>
              <a:t>o magnetu a magnetické síle. </a:t>
            </a:r>
          </a:p>
          <a:p>
            <a:r>
              <a:rPr lang="cs-CZ" dirty="0" smtClean="0"/>
              <a:t>	Získané základní </a:t>
            </a:r>
            <a:r>
              <a:rPr lang="cs-CZ" dirty="0"/>
              <a:t>poznatky jsou zároveň ověřeny.</a:t>
            </a:r>
          </a:p>
          <a:p>
            <a:endParaRPr lang="cs-CZ" dirty="0"/>
          </a:p>
          <a:p>
            <a:r>
              <a:rPr lang="cs-CZ" dirty="0"/>
              <a:t>Klíčová slova: </a:t>
            </a:r>
            <a:r>
              <a:rPr lang="cs-CZ" dirty="0" smtClean="0"/>
              <a:t>magnet, magnetická síla, přitažlivost.</a:t>
            </a:r>
            <a:endParaRPr lang="cs-CZ" dirty="0"/>
          </a:p>
          <a:p>
            <a:endParaRPr lang="cs-CZ" dirty="0"/>
          </a:p>
          <a:p>
            <a:r>
              <a:rPr lang="cs-CZ" dirty="0"/>
              <a:t>Speciální vzdělávací potřeby: interaktivní tabule nebo PC.</a:t>
            </a:r>
          </a:p>
          <a:p>
            <a:endParaRPr lang="cs-CZ" dirty="0"/>
          </a:p>
          <a:p>
            <a:r>
              <a:rPr lang="cs-CZ" dirty="0"/>
              <a:t>Rozvíjení klíčových kompetencí: kompetence k učení, kompetence k řešení problémů.</a:t>
            </a:r>
          </a:p>
          <a:p>
            <a:endParaRPr lang="cs-CZ" dirty="0"/>
          </a:p>
          <a:p>
            <a:r>
              <a:rPr lang="cs-CZ" dirty="0"/>
              <a:t>Cílová skupina: </a:t>
            </a:r>
            <a:r>
              <a:rPr lang="cs-CZ" dirty="0" smtClean="0"/>
              <a:t>žák.</a:t>
            </a:r>
            <a:endParaRPr lang="cs-CZ" dirty="0"/>
          </a:p>
          <a:p>
            <a:endParaRPr lang="cs-CZ" dirty="0"/>
          </a:p>
          <a:p>
            <a:r>
              <a:rPr lang="cs-CZ" dirty="0"/>
              <a:t>Stupeň a typ vzdělávání: základní škola praktická, druhý </a:t>
            </a:r>
            <a:r>
              <a:rPr lang="cs-CZ" dirty="0" smtClean="0"/>
              <a:t>stupeň.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47575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6" descr="C:\Users\administrator\AppData\Local\Microsoft\Windows\Temporary Internet Files\Content.IE5\BRWVQJJY\MC900379741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30533">
            <a:off x="3356335" y="2951901"/>
            <a:ext cx="1876425" cy="13620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51520" y="908720"/>
            <a:ext cx="729171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 působí na železo a ocel přitažlivou silou.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2204864"/>
            <a:ext cx="74096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Tato síla působí i na dálku.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 a magnetická síla</a:t>
            </a: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700808"/>
            <a:ext cx="2219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7551">
            <a:off x="2339752" y="5445224"/>
            <a:ext cx="666674" cy="864096"/>
          </a:xfrm>
          <a:prstGeom prst="rect">
            <a:avLst/>
          </a:prstGeom>
          <a:noFill/>
        </p:spPr>
      </p:pic>
      <p:pic>
        <p:nvPicPr>
          <p:cNvPr id="12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7551">
            <a:off x="1331640" y="5229200"/>
            <a:ext cx="666674" cy="864096"/>
          </a:xfrm>
          <a:prstGeom prst="rect">
            <a:avLst/>
          </a:prstGeom>
          <a:noFill/>
        </p:spPr>
      </p:pic>
      <p:pic>
        <p:nvPicPr>
          <p:cNvPr id="13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7551">
            <a:off x="1835696" y="5373216"/>
            <a:ext cx="666674" cy="864096"/>
          </a:xfrm>
          <a:prstGeom prst="rect">
            <a:avLst/>
          </a:prstGeom>
          <a:noFill/>
        </p:spPr>
      </p:pic>
      <p:pic>
        <p:nvPicPr>
          <p:cNvPr id="18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7551">
            <a:off x="2915816" y="5517232"/>
            <a:ext cx="666674" cy="864096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5111552" y="3068960"/>
            <a:ext cx="403244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Takto působí na spínací špendlíky.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4932040" y="5085184"/>
            <a:ext cx="1872208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Klikni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-0.12604 0.08403 " pathEditMode="relative" ptsTypes="AA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94444E-6 -1.11111E-6 L -0.02864 -0.1363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-68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11111E-6 -4.44444E-6 L -0.01285 -0.1048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53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77778E-6 2.22222E-6 L -2.77778E-6 -0.1048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94444E-6 -2.96296E-6 L 0.07378 -0.1048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0" grpId="0" animBg="1"/>
      <p:bldP spid="19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908720"/>
            <a:ext cx="72917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Magnety přitahují nejsilněji na pólech.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Magnet a magnetická síla</a:t>
            </a: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4330244" cy="8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149080"/>
            <a:ext cx="666674" cy="864096"/>
          </a:xfrm>
          <a:prstGeom prst="rect">
            <a:avLst/>
          </a:prstGeom>
          <a:noFill/>
        </p:spPr>
      </p:pic>
      <p:pic>
        <p:nvPicPr>
          <p:cNvPr id="12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365104"/>
            <a:ext cx="666674" cy="864096"/>
          </a:xfrm>
          <a:prstGeom prst="rect">
            <a:avLst/>
          </a:prstGeom>
          <a:noFill/>
        </p:spPr>
      </p:pic>
      <p:pic>
        <p:nvPicPr>
          <p:cNvPr id="13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509120"/>
            <a:ext cx="666674" cy="864096"/>
          </a:xfrm>
          <a:prstGeom prst="rect">
            <a:avLst/>
          </a:prstGeom>
          <a:noFill/>
        </p:spPr>
      </p:pic>
      <p:pic>
        <p:nvPicPr>
          <p:cNvPr id="18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933056"/>
            <a:ext cx="666674" cy="864096"/>
          </a:xfrm>
          <a:prstGeom prst="rect">
            <a:avLst/>
          </a:prstGeom>
          <a:noFill/>
        </p:spPr>
      </p:pic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6660232" y="3861048"/>
            <a:ext cx="1872208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Klikni</a:t>
            </a:r>
            <a:endParaRPr lang="cs-CZ" sz="2800" b="1" dirty="0"/>
          </a:p>
        </p:txBody>
      </p:sp>
      <p:pic>
        <p:nvPicPr>
          <p:cNvPr id="15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293096"/>
            <a:ext cx="666674" cy="864096"/>
          </a:xfrm>
          <a:prstGeom prst="rect">
            <a:avLst/>
          </a:prstGeom>
          <a:noFill/>
        </p:spPr>
      </p:pic>
      <p:pic>
        <p:nvPicPr>
          <p:cNvPr id="16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509120"/>
            <a:ext cx="666674" cy="8640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8.14815E-6 L -0.0158 0.10486 " pathEditMode="relative" ptsTypes="AA">
                                      <p:cBhvr>
                                        <p:cTn id="4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0.00295 -0.1365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68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00295 -0.1469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740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-0.09149 -0.1467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0" y="-73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03438 -0.0946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0" y="-470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-0.06788 -0.15741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0" y="-79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0.07379 -0.1682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908720"/>
            <a:ext cx="729171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Přejíždíme-li magnetem po oceli, tak zůstane zmagnetována na trvalo.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5733256"/>
            <a:ext cx="666674" cy="864096"/>
          </a:xfrm>
          <a:prstGeom prst="rect">
            <a:avLst/>
          </a:prstGeom>
          <a:noFill/>
        </p:spPr>
      </p:pic>
      <p:pic>
        <p:nvPicPr>
          <p:cNvPr id="15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5805264"/>
            <a:ext cx="666674" cy="864096"/>
          </a:xfrm>
          <a:prstGeom prst="rect">
            <a:avLst/>
          </a:prstGeom>
          <a:noFill/>
        </p:spPr>
      </p:pic>
      <p:pic>
        <p:nvPicPr>
          <p:cNvPr id="16" name="Picture 4" descr="C:\Users\venca\AppData\Local\Microsoft\Windows\Temporary Internet Files\Content.IE5\SJYA7D6H\MC9003403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5733256"/>
            <a:ext cx="666674" cy="864096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 vyrobit magnet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64762">
            <a:off x="5646013" y="1950779"/>
            <a:ext cx="1656105" cy="320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venca\AppData\Local\Microsoft\Windows\Temporary Internet Files\Content.IE5\VTGBWH32\MC90044128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899711">
            <a:off x="5568912" y="1545590"/>
            <a:ext cx="2743200" cy="2743200"/>
          </a:xfrm>
          <a:prstGeom prst="rect">
            <a:avLst/>
          </a:prstGeom>
          <a:noFill/>
        </p:spPr>
      </p:pic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6732240" y="3861048"/>
            <a:ext cx="1728192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Klikni několikrát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6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5 0.075 C -0.06945 0.07616 -0.07223 0.07755 -0.07518 0.0787 C -0.07813 0.07986 -0.07796 0.09028 -0.07796 0.09028 C -0.07674 0.1037 -0.07674 0.1125 -0.0665 0.1169 C -0.05521 0.11505 -0.04497 0.10972 -0.03368 0.10741 C -0.02014 0.10463 -0.01181 0.10463 0.00347 0.10347 C 0.01389 0.10162 0.02343 0.09815 0.0335 0.09398 C 0.03802 0.09005 0.04045 0.08681 0.0434 0.08079 C 0.04427 0.07616 0.04635 0.07199 0.04635 0.06736 C 0.04635 0.04884 0.03211 0.04861 0.02204 0.04653 C 0.01614 0.04537 0.01059 0.04259 0.00486 0.04074 C -0.01268 0.04329 -0.02934 0.04468 -0.04653 0.05023 C -0.05313 0.05579 -0.04844 0.05278 -0.0566 0.05602 C -0.05938 0.05718 -0.06511 0.05972 -0.06511 0.05972 C -0.06789 0.0713 -0.06459 0.06065 -0.06945 0.06921 C -0.07153 0.07292 -0.07518 0.08079 -0.07518 0.08079 C -0.07605 0.08449 -0.07882 0.08843 -0.07796 0.09213 C -0.07605 0.09977 -0.07431 0.10741 -0.07223 0.11505 C -0.05973 0.11296 -0.04931 0.10903 -0.03664 0.10741 C -0.02032 0.10046 -0.02396 0.1 -0.00226 0.09792 C 0.01579 0.09144 -0.01598 0.10232 0.02916 0.09398 C 0.03281 0.09329 0.03576 0.08958 0.03923 0.08843 C 0.04132 0.08542 0.046 0.08472 0.04635 0.08079 C 0.05052 0.03032 0.03177 0.04259 -0.00087 0.04074 C -0.00851 0.04028 -0.01615 0.03958 -0.02379 0.03889 C -0.03091 0.03958 -0.03802 0.03982 -0.04514 0.04074 C -0.05139 0.04167 -0.05677 0.05046 -0.06233 0.05394 C -0.06441 0.05694 -0.06754 0.05833 -0.06945 0.06157 C -0.07032 0.06319 -0.06997 0.06574 -0.07084 0.06736 C -0.07361 0.07338 -0.07605 0.075 -0.07796 0.08264 C -0.07657 0.10903 -0.07934 0.11111 -0.06233 0.11875 C -0.05226 0.11806 -0.04219 0.11829 -0.0323 0.1169 C -0.02466 0.11574 -0.01372 0.1044 -0.00799 0.09977 C 0.00382 0.09005 0.00902 0.09005 0.02343 0.08843 C 0.02621 0.08704 0.02916 0.08588 0.03194 0.08449 C 0.03333 0.0838 0.03628 0.08264 0.03628 0.08264 C 0.03958 0.07616 0.04062 0.0713 0.04201 0.06366 C 0.04149 0.05972 0.04253 0.05509 0.04062 0.05208 C 0.03854 0.04907 0.03489 0.04954 0.03194 0.04838 C 0.01701 0.0419 0.00052 0.04722 -0.01511 0.04653 C -0.02292 0.04282 -0.02761 0.04213 -0.03664 0.04074 C -0.03907 0.04144 -0.0415 0.0412 -0.04375 0.04259 C -0.04775 0.04491 -0.04809 0.04954 -0.05365 0.05208 C -0.06077 0.06157 -0.05191 0.05093 -0.06077 0.05787 C -0.06389 0.06042 -0.06684 0.06597 -0.06945 0.06921 C -0.07309 0.08449 -0.07171 0.07685 -0.07379 0.09213 C -0.07153 0.11088 -0.07327 0.10232 -0.06511 0.11319 C -0.04809 0.10857 -0.03264 0.11227 -0.01511 0.11505 C -0.01007 0.11412 -0.00539 0.11412 -0.00087 0.11111 C 0.00191 0.10926 0.00347 0.10509 0.00625 0.10347 C 0.01232 0.1 0.01979 0.09907 0.02621 0.09583 C 0.03472 0.08472 0.03073 0.08889 0.03767 0.08264 C 0.04409 0.06968 0.04079 0.07431 0.04635 0.06736 C 0.04323 0.04028 0.03698 0.05 0.01198 0.04838 C 0.00347 0.0456 -0.00539 0.04607 -0.01372 0.04259 C -0.0382 0.04514 -0.02466 0.04259 -0.03941 0.05208 C -0.04549 0.06065 -0.05087 0.06366 -0.05938 0.06736 C -0.07379 0.07361 -0.05174 0.06412 -0.06945 0.07107 C -0.07084 0.07153 -0.07483 0.07176 -0.07379 0.07315 C -0.07205 0.07546 -0.06893 0.07431 -0.0665 0.075 Z " pathEditMode="relative" ptsTypes="ffffffffffffffffffffffffffffffffffffffffffffffffffffffffffff">
                                      <p:cBhvr>
                                        <p:cTn id="4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7483 0.242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0" y="1210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-0.0158 -0.13657 " pathEditMode="relative" ptsTypes="AA">
                                      <p:cBhvr>
                                        <p:cTn id="5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-0.0158 -0.13657 " pathEditMode="relative" ptsTypes="AA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-0.0158 -0.13657 " pathEditMode="relative" ptsTypes="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048" y="1124744"/>
            <a:ext cx="75642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Které materiály magnety přitahují? 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3645024"/>
            <a:ext cx="195805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železo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35896" y="1916832"/>
            <a:ext cx="15682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hliník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732240" y="3717032"/>
            <a:ext cx="149053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ocel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Tlačítko akce: Dopředu nebo Další 14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35896" y="5301208"/>
            <a:ext cx="15682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měď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006512">
            <a:off x="2771800" y="3356992"/>
            <a:ext cx="297495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6300192" y="4797152"/>
            <a:ext cx="1728192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276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-0.14445 -0.0800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0" y="-40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0.00393 L 0.11667 0.0182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00" y="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9" grpId="1"/>
      <p:bldP spid="10" grpId="0"/>
      <p:bldP spid="11" grpId="0"/>
      <p:bldP spid="11" grpId="1"/>
      <p:bldP spid="15" grpId="0" animBg="1"/>
      <p:bldP spid="12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0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Prokaž znalosti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835696" y="3573016"/>
            <a:ext cx="16561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ano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4211960" y="3573016"/>
            <a:ext cx="12241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7790725" y="6237312"/>
            <a:ext cx="597699" cy="288032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3528" y="1124744"/>
            <a:ext cx="756428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Můžeme trvale zmagnetovat ocelové nůžky či ocelovou jehlu? 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244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764704"/>
            <a:ext cx="602703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Konec</a:t>
            </a:r>
            <a:endParaRPr lang="cs-CZ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05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9939" y="47667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Použité zdroje: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556792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Microsoft Office - Klipart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2492896"/>
            <a:ext cx="60270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Vlastní zdroje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11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4139952" y="1196752"/>
            <a:ext cx="3384376" cy="2736304"/>
          </a:xfrm>
          <a:prstGeom prst="smileyFace">
            <a:avLst/>
          </a:prstGeom>
          <a:solidFill>
            <a:srgbClr val="FFC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1979712" y="5229200"/>
            <a:ext cx="792088" cy="576064"/>
          </a:xfrm>
          <a:prstGeom prst="actionButtonBackPreviou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11291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1979712" y="5229200"/>
            <a:ext cx="792088" cy="576064"/>
          </a:xfrm>
          <a:prstGeom prst="actionButtonBackPrevious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eselý obličej 2"/>
          <p:cNvSpPr/>
          <p:nvPr/>
        </p:nvSpPr>
        <p:spPr>
          <a:xfrm>
            <a:off x="4139952" y="1196752"/>
            <a:ext cx="3384376" cy="2736304"/>
          </a:xfrm>
          <a:prstGeom prst="smileyFace">
            <a:avLst>
              <a:gd name="adj" fmla="val -4653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648052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325</TotalTime>
  <Words>117</Words>
  <Application>Microsoft Office PowerPoint</Application>
  <PresentationFormat>Předvádění na obrazovce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venca</cp:lastModifiedBy>
  <cp:revision>94</cp:revision>
  <dcterms:created xsi:type="dcterms:W3CDTF">2013-05-25T08:35:18Z</dcterms:created>
  <dcterms:modified xsi:type="dcterms:W3CDTF">2013-06-28T21:25:38Z</dcterms:modified>
</cp:coreProperties>
</file>