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7" r:id="rId4"/>
    <p:sldId id="274" r:id="rId5"/>
    <p:sldId id="275" r:id="rId6"/>
    <p:sldId id="276" r:id="rId7"/>
    <p:sldId id="261" r:id="rId8"/>
    <p:sldId id="277" r:id="rId9"/>
    <p:sldId id="278" r:id="rId10"/>
    <p:sldId id="265" r:id="rId11"/>
    <p:sldId id="266" r:id="rId12"/>
    <p:sldId id="263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3" d="100"/>
          <a:sy n="73" d="100"/>
        </p:scale>
        <p:origin x="-1074" y="-7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slide" Target="slide1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openxmlformats.org/officeDocument/2006/relationships/slide" Target="slide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VY_32_INOVACE_120_Fyzika_odpor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12844"/>
            <a:ext cx="849694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získává základní informace </a:t>
            </a:r>
            <a:r>
              <a:rPr lang="cs-CZ" dirty="0" smtClean="0"/>
              <a:t>o výpočtu příkonu elektrických 	spotřebičů. </a:t>
            </a:r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</a:t>
            </a:r>
            <a:r>
              <a:rPr lang="cs-CZ" dirty="0" smtClean="0"/>
              <a:t>slova: odpor, vodič.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skupina: </a:t>
            </a:r>
            <a:r>
              <a:rPr lang="cs-CZ" dirty="0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druhý </a:t>
            </a:r>
            <a:r>
              <a:rPr lang="cs-CZ" dirty="0" smtClean="0"/>
              <a:t>stupeň.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628800"/>
            <a:ext cx="729171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Každý vodič elektrického proudu má nějaký odpor.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8984" y="3364428"/>
            <a:ext cx="740965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Dobré vodiče mají malý odpor.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0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Elektrický odpor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1600" y="4509120"/>
            <a:ext cx="740965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Špatné vodiče mají velký odpor.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65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10" grpId="0" animBg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1437480"/>
            <a:ext cx="24837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Dobré vodiče.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83768" y="0"/>
            <a:ext cx="3888431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Elektrický odpor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68144" y="1437480"/>
            <a:ext cx="262946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Špatné vodiče.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vál 1"/>
          <p:cNvSpPr/>
          <p:nvPr/>
        </p:nvSpPr>
        <p:spPr>
          <a:xfrm>
            <a:off x="3059832" y="4977172"/>
            <a:ext cx="1728192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měď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225478" y="5084348"/>
            <a:ext cx="1728192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zlato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5260" y="4421156"/>
            <a:ext cx="2178627" cy="20077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stříbro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10678" y="4381744"/>
            <a:ext cx="1962802" cy="18810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hliník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247" y="4869996"/>
            <a:ext cx="1977562" cy="18705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železo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826806" y="5084348"/>
            <a:ext cx="1728192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uhlík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3284561" y="980728"/>
            <a:ext cx="2088232" cy="71836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Klikni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51021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694 -0.00972 -0.01458 -0.01296 -0.02413 -0.01713 C -0.03906 -0.03079 -0.01666 -0.01134 -0.0342 -0.02292 C -0.0401 -0.02685 -0.04548 -0.03218 -0.05138 -0.03634 C -0.05416 -0.05093 -0.05069 -0.03658 -0.0585 -0.05347 C -0.06336 -0.06389 -0.06632 -0.07685 -0.07274 -0.08588 C -0.07899 -0.10648 -0.07482 -0.10023 -0.08142 -0.10857 C -0.08454 -0.12616 -0.08194 -0.11945 -0.08715 -0.12963 C -0.09149 -0.14676 -0.08819 -0.15926 -0.07847 -0.16968 C -0.07361 -0.18287 -0.06666 -0.18565 -0.05711 -0.19236 C -0.04079 -0.20394 -0.02691 -0.21088 -0.0085 -0.21343 C 0.01285 -0.21204 0.03455 -0.21343 0.05573 -0.20949 C 0.0658 -0.20764 0.075 -0.20116 0.08438 -0.1963 C 0.10313 -0.18658 0.12084 -0.17315 0.14011 -0.16574 C 0.14671 -0.1632 0.15365 -0.16134 0.16007 -0.1581 C 0.1698 -0.15301 0.18004 -0.14884 0.18872 -0.14097 C 0.1915 -0.13843 0.1941 -0.13519 0.19723 -0.13334 C 0.19827 -0.13264 0.21563 -0.12963 0.2158 -0.12963 C 0.23542 -0.12546 0.27414 -0.11528 0.28577 -0.1125 C 0.3323 -0.10093 0.37778 -0.09005 0.42292 -0.0706 C 0.46806 -0.07593 0.50834 -0.07917 0.55573 -0.08195 C 0.60521 -0.09398 0.57587 -0.08009 0.59289 -0.09722 C 0.59566 -0.1 0.59844 -0.10278 0.60157 -0.10486 C 0.62223 -0.11945 0.64219 -0.12847 0.66146 -0.14861 C 0.67917 -0.16713 0.69341 -0.18796 0.7073 -0.21158 C 0.70903 -0.2213 0.71615 -0.23866 0.72153 -0.24584 C 0.72396 -0.25417 0.72448 -0.25741 0.72865 -0.26482 C 0.7323 -0.27107 0.73351 -0.26921 0.73577 -0.27616 C 0.73698 -0.27986 0.7375 -0.28403 0.73872 -0.28773 C 0.73959 -0.29028 0.74063 -0.29283 0.7415 -0.29537 C 0.74341 -0.3088 0.74862 -0.32014 0.75157 -0.33334 C 0.75382 -0.34329 0.75382 -0.34954 0.75868 -0.3581 C 0.76181 -0.3713 0.75921 -0.3669 0.76441 -0.37338 C 0.7658 -0.37871 0.76702 -0.38264 0.77014 -0.38681 " pathEditMode="relative" ptsTypes="fffffffffffffffffffffffffffffffffA">
                                      <p:cBhvr>
                                        <p:cTn id="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81481E-6 C 0.00503 -0.02407 0.00937 -0.04814 0.01302 -0.07245 C 0.01232 -0.09837 0.01302 -0.12384 0.01163 -0.1493 C 0.01146 -0.15185 0.01128 -0.15532 0.00989 -0.15671 C 0.0059 -0.16064 0.00104 -0.15856 -0.00348 -0.15972 C -0.01736 -0.16597 -0.03091 -0.17476 -0.04532 -0.17731 C -0.05434 -0.17615 -0.06354 -0.17615 -0.07223 -0.17268 C -0.07952 -0.16388 -0.08611 -0.16111 -0.09445 -0.15671 C -0.09948 -0.15439 -0.10573 -0.15069 -0.11059 -0.14791 C -0.11528 -0.14513 -0.12014 -0.14629 -0.12518 -0.1449 C -0.12761 -0.14328 -0.13299 -0.1405 -0.13299 -0.14027 C -0.16702 -0.14282 -0.14723 -0.13819 -0.16407 -0.1493 C -0.16754 -0.15509 -0.16771 -0.15138 -0.17118 -0.15972 C -0.17153 -0.16157 -0.17188 -0.16365 -0.17223 -0.1655 C -0.17275 -0.16851 -0.17379 -0.1743 -0.17379 -0.17407 C -0.17379 -0.1912 -0.1757 -0.22175 -0.17118 -0.24236 C -0.17153 -0.25393 -0.17153 -0.26574 -0.17223 -0.27731 C -0.1724 -0.2824 -0.17622 -0.29074 -0.17622 -0.2905 C -0.17292 -0.31203 -0.17379 -0.30555 -0.15625 -0.30694 C -0.15018 -0.31018 -0.15625 -0.30555 -0.15261 -0.31296 C -0.15035 -0.31736 -0.14757 -0.31666 -0.14532 -0.31967 " pathEditMode="relative" rAng="0" ptsTypes="ffffffffffffffffffffA">
                                      <p:cBhvr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60" y="-1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6 C -0.00052 -0.01852 -3.05556E-6 -0.03704 -0.00121 -0.05533 C -0.0026 -0.0801 -0.00607 -0.08866 -0.00902 -0.11065 C -0.00989 -0.11806 -0.01024 -0.12593 -0.01111 -0.13334 C -0.01267 -0.14561 -0.01475 -0.15764 -0.01666 -0.16968 C -0.01823 -0.17986 -0.02604 -0.21505 -0.03333 -0.21713 C -0.04409 -0.22014 -0.05486 -0.22107 -0.06545 -0.22292 C -0.08524 -0.24537 -0.10225 -0.27848 -0.12656 -0.28588 C -0.13836 -0.29954 -0.12951 -0.29468 -0.15312 -0.29908 C -0.15468 -0.30186 -0.15711 -0.30371 -0.15868 -0.30672 C -0.15972 -0.3088 -0.15989 -0.31204 -0.16093 -0.31436 C -0.16163 -0.31598 -0.16458 -0.32084 -0.16527 -0.32199 C -0.16389 -0.33519 -0.16215 -0.35 -0.15868 -0.36204 C -0.15677 -0.36852 -0.15347 -0.37176 -0.15086 -0.37732 C -0.1493 -0.38079 -0.14843 -0.38542 -0.14652 -0.38866 C -0.14461 -0.3919 -0.14201 -0.39375 -0.13993 -0.3963 C -0.13836 -0.40348 -0.13576 -0.40533 -0.13316 -0.41158 C -0.13229 -0.41598 -0.12934 -0.42755 -0.1276 -0.43033 " pathEditMode="relative" rAng="0" ptsTypes="fffffffffffffffffA">
                                      <p:cBhvr>
                                        <p:cTn id="7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64" y="-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163 -0.00116 0.04271 -0.00371 0.05156 -0.00556 C 0.0559 -0.00648 0.06962 -0.01551 0.07274 -0.01713 C 0.08298 -0.02222 0.09375 -0.02176 0.10434 -0.02269 C 0.11389 -0.03125 0.12517 -0.03403 0.13576 -0.03982 C 0.14184 -0.04329 0.14652 -0.04722 0.15295 -0.04931 C 0.15607 -0.05579 0.15885 -0.06343 0.16146 -0.07037 C 0.16406 -0.07755 0.16371 -0.08449 0.16718 -0.09121 C 0.17187 -0.11644 0.1651 -0.08565 0.17152 -0.10278 C 0.17604 -0.11458 0.17621 -0.14074 0.17864 -0.15417 C 0.17743 -0.18727 0.17621 -0.20371 0.16441 -0.23218 C 0.1658 -0.24746 0.16718 -0.2632 0.17014 -0.27801 C 0.16875 -0.31158 0.16875 -0.32454 0.15868 -0.35417 C 0.15312 -0.3706 0.14705 -0.39236 0.13298 -0.39607 C 0.12291 -0.39537 0.11284 -0.39653 0.10295 -0.39421 C 0.06632 -0.38588 0.03871 -0.3294 0.01562 -0.29699 C 0.00816 -0.28634 -0.00782 -0.2419 -0.02153 -0.23611 C -0.02969 -0.21806 -0.03924 -0.20741 -0.05018 -0.19236 C -0.05469 -0.18588 -0.05816 -0.17801 -0.06285 -0.1713 C -0.07101 -0.15949 -0.07917 -0.14699 -0.08854 -0.13704 C -0.09288 -0.13264 -0.09757 -0.12871 -0.10157 -0.12361 C -0.10486 -0.11921 -0.1066 -0.1132 -0.11007 -0.10857 C -0.11754 -0.09769 -0.13559 -0.08125 -0.14271 -0.07408 C -0.15104 -0.06574 -0.15695 -0.05371 -0.16424 -0.04375 C -0.16667 -0.04051 -0.16754 -0.03542 -0.16997 -0.03218 C -0.17813 -0.0213 -0.18889 -0.01458 -0.19705 -0.00371 C -0.20955 0.01296 -0.21216 0.02129 -0.22848 0.02477 C -0.26927 0.04954 -0.25139 0.03889 -0.2816 0.05717 C -0.2908 0.06273 -0.30955 0.06458 -0.31875 0.06667 C -0.34723 0.07268 -0.37101 0.07315 -0.40139 0.0743 C -0.41598 0.07662 -0.42657 0.08264 -0.43993 0.08009 C -0.44844 0.07315 -0.45591 0.06736 -0.46563 0.06481 C -0.47448 0.05717 -0.48091 0.05231 -0.48854 0.04213 C -0.49636 0.03171 -0.48941 0.04051 -0.49566 0.03241 C -0.49705 0.03055 -0.5 0.02685 -0.5 0.02685 C -0.50278 0.01551 -0.50799 0.00787 -0.51285 -0.00185 C -0.51337 -0.00371 -0.51354 -0.00579 -0.51424 -0.00741 C -0.51493 -0.00903 -0.5165 -0.00972 -0.51702 -0.01134 C -0.51841 -0.01482 -0.51997 -0.02269 -0.51997 -0.02269 C -0.51875 -0.03565 -0.51719 -0.04838 -0.51424 -0.06088 C -0.51268 -0.07708 -0.51233 -0.08171 -0.50573 -0.09514 C -0.50348 -0.1 -0.49427 -0.10278 -0.49427 -0.10278 C -0.48941 -0.10208 -0.48438 -0.10301 -0.47986 -0.10093 C -0.47848 -0.10023 -0.47848 -0.09514 -0.47848 -0.09514 " pathEditMode="relative" ptsTypes="fffffffffffffffffffffffffffffffffffffffffffA">
                                      <p:cBhvr>
                                        <p:cTn id="8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889 -0.00463 C -0.05157 -0.00394 -0.06389 -0.00417 -0.07657 -0.00278 C -0.08247 -0.00209 -0.09393 0.00139 -0.09393 0.00162 C -0.10278 0.00787 -0.1125 0.0162 -0.12222 0.02106 C -0.12657 0.02315 -0.13559 0.02708 -0.13559 0.02731 C -0.15382 0.04652 -0.18368 0.04699 -0.20504 0.05254 C -0.22969 0.05879 -0.25243 0.07152 -0.27743 0.07407 C -0.28872 0.07338 -0.3 0.06944 -0.31094 0.07222 C -0.31771 0.07384 -0.36025 0.1 -0.36875 0.10578 C -0.37413 0.10926 -0.37952 0.11435 -0.3849 0.11736 C -0.39532 0.12338 -0.41684 0.1331 -0.41684 0.13333 C -0.4349 0.1324 -0.45278 0.13379 -0.47049 0.13125 C -0.47657 0.13055 -0.48212 0.12546 -0.48802 0.12338 C -0.50712 0.11643 -0.52691 0.11365 -0.54584 0.10347 C -0.5566 0.09745 -0.56754 0.09166 -0.57795 0.08402 C -0.5842 0.07916 -0.60538 0.05995 -0.61545 0.05648 C -0.61667 0.05509 -0.61823 0.05416 -0.61945 0.05254 C -0.62188 0.04953 -0.62604 0.04259 -0.62604 0.04282 C -0.62604 0.02916 -0.63125 -0.02963 -0.61945 -0.05394 C -0.60834 -0.07662 -0.62309 -0.04005 -0.61129 -0.0676 C -0.60677 -0.07824 -0.60139 -0.09699 -0.59254 -0.10093 C -0.58854 -0.10556 -0.58368 -0.10903 -0.58056 -0.11482 C -0.57518 -0.12523 -0.56927 -0.13357 -0.56181 -0.14051 C -0.55608 -0.14584 -0.54931 -0.14653 -0.54306 -0.14838 C -0.53768 -0.14792 -0.51302 -0.14861 -0.504 -0.14236 C -0.50261 -0.14144 -0.50278 -0.13797 -0.50139 -0.13635 C -0.50035 -0.13519 -0.49879 -0.13519 -0.4974 -0.13449 C -0.48837 -0.13519 -0.47952 -0.13519 -0.47049 -0.13635 C -0.4691 -0.13658 -0.46736 -0.13704 -0.46667 -0.13866 C -0.44757 -0.17431 -0.48334 -0.11968 -0.46129 -0.15232 C -0.45903 -0.16158 -0.45712 -0.17014 -0.45591 -0.17986 C -0.45643 -0.1831 -0.45556 -0.1875 -0.45712 -0.18982 C -0.45903 -0.1926 -0.46528 -0.19352 -0.46528 -0.19329 C -0.47431 -0.19144 -0.47865 -0.18773 -0.48663 -0.18195 C -0.49584 -0.16829 -0.49254 -0.17454 -0.4974 -0.16412 C -0.49879 -0.15463 -0.50087 -0.14584 -0.50278 -0.13635 C -0.50174 -0.1125 -0.5033 -0.09815 -0.4908 -0.08334 C -0.48559 -0.07709 -0.48021 -0.0713 -0.47466 -0.06551 C -0.47153 -0.06227 -0.46389 -0.05973 -0.46389 -0.05949 C -0.45938 -0.06227 -0.45434 -0.06366 -0.4507 -0.0676 C -0.44618 -0.07153 -0.44358 -0.07824 -0.43976 -0.08334 C -0.43177 -0.09398 -0.42292 -0.10324 -0.4158 -0.11482 C -0.41198 -0.12084 -0.40868 -0.12709 -0.40486 -0.13264 C -0.40157 -0.13773 -0.39722 -0.14121 -0.39427 -0.14653 C -0.3915 -0.15093 -0.39011 -0.15718 -0.3875 -0.16204 C -0.37813 -0.17848 -0.37014 -0.19098 -0.3566 -0.19746 C -0.35313 -0.20255 -0.34323 -0.20533 -0.34323 -0.2051 C -0.33716 -0.21135 -0.329 -0.21389 -0.3217 -0.21736 C -0.30868 -0.21574 -0.29462 -0.21991 -0.28282 -0.21135 C -0.27448 -0.20533 -0.27413 -0.20278 -0.26545 -0.19954 C -0.25782 -0.18797 -0.254 -0.19792 -0.2467 -0.20348 C -0.23646 -0.21111 -0.22431 -0.21111 -0.21302 -0.2132 C -0.18299 -0.21181 -0.14393 -0.20394 -0.11528 -0.21551 C -0.09427 -0.24537 -0.08559 -0.2625 -0.07222 -0.30209 C -0.06875 -0.31297 -0.06719 -0.3257 -0.06424 -0.3375 C -0.06025 -0.35371 -0.05417 -0.36968 -0.05087 -0.38658 C -0.04809 -0.40278 -0.04688 -0.41991 -0.04288 -0.43565 C -0.04219 -0.42385 -0.04115 -0.41204 -0.03889 -0.40047 C -0.03785 -0.39514 -0.0349 -0.38982 -0.0349 -0.38449 " pathEditMode="relative" rAng="0" ptsTypes="ffffffffffffffffffffffffffffffffffffffffffffffffffffffffffA">
                                      <p:cBhvr>
                                        <p:cTn id="8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10" y="-1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191 -0.0037 0.004 -0.0074 0.00573 -0.01134 C 0.00868 -0.01828 0.00782 -0.02546 0.01146 -0.03217 C 0.01389 -0.04537 0.01476 -0.05902 0.01702 -0.07222 C 0.01806 -0.07801 0.01893 -0.08356 0.01997 -0.08935 C 0.02049 -0.09189 0.02136 -0.09699 0.02136 -0.09699 C 0.02084 -0.10023 0.02136 -0.1037 0.01997 -0.10648 C 0.0191 -0.1081 0.01702 -0.10764 0.01563 -0.10856 C 0.00834 -0.11412 0.00105 -0.12106 -0.00573 -0.12754 C -0.01076 -0.13842 -0.01944 -0.1456 -0.0243 -0.15601 C -0.02569 -0.15926 -0.02673 -0.16296 -0.02864 -0.16551 C -0.03159 -0.16944 -0.03559 -0.17152 -0.03854 -0.17523 C -0.05763 -0.19884 -0.06666 -0.21435 -0.09427 -0.21898 C -0.10902 -0.21828 -0.12378 -0.21921 -0.13854 -0.21713 C -0.14218 -0.21666 -0.14496 -0.21203 -0.14861 -0.21134 C -0.1585 -0.20949 -0.16857 -0.21018 -0.17864 -0.20949 C -0.20763 -0.20416 -0.23055 -0.18356 -0.25711 -0.16944 C -0.27048 -0.16226 -0.25573 -0.16944 -0.26718 -0.15995 C -0.27343 -0.15463 -0.28125 -0.15046 -0.28854 -0.14838 C -0.30364 -0.13333 -0.31319 -0.12268 -0.32864 -0.10463 C -0.33923 -0.09213 -0.34444 -0.07222 -0.35573 -0.06088 C -0.36996 -0.04676 -0.38715 -0.03055 -0.39861 -0.01319 C -0.40191 -0.0081 -0.40486 -0.00254 -0.40868 0.00209 C -0.41493 0.00973 -0.42204 0.01574 -0.42864 0.02292 C -0.43211 0.02662 -0.43454 0.03195 -0.43854 0.03449 C -0.45625 0.04607 -0.48454 0.06436 -0.49722 0.08403 C -0.51041 0.1044 -0.51944 0.12871 -0.53298 0.14861 C -0.53767 0.15556 -0.54375 0.16111 -0.54861 0.16783 C -0.55607 0.17824 -0.56284 0.18936 -0.56996 0.2 C -0.57552 0.20834 -0.58368 0.2125 -0.5901 0.21922 C -0.61857 0.24931 -0.57586 0.20625 -0.6 0.23449 C -0.6125 0.24908 -0.63038 0.25834 -0.64583 0.26482 C -0.66597 0.26227 -0.67326 0.26505 -0.68715 0.25162 C -0.69878 0.22963 -0.70538 0.20348 -0.71007 0.17732 C -0.71215 0.13172 -0.71354 0.09329 -0.71145 0.04584 C -0.71059 0.02686 -0.69861 -0.01574 -0.69288 -0.03426 C -0.68906 -0.06481 -0.67482 -0.09143 -0.66007 -0.11412 C -0.65555 -0.12129 -0.6526 -0.12986 -0.64583 -0.13333 C -0.63888 -0.14213 -0.64201 -0.14004 -0.6243 -0.13518 C -0.62291 -0.13472 -0.62152 -0.13125 -0.62152 -0.13125 " pathEditMode="relative" ptsTypes="fffffffffffffffffffffffffffffffffffffffA">
                                      <p:cBhvr>
                                        <p:cTn id="8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 animBg="1"/>
      <p:bldP spid="7" grpId="0"/>
      <p:bldP spid="2" grpId="0" animBg="1"/>
      <p:bldP spid="2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0323" y="1124743"/>
            <a:ext cx="7395189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Každý vodič se průchodem elektrického proudu 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zahřívá</a:t>
            </a: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- elektrická energie se mění na 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teplo</a:t>
            </a: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83768" y="0"/>
            <a:ext cx="3888431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Zahřívání vodičů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323" y="4626714"/>
            <a:ext cx="887954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Špatné vodiče se zahřívají hodně, 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mají velký odpor.</a:t>
            </a:r>
            <a:endParaRPr lang="cs-CZ" sz="28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323" y="3313761"/>
            <a:ext cx="816262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Dobré vodiče se zahřívají málo, 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mají malý odpor.</a:t>
            </a:r>
            <a:endParaRPr lang="cs-CZ" sz="2800" b="1" cap="none" spc="0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846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 animBg="1"/>
      <p:bldP spid="7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1386354"/>
            <a:ext cx="739518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 zda má vodič velký či malý průřez.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04" y="0"/>
            <a:ext cx="547260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Odpor závisí také na…. 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1560" y="2390004"/>
            <a:ext cx="216024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alý 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odpor</a:t>
            </a:r>
            <a:endParaRPr lang="cs-CZ" sz="2800" b="1" cap="none" spc="0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2771800" y="1917197"/>
            <a:ext cx="1098122" cy="108012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4369477" y="2186508"/>
            <a:ext cx="549061" cy="54006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702700" y="2274512"/>
            <a:ext cx="22536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velký 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odpor</a:t>
            </a:r>
            <a:endParaRPr lang="cs-CZ" sz="28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43162" y="3743158"/>
            <a:ext cx="739518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 zda je vodič krátký či dlouhý.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Vývojový diagram: paměť s přímým přístupem 12"/>
          <p:cNvSpPr/>
          <p:nvPr/>
        </p:nvSpPr>
        <p:spPr>
          <a:xfrm>
            <a:off x="2761211" y="4437112"/>
            <a:ext cx="909101" cy="504056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paměť s přímým přístupem 18"/>
          <p:cNvSpPr/>
          <p:nvPr/>
        </p:nvSpPr>
        <p:spPr>
          <a:xfrm>
            <a:off x="4373574" y="4437112"/>
            <a:ext cx="2430674" cy="504056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95536" y="4689140"/>
            <a:ext cx="218206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alý 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odpor</a:t>
            </a:r>
            <a:endParaRPr lang="cs-CZ" sz="2800" b="1" cap="none" spc="0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23536" y="5085184"/>
            <a:ext cx="219288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velký 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odpor</a:t>
            </a:r>
            <a:endParaRPr lang="cs-CZ" sz="28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0380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 animBg="1"/>
      <p:bldP spid="12" grpId="0"/>
      <p:bldP spid="11" grpId="0" animBg="1"/>
      <p:bldP spid="14" grpId="0" animBg="1"/>
      <p:bldP spid="15" grpId="0"/>
      <p:bldP spid="16" grpId="0"/>
      <p:bldP spid="13" grpId="0" animBg="1"/>
      <p:bldP spid="19" grpId="0" animBg="1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0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Prokaž znalosti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048" y="836712"/>
            <a:ext cx="886043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z těchto měděných vodičů má 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nejmenší</a:t>
            </a: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odpor?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77714"/>
            <a:ext cx="2695575" cy="43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4774" y="4581128"/>
            <a:ext cx="4114800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12541"/>
            <a:ext cx="781050" cy="29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72768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0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Prokaž znalosti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048" y="836712"/>
            <a:ext cx="871641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z těchto měděných vodičů má 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největší</a:t>
            </a: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odpor?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81128"/>
            <a:ext cx="4114800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7166" y="3276600"/>
            <a:ext cx="21717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564904"/>
            <a:ext cx="781050" cy="29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73968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0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Prokaž znalosti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048" y="836712"/>
            <a:ext cx="871641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Označ dobré vodiče elektrického proudu.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hlinkClick r:id="rId2" action="ppaction://hlinksldjump"/>
          </p:cNvPr>
          <p:cNvSpPr/>
          <p:nvPr/>
        </p:nvSpPr>
        <p:spPr>
          <a:xfrm>
            <a:off x="539552" y="2852936"/>
            <a:ext cx="1728192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měď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4644007" y="2664182"/>
            <a:ext cx="1728192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zlato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Ovál 9">
            <a:hlinkClick r:id="rId2" action="ppaction://hlinksldjump"/>
          </p:cNvPr>
          <p:cNvSpPr/>
          <p:nvPr/>
        </p:nvSpPr>
        <p:spPr>
          <a:xfrm>
            <a:off x="1715699" y="4534718"/>
            <a:ext cx="2178627" cy="20077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stříbro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Ovál 10">
            <a:hlinkClick r:id="rId2" action="ppaction://hlinksldjump"/>
          </p:cNvPr>
          <p:cNvSpPr/>
          <p:nvPr/>
        </p:nvSpPr>
        <p:spPr>
          <a:xfrm>
            <a:off x="6084168" y="2492895"/>
            <a:ext cx="1962802" cy="18810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hliník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Ovál 11">
            <a:hlinkClick r:id="rId3" action="ppaction://hlinksldjump"/>
          </p:cNvPr>
          <p:cNvSpPr/>
          <p:nvPr/>
        </p:nvSpPr>
        <p:spPr>
          <a:xfrm>
            <a:off x="2219366" y="2664182"/>
            <a:ext cx="1977562" cy="18705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železo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Ovál 12">
            <a:hlinkClick r:id="rId3" action="ppaction://hlinksldjump"/>
          </p:cNvPr>
          <p:cNvSpPr/>
          <p:nvPr/>
        </p:nvSpPr>
        <p:spPr>
          <a:xfrm>
            <a:off x="5004048" y="4581128"/>
            <a:ext cx="1728192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uhlík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0889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5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764704"/>
            <a:ext cx="6027037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Konec</a:t>
            </a:r>
            <a:endParaRPr lang="cs-CZ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0055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9939" y="476672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Použité zdroje: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556792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Microsoft Office - Klipart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2204864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Vlastní zdroje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118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4139952" y="1196752"/>
            <a:ext cx="3384376" cy="2736304"/>
          </a:xfrm>
          <a:prstGeom prst="smileyFac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1979712" y="5229200"/>
            <a:ext cx="792088" cy="576064"/>
          </a:xfrm>
          <a:prstGeom prst="actionButtonBackPrevio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1129199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1979712" y="5229200"/>
            <a:ext cx="792088" cy="576064"/>
          </a:xfrm>
          <a:prstGeom prst="actionButtonBackPrevious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4139952" y="1196752"/>
            <a:ext cx="3384376" cy="2736304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6480523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389</TotalTime>
  <Words>176</Words>
  <Application>Microsoft Office PowerPoint</Application>
  <PresentationFormat>Předvádění na obrazovce (4:3)</PresentationFormat>
  <Paragraphs>57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121</cp:revision>
  <dcterms:created xsi:type="dcterms:W3CDTF">2013-05-25T08:35:18Z</dcterms:created>
  <dcterms:modified xsi:type="dcterms:W3CDTF">2013-06-29T07:05:35Z</dcterms:modified>
</cp:coreProperties>
</file>