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76" r:id="rId2"/>
    <p:sldId id="277" r:id="rId3"/>
    <p:sldId id="256" r:id="rId4"/>
    <p:sldId id="258" r:id="rId5"/>
    <p:sldId id="285" r:id="rId6"/>
    <p:sldId id="259" r:id="rId7"/>
    <p:sldId id="260" r:id="rId8"/>
    <p:sldId id="262" r:id="rId9"/>
    <p:sldId id="280" r:id="rId10"/>
    <p:sldId id="263" r:id="rId11"/>
    <p:sldId id="264" r:id="rId12"/>
    <p:sldId id="266" r:id="rId13"/>
    <p:sldId id="282" r:id="rId14"/>
    <p:sldId id="267" r:id="rId15"/>
    <p:sldId id="265" r:id="rId16"/>
    <p:sldId id="274" r:id="rId17"/>
    <p:sldId id="269" r:id="rId18"/>
    <p:sldId id="273" r:id="rId19"/>
    <p:sldId id="288" r:id="rId20"/>
    <p:sldId id="271" r:id="rId21"/>
    <p:sldId id="287" r:id="rId22"/>
    <p:sldId id="286" r:id="rId23"/>
    <p:sldId id="279" r:id="rId24"/>
    <p:sldId id="283" r:id="rId25"/>
    <p:sldId id="284" r:id="rId26"/>
    <p:sldId id="278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36F3644-F35B-45AB-B1D7-52060E6E860B}">
          <p14:sldIdLst>
            <p14:sldId id="276"/>
            <p14:sldId id="277"/>
            <p14:sldId id="256"/>
            <p14:sldId id="258"/>
            <p14:sldId id="285"/>
            <p14:sldId id="259"/>
            <p14:sldId id="260"/>
            <p14:sldId id="262"/>
            <p14:sldId id="280"/>
            <p14:sldId id="263"/>
            <p14:sldId id="264"/>
            <p14:sldId id="266"/>
            <p14:sldId id="282"/>
            <p14:sldId id="267"/>
            <p14:sldId id="265"/>
            <p14:sldId id="274"/>
            <p14:sldId id="269"/>
            <p14:sldId id="273"/>
            <p14:sldId id="288"/>
            <p14:sldId id="271"/>
            <p14:sldId id="287"/>
            <p14:sldId id="286"/>
            <p14:sldId id="279"/>
            <p14:sldId id="283"/>
            <p14:sldId id="284"/>
            <p14:sldId id="27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>
        <p:scale>
          <a:sx n="60" d="100"/>
          <a:sy n="60" d="100"/>
        </p:scale>
        <p:origin x="-1656" y="-29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87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FA0B33-9C49-40D6-805A-CD2E2AE2FC45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217084-7CFB-42CD-B3BE-13DCE771F5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25281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569A6-4A0F-465B-A2A9-2F5311979E3F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96917-4A7F-4677-A9F3-90A1CBE9BE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1132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569A6-4A0F-465B-A2A9-2F5311979E3F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96917-4A7F-4677-A9F3-90A1CBE9BE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51926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569A6-4A0F-465B-A2A9-2F5311979E3F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96917-4A7F-4677-A9F3-90A1CBE9BE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15063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569A6-4A0F-465B-A2A9-2F5311979E3F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96917-4A7F-4677-A9F3-90A1CBE9BE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19146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569A6-4A0F-465B-A2A9-2F5311979E3F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96917-4A7F-4677-A9F3-90A1CBE9BE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24215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569A6-4A0F-465B-A2A9-2F5311979E3F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96917-4A7F-4677-A9F3-90A1CBE9BE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7225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569A6-4A0F-465B-A2A9-2F5311979E3F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96917-4A7F-4677-A9F3-90A1CBE9BE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7613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569A6-4A0F-465B-A2A9-2F5311979E3F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96917-4A7F-4677-A9F3-90A1CBE9BE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5194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569A6-4A0F-465B-A2A9-2F5311979E3F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96917-4A7F-4677-A9F3-90A1CBE9BE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01139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569A6-4A0F-465B-A2A9-2F5311979E3F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96917-4A7F-4677-A9F3-90A1CBE9BE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57968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D569A6-4A0F-465B-A2A9-2F5311979E3F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D96917-4A7F-4677-A9F3-90A1CBE9BE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10982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D569A6-4A0F-465B-A2A9-2F5311979E3F}" type="datetimeFigureOut">
              <a:rPr lang="cs-CZ" smtClean="0"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D96917-4A7F-4677-A9F3-90A1CBE9BE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6704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jpg"/><Relationship Id="rId4" Type="http://schemas.openxmlformats.org/officeDocument/2006/relationships/image" Target="../media/image25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Reykjav%C3%ADk_5545.JPG" TargetMode="External"/><Relationship Id="rId3" Type="http://schemas.openxmlformats.org/officeDocument/2006/relationships/hyperlink" Target="http://www.mundo.cz/skotsko/fauna-flora" TargetMode="External"/><Relationship Id="rId7" Type="http://schemas.openxmlformats.org/officeDocument/2006/relationships/hyperlink" Target="http://cs.wikipedia.org/wiki/Soubor:Iceland_Mid-Atlantic_Ridge_Fig16.gif" TargetMode="External"/><Relationship Id="rId2" Type="http://schemas.openxmlformats.org/officeDocument/2006/relationships/hyperlink" Target="http://cs.wikipedia.org/wiki/Soubor:Flag_of_Iceland.sv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thatsweetsound.com/wp-content/uploads/2012/10/sigur-ros.jpg" TargetMode="External"/><Relationship Id="rId5" Type="http://schemas.openxmlformats.org/officeDocument/2006/relationships/hyperlink" Target="http://www.theplace2.ru/photos/Bjork-md281/pic-3484.html" TargetMode="External"/><Relationship Id="rId4" Type="http://schemas.openxmlformats.org/officeDocument/2006/relationships/hyperlink" Target="http://tapety.superhry.cz/fauna/kone/islandsky-ku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tabl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9652" y="2559743"/>
            <a:ext cx="6264696" cy="1738514"/>
          </a:xfrm>
          <a:prstGeom prst="rect">
            <a:avLst/>
          </a:prstGeom>
        </p:spPr>
      </p:pic>
      <p:sp>
        <p:nvSpPr>
          <p:cNvPr id="6" name="Podnadpis 8"/>
          <p:cNvSpPr txBox="1">
            <a:spLocks/>
          </p:cNvSpPr>
          <p:nvPr/>
        </p:nvSpPr>
        <p:spPr>
          <a:xfrm>
            <a:off x="1406679" y="4437112"/>
            <a:ext cx="6552728" cy="1368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None/>
            </a:pPr>
            <a:r>
              <a:rPr lang="cs-CZ" sz="1800" b="1" dirty="0" smtClean="0">
                <a:solidFill>
                  <a:prstClr val="black"/>
                </a:solidFill>
                <a:latin typeface="+mj-lt"/>
              </a:rPr>
              <a:t>Název DUM:  </a:t>
            </a:r>
            <a:r>
              <a:rPr lang="cs-CZ" sz="1800" dirty="0" smtClean="0">
                <a:solidFill>
                  <a:prstClr val="black"/>
                </a:solidFill>
                <a:latin typeface="+mj-lt"/>
              </a:rPr>
              <a:t>VY_32_INOVACE_X_3_05_Island</a:t>
            </a:r>
            <a:endParaRPr lang="cs-CZ" sz="1800" b="1" dirty="0" smtClean="0">
              <a:solidFill>
                <a:prstClr val="black"/>
              </a:solidFill>
              <a:latin typeface="+mj-lt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1800" b="1" dirty="0" smtClean="0">
                <a:solidFill>
                  <a:prstClr val="black"/>
                </a:solidFill>
                <a:latin typeface="+mj-lt"/>
              </a:rPr>
              <a:t>Šablona číslo:    </a:t>
            </a:r>
            <a:r>
              <a:rPr lang="cs-CZ" sz="1800" dirty="0" smtClean="0">
                <a:solidFill>
                  <a:prstClr val="black"/>
                </a:solidFill>
                <a:latin typeface="+mj-lt"/>
              </a:rPr>
              <a:t>X </a:t>
            </a:r>
            <a:r>
              <a:rPr lang="cs-CZ" sz="1800" b="1" dirty="0" smtClean="0">
                <a:solidFill>
                  <a:prstClr val="black"/>
                </a:solidFill>
                <a:latin typeface="+mj-lt"/>
              </a:rPr>
              <a:t>         Sada číslo:     </a:t>
            </a:r>
            <a:r>
              <a:rPr lang="cs-CZ" sz="1800" dirty="0" smtClean="0">
                <a:solidFill>
                  <a:prstClr val="black"/>
                </a:solidFill>
                <a:latin typeface="+mj-lt"/>
              </a:rPr>
              <a:t>3 </a:t>
            </a:r>
            <a:r>
              <a:rPr lang="cs-CZ" sz="1800" b="1" dirty="0" smtClean="0">
                <a:solidFill>
                  <a:prstClr val="black"/>
                </a:solidFill>
                <a:latin typeface="+mj-lt"/>
              </a:rPr>
              <a:t>          Pořadové číslo DUM: 05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1800" b="1" dirty="0" smtClean="0">
                <a:solidFill>
                  <a:prstClr val="black"/>
                </a:solidFill>
                <a:latin typeface="+mj-lt"/>
              </a:rPr>
              <a:t>Autor: </a:t>
            </a:r>
            <a:r>
              <a:rPr lang="cs-CZ" sz="1800" dirty="0" smtClean="0">
                <a:solidFill>
                  <a:prstClr val="black"/>
                </a:solidFill>
                <a:latin typeface="+mj-lt"/>
              </a:rPr>
              <a:t>Mgr. Radomíra Fišerová</a:t>
            </a:r>
          </a:p>
          <a:p>
            <a:pPr>
              <a:spcBef>
                <a:spcPts val="0"/>
              </a:spcBef>
            </a:pPr>
            <a:endParaRPr lang="cs-CZ" sz="1800" dirty="0" smtClean="0">
              <a:solidFill>
                <a:prstClr val="black"/>
              </a:solidFill>
              <a:latin typeface="+mj-lt"/>
            </a:endParaRPr>
          </a:p>
          <a:p>
            <a:endParaRPr lang="cs-CZ" dirty="0"/>
          </a:p>
        </p:txBody>
      </p:sp>
      <p:pic>
        <p:nvPicPr>
          <p:cNvPr id="1026" name="obrázek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2731" y="864394"/>
            <a:ext cx="6078537" cy="1487488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874516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fontScale="55000" lnSpcReduction="20000"/>
          </a:bodyPr>
          <a:lstStyle/>
          <a:p>
            <a:r>
              <a:rPr lang="cs-CZ" b="1" dirty="0"/>
              <a:t>Anotace: </a:t>
            </a:r>
            <a:r>
              <a:rPr lang="cs-CZ" dirty="0"/>
              <a:t>Žáci se seznamují s učivem </a:t>
            </a:r>
            <a:r>
              <a:rPr lang="cs-CZ" dirty="0" smtClean="0"/>
              <a:t>a zajímavostmi o Islandu.</a:t>
            </a:r>
            <a:r>
              <a:rPr lang="cs-CZ" dirty="0"/>
              <a:t>	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/>
              <a:t>Očekávaný výstup</a:t>
            </a:r>
            <a:r>
              <a:rPr lang="cs-CZ" sz="2800" b="1" dirty="0"/>
              <a:t>: </a:t>
            </a:r>
            <a:r>
              <a:rPr lang="cs-CZ" dirty="0"/>
              <a:t>Žák zná </a:t>
            </a:r>
            <a:r>
              <a:rPr lang="cs-CZ" dirty="0" smtClean="0"/>
              <a:t>základní geografické údaje o Islandu.</a:t>
            </a:r>
          </a:p>
          <a:p>
            <a:endParaRPr lang="cs-CZ" sz="2800" dirty="0"/>
          </a:p>
          <a:p>
            <a:r>
              <a:rPr lang="cs-CZ" b="1" dirty="0"/>
              <a:t>Druh učebního materiálu: </a:t>
            </a:r>
            <a:r>
              <a:rPr lang="cs-CZ" dirty="0" smtClean="0"/>
              <a:t>prezentace</a:t>
            </a:r>
          </a:p>
          <a:p>
            <a:endParaRPr lang="cs-CZ" dirty="0"/>
          </a:p>
          <a:p>
            <a:r>
              <a:rPr lang="cs-CZ" b="1" dirty="0"/>
              <a:t>Typická věková skupina: </a:t>
            </a:r>
            <a:r>
              <a:rPr lang="cs-CZ" dirty="0" smtClean="0"/>
              <a:t>8. </a:t>
            </a:r>
            <a:r>
              <a:rPr lang="cs-CZ" dirty="0"/>
              <a:t>třída, </a:t>
            </a:r>
            <a:r>
              <a:rPr lang="cs-CZ" dirty="0" smtClean="0"/>
              <a:t>13-14 </a:t>
            </a:r>
            <a:r>
              <a:rPr lang="cs-CZ" dirty="0"/>
              <a:t>let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/>
              <a:t>Klíčová slova: </a:t>
            </a:r>
            <a:r>
              <a:rPr lang="cs-CZ" dirty="0" smtClean="0"/>
              <a:t>Island, </a:t>
            </a:r>
            <a:r>
              <a:rPr lang="cs-CZ" dirty="0"/>
              <a:t>města, povrch, vodstvo, </a:t>
            </a:r>
            <a:r>
              <a:rPr lang="cs-CZ" dirty="0" smtClean="0"/>
              <a:t>podnebí, </a:t>
            </a:r>
            <a:r>
              <a:rPr lang="cs-CZ" dirty="0"/>
              <a:t>obyvatelstvo, </a:t>
            </a:r>
            <a:r>
              <a:rPr lang="cs-CZ" dirty="0" smtClean="0"/>
              <a:t>hospodářství, zajímavosti</a:t>
            </a:r>
            <a:endParaRPr lang="cs-CZ" dirty="0"/>
          </a:p>
          <a:p>
            <a:endParaRPr lang="cs-CZ" dirty="0"/>
          </a:p>
          <a:p>
            <a:r>
              <a:rPr lang="cs-CZ" b="1" dirty="0"/>
              <a:t>Pomůcky a materiál: </a:t>
            </a:r>
            <a:r>
              <a:rPr lang="cs-CZ" dirty="0"/>
              <a:t>interaktivní tabule, mapa ČR, psací potřeby</a:t>
            </a:r>
            <a:br>
              <a:rPr lang="cs-CZ" dirty="0"/>
            </a:br>
            <a:endParaRPr lang="cs-CZ" dirty="0"/>
          </a:p>
          <a:p>
            <a:r>
              <a:rPr lang="cs-CZ" b="1" dirty="0"/>
              <a:t>Potřebný čas pro výuku DUM: </a:t>
            </a:r>
            <a:r>
              <a:rPr lang="cs-CZ" dirty="0"/>
              <a:t>  30 min</a:t>
            </a:r>
          </a:p>
          <a:p>
            <a:endParaRPr lang="cs-CZ" dirty="0"/>
          </a:p>
          <a:p>
            <a:r>
              <a:rPr lang="cs-CZ" b="1" dirty="0"/>
              <a:t>Metodické zhodnocení a popis práce s digitálním učebním materiálem:</a:t>
            </a:r>
            <a:r>
              <a:rPr lang="cs-CZ" dirty="0"/>
              <a:t>  Žáci se seznamují s učivem </a:t>
            </a:r>
            <a:r>
              <a:rPr lang="cs-CZ" dirty="0" smtClean="0"/>
              <a:t>a zajímavostmi o Islandu. </a:t>
            </a:r>
            <a:r>
              <a:rPr lang="cs-CZ" dirty="0"/>
              <a:t>Podle pokynů vyhledají základní informace v mapě, ověří jejich správnost a provedou zápis. Nakonec si prověří získané znalosti doplněním odpovědí do posledního úkolu.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0193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988840"/>
            <a:ext cx="7772400" cy="1542033"/>
          </a:xfrm>
        </p:spPr>
        <p:txBody>
          <a:bodyPr>
            <a:normAutofit/>
          </a:bodyPr>
          <a:lstStyle/>
          <a:p>
            <a:r>
              <a:rPr lang="cs-CZ" sz="4800" dirty="0" smtClean="0"/>
              <a:t>Island</a:t>
            </a:r>
            <a:r>
              <a:rPr lang="en-US" sz="4800" dirty="0" smtClean="0"/>
              <a:t/>
            </a:r>
            <a:br>
              <a:rPr lang="en-US" sz="4800" dirty="0" smtClean="0"/>
            </a:br>
            <a:r>
              <a:rPr lang="en-US" sz="3600" dirty="0" smtClean="0">
                <a:solidFill>
                  <a:schemeClr val="bg1">
                    <a:lumMod val="50000"/>
                  </a:schemeClr>
                </a:solidFill>
              </a:rPr>
              <a:t>“z</a:t>
            </a:r>
            <a:r>
              <a:rPr lang="cs-CZ" sz="3600" dirty="0" err="1" smtClean="0">
                <a:solidFill>
                  <a:schemeClr val="bg1">
                    <a:lumMod val="50000"/>
                  </a:schemeClr>
                </a:solidFill>
              </a:rPr>
              <a:t>emě</a:t>
            </a:r>
            <a:r>
              <a:rPr lang="cs-CZ" sz="36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sz="3600" dirty="0">
                <a:solidFill>
                  <a:schemeClr val="bg1">
                    <a:lumMod val="50000"/>
                  </a:schemeClr>
                </a:solidFill>
              </a:rPr>
              <a:t>ohně a </a:t>
            </a:r>
            <a:r>
              <a:rPr lang="cs-CZ" sz="3600" dirty="0" smtClean="0">
                <a:solidFill>
                  <a:schemeClr val="bg1">
                    <a:lumMod val="50000"/>
                  </a:schemeClr>
                </a:solidFill>
              </a:rPr>
              <a:t>ledu</a:t>
            </a:r>
            <a:r>
              <a:rPr lang="en-US" sz="3600" dirty="0" smtClean="0">
                <a:solidFill>
                  <a:schemeClr val="bg1">
                    <a:lumMod val="50000"/>
                  </a:schemeClr>
                </a:solidFill>
              </a:rPr>
              <a:t>”</a:t>
            </a:r>
            <a:endParaRPr lang="cs-CZ" sz="36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2116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ZÁKLADNÍ ÚDAJE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Počet obyvatel: </a:t>
            </a:r>
            <a:r>
              <a:rPr lang="cs-CZ" sz="2000" dirty="0"/>
              <a:t>299 388 (červenec 2006)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Rozloha: </a:t>
            </a:r>
            <a:r>
              <a:rPr lang="cs-CZ" sz="2000" dirty="0"/>
              <a:t>103 000 km</a:t>
            </a:r>
            <a:r>
              <a:rPr lang="cs-CZ" sz="2000" baseline="30000" dirty="0"/>
              <a:t>2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Hlavní město: Reykjavík</a:t>
            </a:r>
          </a:p>
          <a:p>
            <a:pPr marL="0" indent="0">
              <a:buNone/>
            </a:pPr>
            <a:r>
              <a:rPr lang="cs-CZ" sz="2000" dirty="0" smtClean="0"/>
              <a:t>Úřední jazyk: islandština</a:t>
            </a:r>
          </a:p>
          <a:p>
            <a:pPr marL="0" indent="0">
              <a:buNone/>
            </a:pPr>
            <a:r>
              <a:rPr lang="cs-CZ" sz="2000" dirty="0" smtClean="0"/>
              <a:t>Hustota: </a:t>
            </a:r>
            <a:r>
              <a:rPr lang="cs-CZ" sz="2000" dirty="0"/>
              <a:t>3,1 ob/km</a:t>
            </a:r>
            <a:r>
              <a:rPr lang="cs-CZ" sz="2000" baseline="30000" dirty="0"/>
              <a:t>2</a:t>
            </a: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Island je ostrovní republika těsně pod severním polárním kruhem. Je vzdálen asi 700 km od Skotska, 1000 km od Norska a jen 250 km od Grónska.</a:t>
            </a:r>
            <a:endParaRPr lang="cs-CZ" sz="2000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628800"/>
            <a:ext cx="2752779" cy="198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796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38784"/>
            <a:ext cx="7200800" cy="6425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88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Reykjavík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4886003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smtClean="0"/>
              <a:t>Více než polovina obyvatel ostrova žije v hlavním městě (153tis.)</a:t>
            </a:r>
          </a:p>
          <a:p>
            <a:pPr marL="0" indent="0">
              <a:buNone/>
            </a:pPr>
            <a:r>
              <a:rPr lang="cs-CZ" sz="2000" dirty="0" smtClean="0"/>
              <a:t>Reykjavík leží na jihozápadním pobřeží ostrova</a:t>
            </a:r>
          </a:p>
          <a:p>
            <a:pPr marL="0" indent="0">
              <a:buNone/>
            </a:pPr>
            <a:r>
              <a:rPr lang="cs-CZ" sz="2000" dirty="0" smtClean="0"/>
              <a:t>Město bylo založeno až ke konci 19. století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91" b="10210"/>
          <a:stretch/>
        </p:blipFill>
        <p:spPr>
          <a:xfrm>
            <a:off x="585086" y="2348880"/>
            <a:ext cx="7954536" cy="42609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4011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2141" y="6165304"/>
            <a:ext cx="8424936" cy="4320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Reykjavík - kostel</a:t>
            </a:r>
            <a:r>
              <a:rPr lang="cs-CZ" sz="2000" dirty="0"/>
              <a:t> </a:t>
            </a:r>
            <a:r>
              <a:rPr lang="cs-CZ" sz="2000" dirty="0" err="1" smtClean="0"/>
              <a:t>Hallgrímskirkja</a:t>
            </a:r>
            <a:r>
              <a:rPr lang="cs-CZ" sz="2000" dirty="0" smtClean="0"/>
              <a:t>, dostavěn 1974</a:t>
            </a:r>
          </a:p>
          <a:p>
            <a:pPr marL="0" indent="0" algn="ctr">
              <a:buNone/>
            </a:pPr>
            <a:endParaRPr lang="cs-CZ" b="1" dirty="0" smtClean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512" b="2757"/>
          <a:stretch/>
        </p:blipFill>
        <p:spPr>
          <a:xfrm>
            <a:off x="372141" y="142078"/>
            <a:ext cx="8424936" cy="6031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3085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2" t="6281" r="62" b="-254"/>
          <a:stretch/>
        </p:blipFill>
        <p:spPr>
          <a:xfrm>
            <a:off x="323527" y="188640"/>
            <a:ext cx="8480027" cy="5976664"/>
          </a:xfrm>
        </p:spPr>
      </p:pic>
      <p:sp>
        <p:nvSpPr>
          <p:cNvPr id="6" name="TextovéPole 5"/>
          <p:cNvSpPr txBox="1"/>
          <p:nvPr/>
        </p:nvSpPr>
        <p:spPr>
          <a:xfrm>
            <a:off x="323528" y="6170733"/>
            <a:ext cx="79208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Starou čtvrť tvoří bílé dřevěné budovy a řady pestrobarevných domů</a:t>
            </a:r>
            <a:r>
              <a:rPr lang="cs-CZ" sz="1600" dirty="0" smtClean="0"/>
              <a:t>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398610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639" y="332656"/>
            <a:ext cx="5623271" cy="5832648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6119664" y="548680"/>
            <a:ext cx="3024336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Island leží na rozhraní dvou litosférických desek:</a:t>
            </a:r>
          </a:p>
          <a:p>
            <a:endParaRPr lang="cs-CZ" sz="2000" dirty="0" smtClean="0"/>
          </a:p>
          <a:p>
            <a:r>
              <a:rPr lang="cs-CZ" sz="2000" dirty="0" smtClean="0"/>
              <a:t> _Severoamerické _Euroasijské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83113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1939" y="6021288"/>
            <a:ext cx="8229600" cy="6428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Nejznámější aktivní sopka Hekla (1488 m n.m.)</a:t>
            </a:r>
          </a:p>
          <a:p>
            <a:endParaRPr lang="cs-CZ" sz="2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082"/>
          <a:stretch/>
        </p:blipFill>
        <p:spPr>
          <a:xfrm>
            <a:off x="311939" y="476672"/>
            <a:ext cx="8452648" cy="5256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9144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05" b="5625"/>
          <a:stretch/>
        </p:blipFill>
        <p:spPr>
          <a:xfrm>
            <a:off x="323528" y="476672"/>
            <a:ext cx="8467965" cy="5472608"/>
          </a:xfrm>
        </p:spPr>
      </p:pic>
      <p:sp>
        <p:nvSpPr>
          <p:cNvPr id="5" name="TextovéPole 4"/>
          <p:cNvSpPr txBox="1"/>
          <p:nvPr/>
        </p:nvSpPr>
        <p:spPr>
          <a:xfrm>
            <a:off x="323528" y="6107074"/>
            <a:ext cx="87962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Sopečné jezírko v kráteru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42360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60" r="10986"/>
          <a:stretch/>
        </p:blipFill>
        <p:spPr>
          <a:xfrm>
            <a:off x="179512" y="402850"/>
            <a:ext cx="5043018" cy="475434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769514" y="998733"/>
            <a:ext cx="4752527" cy="356439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79512" y="5445224"/>
            <a:ext cx="87484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Typickým doprovodným znakem vulkanické činnosti jsou gejzíry.</a:t>
            </a:r>
          </a:p>
          <a:p>
            <a:r>
              <a:rPr lang="cs-CZ" sz="2000" dirty="0" smtClean="0"/>
              <a:t>Téměř vařící voda může tryskat až do výšky 80 metrů.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212243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358" y="6116941"/>
            <a:ext cx="8854130" cy="60466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200" b="1" dirty="0" err="1" smtClean="0"/>
              <a:t>Geotermálni</a:t>
            </a:r>
            <a:r>
              <a:rPr lang="cs-CZ" sz="2200" b="1" dirty="0" smtClean="0"/>
              <a:t> energie </a:t>
            </a:r>
            <a:r>
              <a:rPr lang="cs-CZ" sz="2200" dirty="0" smtClean="0"/>
              <a:t>– 30% procent elektřiny je na Islandu vyráběno v geotermálních elektrárnách.</a:t>
            </a:r>
            <a:endParaRPr lang="cs-CZ" sz="2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88" b="3909"/>
          <a:stretch/>
        </p:blipFill>
        <p:spPr>
          <a:xfrm>
            <a:off x="251520" y="260648"/>
            <a:ext cx="8640960" cy="5612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703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0537" y="5965014"/>
            <a:ext cx="85612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Termální prameny jsou využívány k výrobě energie, vytápění domácností </a:t>
            </a:r>
          </a:p>
          <a:p>
            <a:r>
              <a:rPr lang="cs-CZ" sz="2000" dirty="0" smtClean="0"/>
              <a:t>i relaxaci obyvatel.</a:t>
            </a:r>
            <a:endParaRPr lang="cs-CZ" sz="20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79" b="5748"/>
          <a:stretch/>
        </p:blipFill>
        <p:spPr>
          <a:xfrm>
            <a:off x="280537" y="332656"/>
            <a:ext cx="8561272" cy="561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085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5301208"/>
            <a:ext cx="8424936" cy="1368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Celý ostrov nese stopy po ledovcové činnosti.</a:t>
            </a:r>
          </a:p>
          <a:p>
            <a:pPr marL="0" indent="0">
              <a:buNone/>
            </a:pPr>
            <a:r>
              <a:rPr lang="cs-CZ" sz="2000" dirty="0" smtClean="0"/>
              <a:t>Největší ledovec v Evropě </a:t>
            </a:r>
            <a:r>
              <a:rPr lang="cs-CZ" sz="2000" dirty="0" err="1" smtClean="0"/>
              <a:t>Vatnajökull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r>
              <a:rPr lang="cs-CZ" sz="2000" dirty="0" smtClean="0"/>
              <a:t>Ledovce pokrývají 11% celkové rozlohy Islandu.</a:t>
            </a:r>
            <a:r>
              <a:rPr lang="cs-CZ" sz="2000" dirty="0"/>
              <a:t> 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204" b="17794"/>
          <a:stretch/>
        </p:blipFill>
        <p:spPr>
          <a:xfrm>
            <a:off x="251520" y="398649"/>
            <a:ext cx="8562830" cy="4752528"/>
          </a:xfrm>
          <a:prstGeom prst="rect">
            <a:avLst/>
          </a:prstGeom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591528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3" y="6211538"/>
            <a:ext cx="84805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 rázu místní krajiny neodmyslitelně patří vodopády.</a:t>
            </a:r>
            <a:endParaRPr lang="cs-CZ" sz="2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135584" y="968567"/>
            <a:ext cx="5538132" cy="403076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2609"/>
          <a:stretch/>
        </p:blipFill>
        <p:spPr>
          <a:xfrm>
            <a:off x="256390" y="229275"/>
            <a:ext cx="4548419" cy="264004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14" b="9414"/>
          <a:stretch/>
        </p:blipFill>
        <p:spPr>
          <a:xfrm>
            <a:off x="256389" y="2983950"/>
            <a:ext cx="4548419" cy="2769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3258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5" t="637" r="4693" b="-637"/>
          <a:stretch/>
        </p:blipFill>
        <p:spPr>
          <a:xfrm>
            <a:off x="251520" y="341658"/>
            <a:ext cx="5904656" cy="490409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30" r="4080"/>
          <a:stretch/>
        </p:blipFill>
        <p:spPr>
          <a:xfrm>
            <a:off x="6228184" y="341658"/>
            <a:ext cx="2665104" cy="220890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548" r="5200"/>
          <a:stretch/>
        </p:blipFill>
        <p:spPr>
          <a:xfrm>
            <a:off x="6228184" y="2589314"/>
            <a:ext cx="2665105" cy="261345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51520" y="5733256"/>
            <a:ext cx="88924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Většina obyvatel žijících mimo hlavní město žije v malých vesnicích a živí se rybolovem a chovem ovcí.</a:t>
            </a:r>
          </a:p>
        </p:txBody>
      </p:sp>
    </p:spTree>
    <p:extLst>
      <p:ext uri="{BB962C8B-B14F-4D97-AF65-F5344CB8AC3E}">
        <p14:creationId xmlns:p14="http://schemas.microsoft.com/office/powerpoint/2010/main" val="1461526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76" b="7899"/>
          <a:stretch/>
        </p:blipFill>
        <p:spPr>
          <a:xfrm>
            <a:off x="251520" y="285828"/>
            <a:ext cx="8647334" cy="566345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1" y="6000694"/>
            <a:ext cx="8478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Některé části ostrova jsou dokonce trvale neobydlené – na obrázku poloostrov </a:t>
            </a:r>
            <a:r>
              <a:rPr lang="cs-CZ" sz="2000" dirty="0" err="1" smtClean="0"/>
              <a:t>Hornstrandir</a:t>
            </a:r>
            <a:r>
              <a:rPr lang="cs-CZ" sz="20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88315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10" b="3023"/>
          <a:stretch/>
        </p:blipFill>
        <p:spPr>
          <a:xfrm>
            <a:off x="159551" y="162390"/>
            <a:ext cx="4320480" cy="2980056"/>
          </a:xfrm>
          <a:prstGeom prst="rect">
            <a:avLst/>
          </a:prstGeom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159551" y="6289261"/>
            <a:ext cx="8229600" cy="45210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000" dirty="0"/>
              <a:t>t</a:t>
            </a:r>
            <a:r>
              <a:rPr lang="cs-CZ" sz="2000" dirty="0" smtClean="0"/>
              <a:t>ypická zvířata Islandu</a:t>
            </a:r>
          </a:p>
          <a:p>
            <a:endParaRPr lang="cs-CZ" sz="2000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139588" y="2780928"/>
            <a:ext cx="4340442" cy="36151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Font typeface="Arial" pitchFamily="34" charset="0"/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velryba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62920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10" b="3023"/>
          <a:stretch/>
        </p:blipFill>
        <p:spPr>
          <a:xfrm>
            <a:off x="159551" y="162390"/>
            <a:ext cx="4320480" cy="298005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10" b="3023"/>
          <a:stretch/>
        </p:blipFill>
        <p:spPr>
          <a:xfrm>
            <a:off x="4567523" y="162388"/>
            <a:ext cx="4320481" cy="2980058"/>
          </a:xfrm>
          <a:prstGeom prst="rect">
            <a:avLst/>
          </a:prstGeom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159551" y="6289261"/>
            <a:ext cx="8229600" cy="45210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000" dirty="0"/>
              <a:t>t</a:t>
            </a:r>
            <a:r>
              <a:rPr lang="cs-CZ" sz="2000" dirty="0" smtClean="0"/>
              <a:t>ypická zvířata Islandu</a:t>
            </a:r>
          </a:p>
          <a:p>
            <a:endParaRPr lang="cs-CZ" sz="2000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4547562" y="2780928"/>
            <a:ext cx="4340442" cy="36151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Font typeface="Arial" pitchFamily="34" charset="0"/>
              <a:buNone/>
            </a:pPr>
            <a:r>
              <a:rPr lang="cs-CZ" sz="1600" dirty="0">
                <a:solidFill>
                  <a:schemeClr val="bg1"/>
                </a:solidFill>
              </a:rPr>
              <a:t>i</a:t>
            </a:r>
            <a:r>
              <a:rPr lang="cs-CZ" sz="1600" dirty="0" smtClean="0">
                <a:solidFill>
                  <a:schemeClr val="bg1"/>
                </a:solidFill>
              </a:rPr>
              <a:t>slandská ovce</a:t>
            </a:r>
          </a:p>
          <a:p>
            <a:endParaRPr lang="cs-CZ" sz="2000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139588" y="2780928"/>
            <a:ext cx="4340442" cy="36151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Font typeface="Arial" pitchFamily="34" charset="0"/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velryba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62788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10" b="3023"/>
          <a:stretch/>
        </p:blipFill>
        <p:spPr>
          <a:xfrm>
            <a:off x="159551" y="162390"/>
            <a:ext cx="4320480" cy="298005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10" b="3023"/>
          <a:stretch/>
        </p:blipFill>
        <p:spPr>
          <a:xfrm>
            <a:off x="4567523" y="162388"/>
            <a:ext cx="4320481" cy="298005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75" b="3688"/>
          <a:stretch/>
        </p:blipFill>
        <p:spPr>
          <a:xfrm>
            <a:off x="159551" y="3212976"/>
            <a:ext cx="4320480" cy="3076283"/>
          </a:xfrm>
          <a:prstGeom prst="rect">
            <a:avLst/>
          </a:prstGeom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159551" y="6289261"/>
            <a:ext cx="8229600" cy="45210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000" dirty="0"/>
              <a:t>t</a:t>
            </a:r>
            <a:r>
              <a:rPr lang="cs-CZ" sz="2000" dirty="0" smtClean="0"/>
              <a:t>ypická zvířata Islandu</a:t>
            </a:r>
          </a:p>
          <a:p>
            <a:endParaRPr lang="cs-CZ" sz="20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203847" y="5949279"/>
            <a:ext cx="1276183" cy="339979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Font typeface="Arial" pitchFamily="34" charset="0"/>
              <a:buNone/>
            </a:pPr>
            <a:r>
              <a:rPr lang="cs-CZ" sz="1600" dirty="0" err="1" smtClean="0">
                <a:solidFill>
                  <a:schemeClr val="bg1"/>
                </a:solidFill>
              </a:rPr>
              <a:t>papuchálek</a:t>
            </a:r>
            <a:endParaRPr lang="cs-CZ" sz="1600" dirty="0" smtClean="0">
              <a:solidFill>
                <a:schemeClr val="bg1"/>
              </a:solidFill>
            </a:endParaRPr>
          </a:p>
          <a:p>
            <a:endParaRPr lang="cs-CZ" sz="2000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4547562" y="2780928"/>
            <a:ext cx="4340442" cy="36151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Font typeface="Arial" pitchFamily="34" charset="0"/>
              <a:buNone/>
            </a:pPr>
            <a:r>
              <a:rPr lang="cs-CZ" sz="1600" dirty="0">
                <a:solidFill>
                  <a:schemeClr val="bg1"/>
                </a:solidFill>
              </a:rPr>
              <a:t>i</a:t>
            </a:r>
            <a:r>
              <a:rPr lang="cs-CZ" sz="1600" dirty="0" smtClean="0">
                <a:solidFill>
                  <a:schemeClr val="bg1"/>
                </a:solidFill>
              </a:rPr>
              <a:t>slandská ovce</a:t>
            </a:r>
          </a:p>
          <a:p>
            <a:endParaRPr lang="cs-CZ" sz="2000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139588" y="2780928"/>
            <a:ext cx="4340442" cy="36151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Font typeface="Arial" pitchFamily="34" charset="0"/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velryba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784770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10" b="3023"/>
          <a:stretch/>
        </p:blipFill>
        <p:spPr>
          <a:xfrm>
            <a:off x="159551" y="162390"/>
            <a:ext cx="4320480" cy="298005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10" b="3023"/>
          <a:stretch/>
        </p:blipFill>
        <p:spPr>
          <a:xfrm>
            <a:off x="4567523" y="162388"/>
            <a:ext cx="4320481" cy="298005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75" b="3688"/>
          <a:stretch/>
        </p:blipFill>
        <p:spPr>
          <a:xfrm>
            <a:off x="159551" y="3212976"/>
            <a:ext cx="4320480" cy="307628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30" b="3670"/>
          <a:stretch/>
        </p:blipFill>
        <p:spPr>
          <a:xfrm>
            <a:off x="4561764" y="3212977"/>
            <a:ext cx="4340442" cy="3076283"/>
          </a:xfrm>
          <a:prstGeom prst="rect">
            <a:avLst/>
          </a:prstGeom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159551" y="6289261"/>
            <a:ext cx="8229600" cy="45210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000" dirty="0"/>
              <a:t>t</a:t>
            </a:r>
            <a:r>
              <a:rPr lang="cs-CZ" sz="2000" dirty="0" smtClean="0"/>
              <a:t>ypická zvířata Islandu</a:t>
            </a:r>
          </a:p>
          <a:p>
            <a:endParaRPr lang="cs-CZ" sz="20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203847" y="5949279"/>
            <a:ext cx="1276183" cy="339979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Font typeface="Arial" pitchFamily="34" charset="0"/>
              <a:buNone/>
            </a:pPr>
            <a:r>
              <a:rPr lang="cs-CZ" sz="1600" dirty="0" err="1" smtClean="0">
                <a:solidFill>
                  <a:schemeClr val="bg1"/>
                </a:solidFill>
              </a:rPr>
              <a:t>papuchálek</a:t>
            </a:r>
            <a:endParaRPr lang="cs-CZ" sz="1600" dirty="0" smtClean="0">
              <a:solidFill>
                <a:schemeClr val="bg1"/>
              </a:solidFill>
            </a:endParaRPr>
          </a:p>
          <a:p>
            <a:endParaRPr lang="cs-CZ" sz="2000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561764" y="5949278"/>
            <a:ext cx="4340442" cy="339979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Font typeface="Arial" pitchFamily="34" charset="0"/>
              <a:buNone/>
            </a:pPr>
            <a:r>
              <a:rPr lang="cs-CZ" sz="1600" dirty="0">
                <a:solidFill>
                  <a:schemeClr val="bg1"/>
                </a:solidFill>
              </a:rPr>
              <a:t>i</a:t>
            </a:r>
            <a:r>
              <a:rPr lang="cs-CZ" sz="1600" dirty="0" smtClean="0">
                <a:solidFill>
                  <a:schemeClr val="bg1"/>
                </a:solidFill>
              </a:rPr>
              <a:t>slandský kůň</a:t>
            </a:r>
          </a:p>
          <a:p>
            <a:endParaRPr lang="cs-CZ" sz="2000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4547562" y="2780928"/>
            <a:ext cx="4340442" cy="36151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Font typeface="Arial" pitchFamily="34" charset="0"/>
              <a:buNone/>
            </a:pPr>
            <a:r>
              <a:rPr lang="cs-CZ" sz="1600" dirty="0">
                <a:solidFill>
                  <a:schemeClr val="bg1"/>
                </a:solidFill>
              </a:rPr>
              <a:t>i</a:t>
            </a:r>
            <a:r>
              <a:rPr lang="cs-CZ" sz="1600" dirty="0" smtClean="0">
                <a:solidFill>
                  <a:schemeClr val="bg1"/>
                </a:solidFill>
              </a:rPr>
              <a:t>slandská ovce</a:t>
            </a:r>
          </a:p>
          <a:p>
            <a:endParaRPr lang="cs-CZ" sz="2000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139588" y="2780928"/>
            <a:ext cx="4340442" cy="36151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Font typeface="Arial" pitchFamily="34" charset="0"/>
              <a:buNone/>
            </a:pPr>
            <a:r>
              <a:rPr lang="cs-CZ" sz="1600" dirty="0" smtClean="0">
                <a:solidFill>
                  <a:schemeClr val="bg1"/>
                </a:solidFill>
              </a:rPr>
              <a:t>velryba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545403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 txBox="1">
            <a:spLocks/>
          </p:cNvSpPr>
          <p:nvPr/>
        </p:nvSpPr>
        <p:spPr>
          <a:xfrm>
            <a:off x="251520" y="5845930"/>
            <a:ext cx="8065621" cy="45210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000" dirty="0"/>
              <a:t>z</a:t>
            </a:r>
            <a:r>
              <a:rPr lang="cs-CZ" sz="2000" dirty="0" smtClean="0"/>
              <a:t>námí Islandští hudebníci</a:t>
            </a:r>
          </a:p>
          <a:p>
            <a:endParaRPr lang="cs-CZ" sz="2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5" t="1228" r="18405" b="3333"/>
          <a:stretch/>
        </p:blipFill>
        <p:spPr>
          <a:xfrm>
            <a:off x="251520" y="208039"/>
            <a:ext cx="3358133" cy="559722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7849" y="208039"/>
            <a:ext cx="5184060" cy="5597225"/>
          </a:xfrm>
          <a:prstGeom prst="rect">
            <a:avLst/>
          </a:prstGeom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251520" y="5445224"/>
            <a:ext cx="3358133" cy="36004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Font typeface="Arial" pitchFamily="34" charset="0"/>
              <a:buNone/>
            </a:pPr>
            <a:r>
              <a:rPr lang="cs-CZ" sz="1700" dirty="0" err="1" smtClean="0"/>
              <a:t>Bjork</a:t>
            </a:r>
            <a:endParaRPr lang="cs-CZ" sz="1700" dirty="0" smtClean="0"/>
          </a:p>
          <a:p>
            <a:endParaRPr lang="cs-CZ" sz="2000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5603776" y="5456639"/>
            <a:ext cx="3358133" cy="36004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Font typeface="Arial" pitchFamily="34" charset="0"/>
              <a:buNone/>
            </a:pPr>
            <a:r>
              <a:rPr lang="cs-CZ" sz="1700" dirty="0" err="1" smtClean="0">
                <a:solidFill>
                  <a:schemeClr val="bg1"/>
                </a:solidFill>
              </a:rPr>
              <a:t>Sigur</a:t>
            </a:r>
            <a:r>
              <a:rPr lang="cs-CZ" sz="1700" dirty="0" smtClean="0">
                <a:solidFill>
                  <a:schemeClr val="bg1"/>
                </a:solidFill>
              </a:rPr>
              <a:t> Ros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635971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3040" y="730780"/>
            <a:ext cx="820891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OPAKOVÁNÍ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47830" y="4293096"/>
            <a:ext cx="82089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200" dirty="0" smtClean="0"/>
              <a:t>Velký vodní savec žijící u Islandu</a:t>
            </a:r>
          </a:p>
          <a:p>
            <a:pPr marL="457200" indent="-457200">
              <a:buAutoNum type="arabicPeriod"/>
            </a:pPr>
            <a:r>
              <a:rPr lang="cs-CZ" sz="2200" dirty="0" smtClean="0"/>
              <a:t>Největší islandský ledovec</a:t>
            </a:r>
          </a:p>
          <a:p>
            <a:pPr marL="457200" indent="-457200">
              <a:buAutoNum type="arabicPeriod"/>
            </a:pPr>
            <a:r>
              <a:rPr lang="cs-CZ" sz="2200" dirty="0" smtClean="0"/>
              <a:t>Neobydlený poloostrov na severu ostrova</a:t>
            </a:r>
          </a:p>
          <a:p>
            <a:pPr marL="457200" indent="-457200">
              <a:buAutoNum type="arabicPeriod"/>
            </a:pPr>
            <a:r>
              <a:rPr lang="cs-CZ" sz="2200" dirty="0" smtClean="0"/>
              <a:t>Jeden z projevů geotermální aktivity</a:t>
            </a:r>
          </a:p>
          <a:p>
            <a:pPr marL="457200" indent="-457200">
              <a:buAutoNum type="arabicPeriod"/>
            </a:pPr>
            <a:r>
              <a:rPr lang="cs-CZ" sz="2200" dirty="0" smtClean="0"/>
              <a:t>Nejznámější islandská sopka</a:t>
            </a:r>
          </a:p>
          <a:p>
            <a:r>
              <a:rPr lang="cs-CZ" sz="2200" dirty="0" smtClean="0"/>
              <a:t>TAJENKA: Slavná islandská hudebnice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34" t="14926" r="4655" b="47927"/>
          <a:stretch/>
        </p:blipFill>
        <p:spPr>
          <a:xfrm>
            <a:off x="753040" y="1340768"/>
            <a:ext cx="7252139" cy="2401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200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3040" y="730780"/>
            <a:ext cx="820891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OPAKOVÁNÍ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47830" y="4293096"/>
            <a:ext cx="820891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200" dirty="0" smtClean="0"/>
              <a:t>Velký vodní savec žijící u Islandu</a:t>
            </a:r>
          </a:p>
          <a:p>
            <a:pPr marL="457200" indent="-457200">
              <a:buAutoNum type="arabicPeriod"/>
            </a:pPr>
            <a:r>
              <a:rPr lang="cs-CZ" sz="2200" dirty="0" smtClean="0"/>
              <a:t>Největší islandský ledovec</a:t>
            </a:r>
          </a:p>
          <a:p>
            <a:pPr marL="457200" indent="-457200">
              <a:buAutoNum type="arabicPeriod"/>
            </a:pPr>
            <a:r>
              <a:rPr lang="cs-CZ" sz="2200" dirty="0" smtClean="0"/>
              <a:t>Neobydlený poloostrov na severu ostrova</a:t>
            </a:r>
          </a:p>
          <a:p>
            <a:pPr marL="457200" indent="-457200">
              <a:buAutoNum type="arabicPeriod"/>
            </a:pPr>
            <a:r>
              <a:rPr lang="cs-CZ" sz="2200" dirty="0" smtClean="0"/>
              <a:t>Jeden z projevů geotermální aktivity</a:t>
            </a:r>
          </a:p>
          <a:p>
            <a:pPr marL="457200" indent="-457200">
              <a:buAutoNum type="arabicPeriod"/>
            </a:pPr>
            <a:r>
              <a:rPr lang="cs-CZ" sz="2200" dirty="0" smtClean="0"/>
              <a:t>Nejznámější islandská sopka</a:t>
            </a:r>
          </a:p>
          <a:p>
            <a:r>
              <a:rPr lang="cs-CZ" sz="2200" dirty="0" smtClean="0"/>
              <a:t>TAJENKA: Slavná islandská hudebnice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80" t="14926" b="47927"/>
          <a:stretch/>
        </p:blipFill>
        <p:spPr>
          <a:xfrm>
            <a:off x="757810" y="1377615"/>
            <a:ext cx="7646276" cy="24013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195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700808"/>
            <a:ext cx="806489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cs.wikipedia.org/wiki/Soubor:Flag_of_Iceland.svg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www.mundo.cz/skotsko/fauna-flora</a:t>
            </a:r>
            <a:endParaRPr lang="cs-CZ" dirty="0" smtClean="0"/>
          </a:p>
          <a:p>
            <a:r>
              <a:rPr lang="cs-CZ" dirty="0">
                <a:hlinkClick r:id="rId4"/>
              </a:rPr>
              <a:t>http://tapety.superhry.cz/fauna/kone/islandsky-kun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www.theplace2.ru/photos/Bjork-md281/pic-3484.html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thatsweetsound.com/wp-content/uploads/2012/10/sigur-ros.jpg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cs.wikipedia.org/wiki/Soubor:Iceland_Mid-Atlantic_Ridge_Fig16.gif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</a:t>
            </a:r>
            <a:r>
              <a:rPr lang="cs-CZ" dirty="0">
                <a:hlinkClick r:id="rId8"/>
              </a:rPr>
              <a:t>://cs.wikipedia.org/wiki/Soubor:Reykjav%C3%ADk_5545.JPG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39552" y="748735"/>
            <a:ext cx="4572000" cy="163121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 smtClean="0"/>
              <a:t>ZDROJE:</a:t>
            </a:r>
          </a:p>
          <a:p>
            <a:endParaRPr lang="cs-CZ" sz="2000" dirty="0"/>
          </a:p>
          <a:p>
            <a:r>
              <a:rPr lang="cs-CZ" sz="2000" dirty="0"/>
              <a:t>č</a:t>
            </a:r>
            <a:r>
              <a:rPr lang="cs-CZ" sz="2000" dirty="0" smtClean="0"/>
              <a:t>erpáno z vlastních zdrojů</a:t>
            </a:r>
          </a:p>
          <a:p>
            <a:r>
              <a:rPr lang="cs-CZ" sz="2000" dirty="0"/>
              <a:t>+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76840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2044</TotalTime>
  <Words>387</Words>
  <Application>Microsoft Office PowerPoint</Application>
  <PresentationFormat>Předvádění na obrazovce (4:3)</PresentationFormat>
  <Paragraphs>94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 systému Office</vt:lpstr>
      <vt:lpstr>Prezentace aplikace PowerPoint</vt:lpstr>
      <vt:lpstr>Prezentace aplikace PowerPoint</vt:lpstr>
      <vt:lpstr>Island “země ohně a ledu”</vt:lpstr>
      <vt:lpstr>Prezentace aplikace PowerPoint</vt:lpstr>
      <vt:lpstr>Prezentace aplikace PowerPoint</vt:lpstr>
      <vt:lpstr>Reykjavík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Island</dc:title>
  <dc:creator>Radomíra Fišerová</dc:creator>
  <cp:lastModifiedBy>Radomíra Fišerová</cp:lastModifiedBy>
  <cp:revision>57</cp:revision>
  <dcterms:created xsi:type="dcterms:W3CDTF">2012-03-31T13:38:52Z</dcterms:created>
  <dcterms:modified xsi:type="dcterms:W3CDTF">2013-06-30T14:49:39Z</dcterms:modified>
</cp:coreProperties>
</file>