
<file path=[Content_Types].xml><?xml version="1.0" encoding="utf-8"?>
<Types xmlns="http://schemas.openxmlformats.org/package/2006/content-types">
  <Default Extension="png" ContentType="image/png"/>
  <Default Extension="bin" ContentType="application/vnd.ms-office.vbaPro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sldIdLst>
    <p:sldId id="276" r:id="rId2"/>
    <p:sldId id="273" r:id="rId3"/>
    <p:sldId id="257" r:id="rId4"/>
    <p:sldId id="261" r:id="rId5"/>
    <p:sldId id="258" r:id="rId6"/>
    <p:sldId id="266" r:id="rId7"/>
    <p:sldId id="267" r:id="rId8"/>
    <p:sldId id="269" r:id="rId9"/>
    <p:sldId id="274" r:id="rId10"/>
    <p:sldId id="275" r:id="rId11"/>
    <p:sldId id="270" r:id="rId12"/>
    <p:sldId id="27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06/relationships/vbaProject" Target="vbaProject.bin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advClick="0">
    <p:dissolv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F758603-3C2D-439C-A0C7-55157E424449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DB088D8-B10B-429A-85F6-5304E5B7645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advClick="0">
    <p:dissolv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2923980"/>
              </p:ext>
            </p:extLst>
          </p:nvPr>
        </p:nvGraphicFramePr>
        <p:xfrm>
          <a:off x="2425734" y="188641"/>
          <a:ext cx="4306506" cy="65042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25734" y="188641"/>
                        <a:ext cx="4306506" cy="65042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10625656"/>
      </p:ext>
    </p:extLst>
  </p:cSld>
  <p:clrMapOvr>
    <a:masterClrMapping/>
  </p:clrMapOvr>
  <p:transition advClick="0"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Převody jednotek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62955" y="2967335"/>
            <a:ext cx="40180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SPUSTIT TEST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lačítko akce: Vlastní 7">
            <a:hlinkClick r:id="" action="ppaction://macro?name=začátek" highlightClick="1"/>
          </p:cNvPr>
          <p:cNvSpPr/>
          <p:nvPr/>
        </p:nvSpPr>
        <p:spPr>
          <a:xfrm>
            <a:off x="2411760" y="2780928"/>
            <a:ext cx="4320480" cy="1224136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453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1. Které výsledky obou příkladů jsou správné ?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6500 m [km] =        ;            57,7 m [cm] =</a:t>
            </a:r>
            <a:endParaRPr lang="cs-CZ" sz="3600" dirty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636912"/>
            <a:ext cx="7772400" cy="1670343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6,5 km ; 5770 cm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65 km ; 5770 cm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 </a:t>
            </a:r>
            <a:r>
              <a:rPr lang="cs-CZ" sz="2800" dirty="0" smtClean="0"/>
              <a:t>6,5 km; 57700 cm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Vlastní 7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je 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</a:t>
            </a:r>
            <a:r>
              <a:rPr lang="cs-CZ" sz="36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ě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6,5 km ;  5770 cm</a:t>
            </a:r>
          </a:p>
          <a:p>
            <a:pPr algn="l"/>
            <a:r>
              <a:rPr lang="cs-CZ" sz="3200" dirty="0" smtClean="0"/>
              <a:t>protože</a:t>
            </a:r>
          </a:p>
          <a:p>
            <a:pPr algn="l"/>
            <a:r>
              <a:rPr lang="cs-CZ" sz="3200" dirty="0" smtClean="0"/>
              <a:t>1 km = 1000 m</a:t>
            </a:r>
          </a:p>
          <a:p>
            <a:pPr algn="l"/>
            <a:r>
              <a:rPr lang="cs-CZ" sz="3200" dirty="0" smtClean="0"/>
              <a:t>a</a:t>
            </a:r>
          </a:p>
          <a:p>
            <a:pPr algn="l"/>
            <a:r>
              <a:rPr lang="cs-CZ" sz="3200" dirty="0" smtClean="0"/>
              <a:t>1 m = 100 cm</a:t>
            </a: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výsledky obou příkladů jsou správné ?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945 µm [mm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] =        ;    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1,39 MN [</a:t>
            </a:r>
            <a:r>
              <a:rPr lang="cs-CZ" sz="36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kN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] =</a:t>
            </a:r>
            <a:endParaRPr lang="cs-CZ" sz="3600" dirty="0" smtClean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780928"/>
            <a:ext cx="7772400" cy="2232248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94,5 mm ;  1390 </a:t>
            </a:r>
            <a:r>
              <a:rPr lang="cs-CZ" sz="2800" dirty="0" err="1" smtClean="0"/>
              <a:t>kN</a:t>
            </a:r>
            <a:r>
              <a:rPr lang="cs-CZ" sz="2800" dirty="0" smtClean="0"/>
              <a:t> 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0,945 mm ;  0,00139 </a:t>
            </a:r>
            <a:r>
              <a:rPr lang="cs-CZ" sz="2800" dirty="0" err="1" smtClean="0"/>
              <a:t>kN</a:t>
            </a:r>
            <a:r>
              <a:rPr lang="cs-CZ" sz="2800" dirty="0" smtClean="0"/>
              <a:t> 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0,945 mm ;  1390 </a:t>
            </a:r>
            <a:r>
              <a:rPr lang="cs-CZ" sz="2800" dirty="0" err="1" smtClean="0"/>
              <a:t>kN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dnadpis 7"/>
          <p:cNvSpPr>
            <a:spLocks noGrp="1"/>
          </p:cNvSpPr>
          <p:nvPr>
            <p:ph type="subTitle" idx="1"/>
          </p:nvPr>
        </p:nvSpPr>
        <p:spPr>
          <a:xfrm>
            <a:off x="685800" y="1124744"/>
            <a:ext cx="7772400" cy="3686567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0,945 mm ;  1390 </a:t>
            </a:r>
            <a:r>
              <a:rPr lang="cs-CZ" sz="3200" dirty="0" err="1" smtClean="0"/>
              <a:t>kN</a:t>
            </a:r>
            <a:endParaRPr lang="cs-CZ" sz="3200" dirty="0" smtClean="0"/>
          </a:p>
          <a:p>
            <a:pPr algn="l"/>
            <a:r>
              <a:rPr lang="cs-CZ" sz="3200" dirty="0" smtClean="0"/>
              <a:t>protože</a:t>
            </a:r>
          </a:p>
          <a:p>
            <a:pPr algn="l"/>
            <a:r>
              <a:rPr lang="cs-CZ" sz="3200" dirty="0" smtClean="0"/>
              <a:t>1 mm = 1000 µm</a:t>
            </a:r>
          </a:p>
          <a:p>
            <a:pPr algn="l"/>
            <a:r>
              <a:rPr lang="cs-CZ" sz="3200" dirty="0" smtClean="0"/>
              <a:t>a</a:t>
            </a:r>
          </a:p>
          <a:p>
            <a:pPr algn="l"/>
            <a:r>
              <a:rPr lang="cs-CZ" sz="3200" dirty="0" smtClean="0"/>
              <a:t>1 MN = 1000 </a:t>
            </a:r>
            <a:r>
              <a:rPr lang="cs-CZ" sz="3200" dirty="0" err="1" smtClean="0"/>
              <a:t>kN</a:t>
            </a:r>
            <a:endParaRPr lang="cs-CZ" sz="3200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výsledky obou příkladů jsou správné ?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0,364 m</a:t>
            </a:r>
            <a:r>
              <a:rPr lang="cs-CZ" sz="36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[cm</a:t>
            </a:r>
            <a:r>
              <a:rPr lang="cs-CZ" sz="36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]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       ;         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1,5 ha [m</a:t>
            </a:r>
            <a:r>
              <a:rPr lang="cs-CZ" sz="3600" b="1" baseline="30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]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</a:t>
            </a:r>
            <a:endParaRPr lang="cs-CZ" sz="3600" dirty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636912"/>
            <a:ext cx="7772400" cy="2088232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3640 cm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;  15000 m</a:t>
            </a:r>
            <a:r>
              <a:rPr lang="cs-CZ" sz="2800" baseline="30000" dirty="0"/>
              <a:t>2</a:t>
            </a:r>
            <a:r>
              <a:rPr lang="cs-CZ" sz="2800" dirty="0" smtClean="0"/>
              <a:t> 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36,4 </a:t>
            </a:r>
            <a:r>
              <a:rPr lang="cs-CZ" sz="2800" dirty="0"/>
              <a:t>cm</a:t>
            </a:r>
            <a:r>
              <a:rPr lang="cs-CZ" sz="2800" baseline="30000" dirty="0"/>
              <a:t>2</a:t>
            </a:r>
            <a:r>
              <a:rPr lang="cs-CZ" sz="2800" dirty="0"/>
              <a:t> ;  15000 m</a:t>
            </a:r>
            <a:r>
              <a:rPr lang="cs-CZ" sz="2800" baseline="30000" dirty="0"/>
              <a:t>2</a:t>
            </a:r>
            <a:r>
              <a:rPr lang="cs-CZ" sz="2800" dirty="0" smtClean="0"/>
              <a:t>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3640 cm</a:t>
            </a:r>
            <a:r>
              <a:rPr lang="cs-CZ" sz="2800" baseline="30000" dirty="0"/>
              <a:t>2</a:t>
            </a:r>
            <a:r>
              <a:rPr lang="cs-CZ" sz="2800" dirty="0"/>
              <a:t> ;  </a:t>
            </a:r>
            <a:r>
              <a:rPr lang="cs-CZ" sz="2800" dirty="0" smtClean="0"/>
              <a:t>1500 </a:t>
            </a:r>
            <a:r>
              <a:rPr lang="cs-CZ" sz="2800" dirty="0"/>
              <a:t>m</a:t>
            </a:r>
            <a:r>
              <a:rPr lang="cs-CZ" sz="2800" baseline="30000" dirty="0"/>
              <a:t>2</a:t>
            </a:r>
            <a:r>
              <a:rPr lang="cs-CZ" sz="2800" dirty="0" smtClean="0"/>
              <a:t> 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2" name="Tlačítko akce: Vlastní 1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správ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odnadpis 7"/>
          <p:cNvSpPr>
            <a:spLocks noGrp="1"/>
          </p:cNvSpPr>
          <p:nvPr>
            <p:ph type="subTitle" idx="1"/>
          </p:nvPr>
        </p:nvSpPr>
        <p:spPr>
          <a:xfrm>
            <a:off x="685800" y="1125538"/>
            <a:ext cx="7772400" cy="3959225"/>
          </a:xfrm>
        </p:spPr>
        <p:txBody>
          <a:bodyPr>
            <a:normAutofit/>
          </a:bodyPr>
          <a:lstStyle/>
          <a:p>
            <a:pPr algn="l"/>
            <a:r>
              <a:rPr lang="cs-CZ" sz="3200" dirty="0"/>
              <a:t>3640 cm</a:t>
            </a:r>
            <a:r>
              <a:rPr lang="cs-CZ" sz="3200" baseline="30000" dirty="0"/>
              <a:t>2</a:t>
            </a:r>
            <a:r>
              <a:rPr lang="cs-CZ" sz="3200" dirty="0"/>
              <a:t> ;  15000 m</a:t>
            </a:r>
            <a:r>
              <a:rPr lang="cs-CZ" sz="3200" baseline="30000" dirty="0"/>
              <a:t>2</a:t>
            </a:r>
            <a:r>
              <a:rPr lang="cs-CZ" sz="3200" dirty="0"/>
              <a:t> </a:t>
            </a:r>
            <a:endParaRPr lang="cs-CZ" sz="3200" dirty="0" smtClean="0"/>
          </a:p>
          <a:p>
            <a:pPr algn="l"/>
            <a:r>
              <a:rPr lang="cs-CZ" sz="3200" dirty="0" smtClean="0"/>
              <a:t>protože</a:t>
            </a:r>
          </a:p>
          <a:p>
            <a:pPr algn="l"/>
            <a:r>
              <a:rPr lang="cs-CZ" sz="3200" dirty="0"/>
              <a:t>1 m</a:t>
            </a:r>
            <a:r>
              <a:rPr lang="cs-CZ" sz="3200" baseline="30000" dirty="0"/>
              <a:t>2 </a:t>
            </a:r>
            <a:r>
              <a:rPr lang="cs-CZ" sz="3200" dirty="0" smtClean="0"/>
              <a:t> = 100 dm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 10000 cm</a:t>
            </a:r>
            <a:r>
              <a:rPr lang="cs-CZ" sz="3200" baseline="30000" dirty="0" smtClean="0"/>
              <a:t>2</a:t>
            </a:r>
            <a:endParaRPr lang="cs-CZ" sz="3200" dirty="0" smtClean="0"/>
          </a:p>
          <a:p>
            <a:pPr algn="l"/>
            <a:r>
              <a:rPr lang="cs-CZ" sz="3200" dirty="0" smtClean="0"/>
              <a:t>a</a:t>
            </a:r>
          </a:p>
          <a:p>
            <a:pPr algn="l"/>
            <a:r>
              <a:rPr lang="cs-CZ" sz="3200" dirty="0" smtClean="0"/>
              <a:t>1 ha = 10000 m</a:t>
            </a:r>
            <a:r>
              <a:rPr lang="cs-CZ" sz="3200" baseline="30000" dirty="0" smtClean="0"/>
              <a:t>2</a:t>
            </a:r>
            <a:endParaRPr lang="cs-CZ" sz="3200" dirty="0" smtClean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rId3" action="ppaction://hlinksldjump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rId4" action="ppaction://hlinksldjump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výsledky obou příkladů jsou správné ?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670 dm</a:t>
            </a:r>
            <a:r>
              <a:rPr lang="cs-CZ" sz="3600" b="1" baseline="300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[m</a:t>
            </a:r>
            <a:r>
              <a:rPr lang="cs-CZ" sz="3600" b="1" baseline="300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]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       ;         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2,1 hl [dm</a:t>
            </a:r>
            <a:r>
              <a:rPr lang="cs-CZ" sz="3600" b="1" baseline="30000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]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</a:t>
            </a:r>
            <a:endParaRPr lang="cs-CZ" sz="3600" dirty="0"/>
          </a:p>
        </p:txBody>
      </p:sp>
      <p:sp>
        <p:nvSpPr>
          <p:cNvPr id="10" name="Podnadpis 2"/>
          <p:cNvSpPr>
            <a:spLocks noGrp="1"/>
          </p:cNvSpPr>
          <p:nvPr>
            <p:ph type="subTitle" idx="1"/>
          </p:nvPr>
        </p:nvSpPr>
        <p:spPr>
          <a:xfrm>
            <a:off x="685800" y="2564904"/>
            <a:ext cx="7772400" cy="2232248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0,67 m</a:t>
            </a:r>
            <a:r>
              <a:rPr lang="cs-CZ" sz="2800" baseline="30000" dirty="0"/>
              <a:t>3</a:t>
            </a:r>
            <a:r>
              <a:rPr lang="cs-CZ" sz="2800" dirty="0"/>
              <a:t> ;  </a:t>
            </a:r>
            <a:r>
              <a:rPr lang="cs-CZ" sz="2800" dirty="0" smtClean="0"/>
              <a:t>21 </a:t>
            </a:r>
            <a:r>
              <a:rPr lang="cs-CZ" sz="2800" dirty="0"/>
              <a:t>dm</a:t>
            </a:r>
            <a:r>
              <a:rPr lang="cs-CZ" sz="2800" baseline="30000" dirty="0"/>
              <a:t>3</a:t>
            </a:r>
            <a:r>
              <a:rPr lang="cs-CZ" sz="2800" dirty="0" smtClean="0"/>
              <a:t> 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67 </a:t>
            </a:r>
            <a:r>
              <a:rPr lang="cs-CZ" sz="2800" dirty="0"/>
              <a:t>m</a:t>
            </a:r>
            <a:r>
              <a:rPr lang="cs-CZ" sz="2800" baseline="30000" dirty="0"/>
              <a:t>3</a:t>
            </a:r>
            <a:r>
              <a:rPr lang="cs-CZ" sz="2800" dirty="0"/>
              <a:t> ;  210 dm</a:t>
            </a:r>
            <a:r>
              <a:rPr lang="cs-CZ" sz="2800" baseline="30000" dirty="0"/>
              <a:t>3</a:t>
            </a:r>
            <a:r>
              <a:rPr lang="cs-CZ" sz="2800" dirty="0" smtClean="0"/>
              <a:t> 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0,67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;  210 dm</a:t>
            </a:r>
            <a:r>
              <a:rPr lang="cs-CZ" sz="2800" baseline="30000" dirty="0" smtClean="0"/>
              <a:t>3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39899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11" name="Zaoblený obdélník 10">
            <a:hlinkClick r:id="rId3" action="ppaction://hlinksldjump"/>
          </p:cNvPr>
          <p:cNvSpPr/>
          <p:nvPr/>
        </p:nvSpPr>
        <p:spPr>
          <a:xfrm>
            <a:off x="5868144" y="5949280"/>
            <a:ext cx="251173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Další otázka</a:t>
            </a:r>
          </a:p>
        </p:txBody>
      </p:sp>
      <p:sp>
        <p:nvSpPr>
          <p:cNvPr id="2" name="Tlačítko akce: Vlastní 1">
            <a:hlinkClick r:id="" action="ppaction://macro?name=další_okno" highlightClick="1"/>
          </p:cNvPr>
          <p:cNvSpPr/>
          <p:nvPr/>
        </p:nvSpPr>
        <p:spPr>
          <a:xfrm>
            <a:off x="5868144" y="5949280"/>
            <a:ext cx="251173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odnadpis 7"/>
          <p:cNvSpPr txBox="1">
            <a:spLocks/>
          </p:cNvSpPr>
          <p:nvPr/>
        </p:nvSpPr>
        <p:spPr>
          <a:xfrm>
            <a:off x="685800" y="1125538"/>
            <a:ext cx="7772400" cy="3959225"/>
          </a:xfrm>
          <a:prstGeom prst="rect">
            <a:avLst/>
          </a:prstGeom>
        </p:spPr>
        <p:txBody>
          <a:bodyPr vert="horz" lIns="45720" rIns="45720">
            <a:normAutofit/>
          </a:bodyPr>
          <a:lstStyle>
            <a:lvl1pPr marL="0" marR="64008" indent="0" algn="r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7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l"/>
            <a:r>
              <a:rPr lang="cs-CZ" sz="3200" dirty="0"/>
              <a:t>0,67 m</a:t>
            </a:r>
            <a:r>
              <a:rPr lang="cs-CZ" sz="3200" baseline="30000" dirty="0"/>
              <a:t>3</a:t>
            </a:r>
            <a:r>
              <a:rPr lang="cs-CZ" sz="3200" dirty="0"/>
              <a:t> ;  210 dm</a:t>
            </a:r>
            <a:r>
              <a:rPr lang="cs-CZ" sz="3200" baseline="30000" dirty="0"/>
              <a:t>3</a:t>
            </a:r>
            <a:endParaRPr lang="cs-CZ" sz="3200" dirty="0" smtClean="0"/>
          </a:p>
          <a:p>
            <a:pPr algn="l"/>
            <a:r>
              <a:rPr lang="cs-CZ" sz="3200" dirty="0" smtClean="0"/>
              <a:t>protože</a:t>
            </a:r>
          </a:p>
          <a:p>
            <a:pPr algn="l"/>
            <a:r>
              <a:rPr lang="cs-CZ" sz="3200" dirty="0" smtClean="0"/>
              <a:t>1 m</a:t>
            </a:r>
            <a:r>
              <a:rPr lang="cs-CZ" sz="3200" baseline="30000" dirty="0"/>
              <a:t>3</a:t>
            </a:r>
            <a:r>
              <a:rPr lang="cs-CZ" sz="3200" baseline="30000" dirty="0" smtClean="0"/>
              <a:t> </a:t>
            </a:r>
            <a:r>
              <a:rPr lang="cs-CZ" sz="3200" dirty="0" smtClean="0"/>
              <a:t> = 1000 dm</a:t>
            </a:r>
            <a:r>
              <a:rPr lang="cs-CZ" sz="3200" baseline="30000" dirty="0"/>
              <a:t>3</a:t>
            </a:r>
            <a:r>
              <a:rPr lang="cs-CZ" sz="3200" dirty="0" smtClean="0"/>
              <a:t> </a:t>
            </a:r>
          </a:p>
          <a:p>
            <a:pPr algn="l"/>
            <a:r>
              <a:rPr lang="cs-CZ" sz="3200" dirty="0" smtClean="0"/>
              <a:t>a</a:t>
            </a:r>
          </a:p>
          <a:p>
            <a:pPr algn="l"/>
            <a:r>
              <a:rPr lang="cs-CZ" sz="3200" dirty="0" smtClean="0"/>
              <a:t>1 hl = 100 l = 100 dm</a:t>
            </a:r>
            <a:r>
              <a:rPr lang="cs-CZ" sz="3200" baseline="30000" dirty="0"/>
              <a:t>3</a:t>
            </a: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1666900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>
            <a:hlinkClick r:id="" action="ppaction://noaction"/>
          </p:cNvPr>
          <p:cNvSpPr/>
          <p:nvPr/>
        </p:nvSpPr>
        <p:spPr>
          <a:xfrm>
            <a:off x="550382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latin typeface="Calibri" pitchFamily="34" charset="0"/>
              </a:rPr>
              <a:t>A</a:t>
            </a:r>
          </a:p>
        </p:txBody>
      </p:sp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835696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B</a:t>
            </a:r>
          </a:p>
        </p:txBody>
      </p:sp>
      <p:sp>
        <p:nvSpPr>
          <p:cNvPr id="7" name="Zaoblený obdélník 6">
            <a:hlinkClick r:id="" action="ppaction://noaction"/>
          </p:cNvPr>
          <p:cNvSpPr/>
          <p:nvPr/>
        </p:nvSpPr>
        <p:spPr>
          <a:xfrm>
            <a:off x="3121580" y="5805264"/>
            <a:ext cx="1071570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C00000"/>
                </a:solidFill>
                <a:latin typeface="Calibri" pitchFamily="34" charset="0"/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50825" y="188912"/>
            <a:ext cx="8642350" cy="1754326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.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Které výsledky obou příkladů jsou správné ?</a:t>
            </a:r>
          </a:p>
          <a:p>
            <a:pPr>
              <a:defRPr/>
            </a:pP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0,2 q [t]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        ;         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12 min [h] </a:t>
            </a: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=</a:t>
            </a:r>
            <a:endParaRPr lang="cs-CZ" sz="3600" dirty="0" smtClean="0"/>
          </a:p>
        </p:txBody>
      </p:sp>
      <p:sp>
        <p:nvSpPr>
          <p:cNvPr id="2" name="Tlačítko akce: Vlastní 1">
            <a:hlinkClick r:id="" action="ppaction://macro?name=správně" highlightClick="1"/>
          </p:cNvPr>
          <p:cNvSpPr/>
          <p:nvPr/>
        </p:nvSpPr>
        <p:spPr>
          <a:xfrm>
            <a:off x="1835696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lačítko akce: Vlastní 2">
            <a:hlinkClick r:id="" action="ppaction://macro?name=špatně" highlightClick="1"/>
          </p:cNvPr>
          <p:cNvSpPr/>
          <p:nvPr/>
        </p:nvSpPr>
        <p:spPr>
          <a:xfrm>
            <a:off x="550382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Vlastní 3">
            <a:hlinkClick r:id="" action="ppaction://macro?name=špatně" highlightClick="1"/>
          </p:cNvPr>
          <p:cNvSpPr/>
          <p:nvPr/>
        </p:nvSpPr>
        <p:spPr>
          <a:xfrm>
            <a:off x="3121580" y="5805264"/>
            <a:ext cx="1071570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odnadpis 2"/>
          <p:cNvSpPr>
            <a:spLocks noGrp="1"/>
          </p:cNvSpPr>
          <p:nvPr>
            <p:ph type="subTitle" idx="1"/>
          </p:nvPr>
        </p:nvSpPr>
        <p:spPr>
          <a:xfrm>
            <a:off x="881898" y="2564904"/>
            <a:ext cx="6622504" cy="2160240"/>
          </a:xfrm>
        </p:spPr>
        <p:txBody>
          <a:bodyPr vert="horz" lIns="45720" rIns="45720">
            <a:normAutofit/>
          </a:bodyPr>
          <a:lstStyle/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0,002 </a:t>
            </a:r>
            <a:r>
              <a:rPr lang="cs-CZ" sz="2800" dirty="0"/>
              <a:t>t ;   0,2 h 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 smtClean="0"/>
              <a:t>0,02 t ;   0,2 h</a:t>
            </a:r>
            <a:endParaRPr lang="cs-CZ" sz="2800" dirty="0"/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r>
              <a:rPr lang="cs-CZ" sz="2800" dirty="0"/>
              <a:t>0,02 t ;   </a:t>
            </a:r>
            <a:r>
              <a:rPr lang="cs-CZ" sz="2800" dirty="0" smtClean="0"/>
              <a:t>0,12 </a:t>
            </a:r>
            <a:r>
              <a:rPr lang="cs-CZ" sz="2800" dirty="0"/>
              <a:t>h</a:t>
            </a:r>
          </a:p>
          <a:p>
            <a:pPr marL="514350" indent="-514350" algn="l">
              <a:buClr>
                <a:schemeClr val="accent2"/>
              </a:buClr>
              <a:buSzPct val="100000"/>
              <a:buFont typeface="+mj-lt"/>
              <a:buAutoNum type="alphaUcPeriod"/>
            </a:pPr>
            <a:endParaRPr lang="cs-CZ" sz="28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250825" y="188912"/>
            <a:ext cx="8642350" cy="646331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6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je </a:t>
            </a:r>
            <a:r>
              <a:rPr lang="cs-CZ" sz="3600" b="1" dirty="0" smtClean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správně</a:t>
            </a:r>
            <a:endParaRPr lang="cs-CZ" sz="3600" dirty="0" smtClean="0">
              <a:solidFill>
                <a:srgbClr val="00B05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32594" y="5949280"/>
            <a:ext cx="4815986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Konec testu - vyhodnocení</a:t>
            </a:r>
          </a:p>
        </p:txBody>
      </p:sp>
      <p:sp>
        <p:nvSpPr>
          <p:cNvPr id="2" name="Tlačítko akce: Vlastní 1">
            <a:hlinkClick r:id="" action="ppaction://macro?name=výsledek" highlightClick="1"/>
          </p:cNvPr>
          <p:cNvSpPr/>
          <p:nvPr/>
        </p:nvSpPr>
        <p:spPr>
          <a:xfrm>
            <a:off x="3923854" y="5949280"/>
            <a:ext cx="4815986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>
            <a:hlinkClick r:id="rId3" action="ppaction://hlinksldjump"/>
          </p:cNvPr>
          <p:cNvSpPr/>
          <p:nvPr/>
        </p:nvSpPr>
        <p:spPr>
          <a:xfrm>
            <a:off x="435814" y="5949280"/>
            <a:ext cx="2840041" cy="571504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Opakovat test</a:t>
            </a:r>
          </a:p>
        </p:txBody>
      </p:sp>
      <p:sp>
        <p:nvSpPr>
          <p:cNvPr id="10" name="Tlačítko akce: Vlastní 9">
            <a:hlinkClick r:id="" action="ppaction://hlinkshowjump?jump=firstslide" highlightClick="1"/>
          </p:cNvPr>
          <p:cNvSpPr/>
          <p:nvPr/>
        </p:nvSpPr>
        <p:spPr>
          <a:xfrm>
            <a:off x="435813" y="5949280"/>
            <a:ext cx="2840041" cy="571504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Podnadpis 7"/>
          <p:cNvSpPr txBox="1">
            <a:spLocks/>
          </p:cNvSpPr>
          <p:nvPr/>
        </p:nvSpPr>
        <p:spPr>
          <a:xfrm>
            <a:off x="685800" y="1125538"/>
            <a:ext cx="7772400" cy="3959225"/>
          </a:xfrm>
          <a:prstGeom prst="rect">
            <a:avLst/>
          </a:prstGeom>
        </p:spPr>
        <p:txBody>
          <a:bodyPr vert="horz" lIns="45720" rIns="45720">
            <a:normAutofit/>
          </a:bodyPr>
          <a:lstStyle>
            <a:lvl1pPr marL="0" marR="64008" indent="0" algn="r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7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None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l"/>
            <a:r>
              <a:rPr lang="cs-CZ" sz="3200" dirty="0"/>
              <a:t>0,02 t ;   0,2 h</a:t>
            </a:r>
            <a:endParaRPr lang="cs-CZ" sz="3200" dirty="0" smtClean="0"/>
          </a:p>
          <a:p>
            <a:pPr algn="l"/>
            <a:r>
              <a:rPr lang="cs-CZ" sz="3200" dirty="0" smtClean="0"/>
              <a:t>protože</a:t>
            </a:r>
          </a:p>
          <a:p>
            <a:pPr algn="l"/>
            <a:r>
              <a:rPr lang="cs-CZ" sz="3200" dirty="0" smtClean="0"/>
              <a:t>1q = 100 kg</a:t>
            </a:r>
            <a:r>
              <a:rPr lang="cs-CZ" sz="3200" baseline="30000" dirty="0" smtClean="0"/>
              <a:t> </a:t>
            </a:r>
            <a:r>
              <a:rPr lang="cs-CZ" sz="3200" dirty="0" smtClean="0"/>
              <a:t> = 0,1 t </a:t>
            </a:r>
          </a:p>
          <a:p>
            <a:pPr algn="l"/>
            <a:r>
              <a:rPr lang="cs-CZ" sz="3200" dirty="0" smtClean="0"/>
              <a:t>a</a:t>
            </a:r>
          </a:p>
          <a:p>
            <a:pPr algn="l"/>
            <a:r>
              <a:rPr lang="cs-CZ" sz="3200" dirty="0" smtClean="0"/>
              <a:t>1 min = 1/60 h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advClick="0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703</TotalTime>
  <Words>336</Words>
  <Application>Microsoft Office PowerPoint</Application>
  <PresentationFormat>Předvádění na obrazovce (4:3)</PresentationFormat>
  <Paragraphs>79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Shluk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82</cp:revision>
  <dcterms:created xsi:type="dcterms:W3CDTF">2012-06-10T11:46:28Z</dcterms:created>
  <dcterms:modified xsi:type="dcterms:W3CDTF">2013-06-28T10:04:32Z</dcterms:modified>
</cp:coreProperties>
</file>