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76" r:id="rId2"/>
    <p:sldId id="273" r:id="rId3"/>
    <p:sldId id="257" r:id="rId4"/>
    <p:sldId id="261" r:id="rId5"/>
    <p:sldId id="258" r:id="rId6"/>
    <p:sldId id="266" r:id="rId7"/>
    <p:sldId id="267" r:id="rId8"/>
    <p:sldId id="269" r:id="rId9"/>
    <p:sldId id="274" r:id="rId10"/>
    <p:sldId id="275" r:id="rId11"/>
    <p:sldId id="270" r:id="rId12"/>
    <p:sldId id="27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advClick="0"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0784718"/>
              </p:ext>
            </p:extLst>
          </p:nvPr>
        </p:nvGraphicFramePr>
        <p:xfrm>
          <a:off x="2378056" y="116632"/>
          <a:ext cx="4386301" cy="66247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3" imgW="5889940" imgH="8895004" progId="Word.Document.12">
                  <p:embed/>
                </p:oleObj>
              </mc:Choice>
              <mc:Fallback>
                <p:oleObj name="Dokument" r:id="rId3" imgW="5889940" imgH="88950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78056" y="116632"/>
                        <a:ext cx="4386301" cy="66247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00270294"/>
      </p:ext>
    </p:extLst>
  </p:cSld>
  <p:clrMapOvr>
    <a:masterClrMapping/>
  </p:clrMapOvr>
  <p:transition advClick="0"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Trajektorie a dráha hmotného bodu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562955" y="2967335"/>
            <a:ext cx="40180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SPUSTIT TEST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lačítko akce: Vlastní 7">
            <a:hlinkClick r:id="" action="ppaction://macro?name=začátek" highlightClick="1"/>
          </p:cNvPr>
          <p:cNvSpPr/>
          <p:nvPr/>
        </p:nvSpPr>
        <p:spPr>
          <a:xfrm>
            <a:off x="2411760" y="2780928"/>
            <a:ext cx="4320480" cy="12241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8453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1. Pohyby hmotného bodu rozdělujeme</a:t>
            </a:r>
          </a:p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dle tvaru trajektorie na:</a:t>
            </a:r>
            <a:endParaRPr lang="cs-CZ" sz="3600" dirty="0"/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685800" y="1844824"/>
            <a:ext cx="7772400" cy="3254519"/>
          </a:xfrm>
        </p:spPr>
        <p:txBody>
          <a:bodyPr vert="horz" lIns="45720" rIns="45720">
            <a:norm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 </a:t>
            </a:r>
            <a:r>
              <a:rPr lang="cs-CZ" sz="2800" dirty="0" err="1"/>
              <a:t>plnočaré</a:t>
            </a:r>
            <a:r>
              <a:rPr lang="cs-CZ" sz="2800" dirty="0"/>
              <a:t> a  </a:t>
            </a:r>
            <a:r>
              <a:rPr lang="cs-CZ" sz="2800" dirty="0" err="1" smtClean="0"/>
              <a:t>rovinočaré</a:t>
            </a:r>
            <a:endParaRPr lang="cs-CZ" sz="28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endParaRPr lang="cs-CZ" sz="2800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 přímočaré a </a:t>
            </a:r>
            <a:r>
              <a:rPr lang="cs-CZ" sz="2800" dirty="0" smtClean="0"/>
              <a:t>křivočaré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endParaRPr lang="cs-CZ" sz="2800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 </a:t>
            </a:r>
            <a:r>
              <a:rPr lang="cs-CZ" sz="2800" dirty="0" err="1"/>
              <a:t>rovinočaré</a:t>
            </a:r>
            <a:r>
              <a:rPr lang="cs-CZ" sz="2800" dirty="0"/>
              <a:t> a přímočaré</a:t>
            </a:r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Vlastní 7">
            <a:hlinkClick r:id="" action="ppaction://macro?name=správ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 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</a:t>
            </a:r>
            <a:r>
              <a:rPr lang="cs-CZ" sz="36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ě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85800" y="1124744"/>
            <a:ext cx="7772400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Známe základní dva pohyby – přímočarý (trajektorií je přímka) a křivočarý (křivka)</a:t>
            </a:r>
            <a:endParaRPr lang="cs-CZ" sz="3200" b="1" i="1" dirty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4" y="188912"/>
            <a:ext cx="8785671" cy="2308324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jedoucím vlaku konstantní rychlostí vyhodíme kámen svisle vzhůru, poté jej opět chytíme. Jak se jeví tvar jeho trajektorie nám a jak venkovnímu stojícímu pozorovateli ?</a:t>
            </a:r>
            <a:endParaRPr lang="cs-CZ" sz="3600" dirty="0" smtClean="0"/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685800" y="2708920"/>
            <a:ext cx="7772400" cy="2448272"/>
          </a:xfrm>
        </p:spPr>
        <p:txBody>
          <a:bodyPr vert="horz" lIns="45720" rIns="45720">
            <a:norm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Nám jako přímka, venkovnímu pozorovateli jako parabola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Oběma jako parabola  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Oběma jako přímka</a:t>
            </a:r>
          </a:p>
        </p:txBody>
      </p:sp>
      <p:sp>
        <p:nvSpPr>
          <p:cNvPr id="2" name="Tlačítko akce: Vlastní 1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správ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468312" y="1124744"/>
            <a:ext cx="8207375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My ve vlaku samozřejmě kámen bez jakéhokoliv úkroku chytíme, poletí nahoru a dolů po stejné přímce. Venkovnímu pozorovateli však „ujede“ ve směru vlaku vzhledem k času mezi vyhozením  a dopadem tělesa zpět do ruky cestujícího</a:t>
            </a:r>
          </a:p>
          <a:p>
            <a:pPr algn="l"/>
            <a:r>
              <a:rPr lang="cs-CZ" sz="3200" dirty="0" smtClean="0"/>
              <a:t>ve vlaku. Trajektorií takového pohybu je parabola.</a:t>
            </a:r>
            <a:endParaRPr lang="cs-CZ" sz="3200" b="1" dirty="0" smtClean="0"/>
          </a:p>
          <a:p>
            <a:pPr algn="l"/>
            <a:endParaRPr lang="cs-CZ" sz="3200" b="1" dirty="0" smtClean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Fyzikální veličina dráha je</a:t>
            </a:r>
            <a:endParaRPr lang="cs-CZ" sz="3600" dirty="0" smtClean="0"/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685800" y="1340768"/>
            <a:ext cx="7772400" cy="3024336"/>
          </a:xfrm>
        </p:spPr>
        <p:txBody>
          <a:bodyPr vert="horz" lIns="45720" rIns="45720">
            <a:norm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ovál, na kterém jezdí cyklisté  </a:t>
            </a:r>
            <a:br>
              <a:rPr lang="cs-CZ" sz="2800" dirty="0"/>
            </a:br>
            <a:r>
              <a:rPr lang="cs-CZ" sz="2800" dirty="0"/>
              <a:t> 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časový úsek</a:t>
            </a:r>
            <a:br>
              <a:rPr lang="cs-CZ" sz="2800" dirty="0"/>
            </a:br>
            <a:r>
              <a:rPr lang="cs-CZ" sz="2800" dirty="0"/>
              <a:t> 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délka trajektorie opsaná bodem při svém pohybu za určitý čas 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endParaRPr lang="cs-CZ" sz="2800" dirty="0"/>
          </a:p>
        </p:txBody>
      </p:sp>
      <p:sp>
        <p:nvSpPr>
          <p:cNvPr id="2" name="Tlačítko akce: Vlastní 1">
            <a:hlinkClick r:id="" action="ppaction://macro?name=správ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85800" y="1124744"/>
            <a:ext cx="7772400" cy="3960440"/>
          </a:xfrm>
        </p:spPr>
        <p:txBody>
          <a:bodyPr>
            <a:normAutofit/>
          </a:bodyPr>
          <a:lstStyle/>
          <a:p>
            <a:pPr algn="l"/>
            <a:endParaRPr lang="cs-CZ" sz="3200" dirty="0" smtClean="0"/>
          </a:p>
          <a:p>
            <a:pPr algn="l"/>
            <a:r>
              <a:rPr lang="cs-CZ" sz="3200" dirty="0" smtClean="0"/>
              <a:t>Cyklistická dráha to může být, ale ne jako fyzikální veličina.</a:t>
            </a:r>
          </a:p>
          <a:p>
            <a:pPr algn="l"/>
            <a:r>
              <a:rPr lang="cs-CZ" sz="3200" dirty="0" smtClean="0"/>
              <a:t>Dráha je vzdálenost, kterou překoná hmotný bod na trajektorii svého pohybu za určitý čas.</a:t>
            </a:r>
            <a:endParaRPr lang="cs-CZ" sz="3200" dirty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Jaké písmeno je vyhrazeno ve vzorcích</a:t>
            </a:r>
          </a:p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 veličinu dráha ?</a:t>
            </a:r>
            <a:endParaRPr lang="cs-CZ" sz="3600" dirty="0" smtClean="0"/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1331640" y="1772816"/>
            <a:ext cx="5254352" cy="3024336"/>
          </a:xfrm>
        </p:spPr>
        <p:txBody>
          <a:bodyPr vert="horz" lIns="45720" rIns="45720">
            <a:norm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s 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endParaRPr lang="cs-CZ" sz="2800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t </a:t>
            </a:r>
            <a:endParaRPr lang="cs-CZ" sz="28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endParaRPr lang="cs-CZ" sz="2800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v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endParaRPr lang="cs-CZ" sz="2800" dirty="0"/>
          </a:p>
        </p:txBody>
      </p:sp>
      <p:sp>
        <p:nvSpPr>
          <p:cNvPr id="2" name="Tlačítko akce: Vlastní 1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správ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3989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85800" y="1124744"/>
            <a:ext cx="7772400" cy="3960440"/>
          </a:xfrm>
        </p:spPr>
        <p:txBody>
          <a:bodyPr>
            <a:normAutofit/>
          </a:bodyPr>
          <a:lstStyle/>
          <a:p>
            <a:pPr algn="l"/>
            <a:endParaRPr lang="cs-CZ" sz="3200" dirty="0" smtClean="0"/>
          </a:p>
          <a:p>
            <a:pPr algn="l"/>
            <a:r>
              <a:rPr lang="cs-CZ" sz="3200" dirty="0" smtClean="0"/>
              <a:t>Dráhu značíme</a:t>
            </a:r>
            <a:r>
              <a:rPr lang="cs-CZ" sz="3200" b="1" i="1" dirty="0" smtClean="0"/>
              <a:t> </a:t>
            </a:r>
            <a:r>
              <a:rPr lang="cs-CZ" sz="3200" dirty="0" smtClean="0"/>
              <a:t>malé </a:t>
            </a:r>
            <a:r>
              <a:rPr lang="cs-CZ" sz="3200" b="1" i="1" dirty="0" smtClean="0"/>
              <a:t>s</a:t>
            </a:r>
            <a:endParaRPr lang="cs-CZ" sz="3200" dirty="0" smtClean="0"/>
          </a:p>
          <a:p>
            <a:pPr algn="l"/>
            <a:endParaRPr lang="cs-CZ" sz="3200" dirty="0" smtClean="0"/>
          </a:p>
          <a:p>
            <a:pPr algn="l"/>
            <a:r>
              <a:rPr lang="cs-CZ" sz="3200" dirty="0" smtClean="0"/>
              <a:t>Malé </a:t>
            </a:r>
            <a:r>
              <a:rPr lang="cs-CZ" sz="3200" b="1" i="1" dirty="0" smtClean="0"/>
              <a:t>t</a:t>
            </a:r>
            <a:r>
              <a:rPr lang="cs-CZ" sz="3200" dirty="0" smtClean="0"/>
              <a:t> označuje čas a malé </a:t>
            </a:r>
            <a:r>
              <a:rPr lang="cs-CZ" sz="3200" b="1" i="1" dirty="0" smtClean="0"/>
              <a:t>v</a:t>
            </a:r>
            <a:r>
              <a:rPr lang="cs-CZ" sz="3200" dirty="0" smtClean="0"/>
              <a:t> rychlost</a:t>
            </a:r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69002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" action="ppaction://noaction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" action="ppaction://noaction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Co je základní jednotkou dráhy ?</a:t>
            </a:r>
            <a:endParaRPr lang="cs-CZ" sz="3600" dirty="0" smtClean="0"/>
          </a:p>
        </p:txBody>
      </p:sp>
      <p:sp>
        <p:nvSpPr>
          <p:cNvPr id="2" name="Tlačítko akce: Vlastní 1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správ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Podnadpis 2"/>
          <p:cNvSpPr>
            <a:spLocks noGrp="1"/>
          </p:cNvSpPr>
          <p:nvPr>
            <p:ph type="subTitle" idx="1"/>
          </p:nvPr>
        </p:nvSpPr>
        <p:spPr>
          <a:xfrm>
            <a:off x="685800" y="1772816"/>
            <a:ext cx="7772400" cy="3024336"/>
          </a:xfrm>
        </p:spPr>
        <p:txBody>
          <a:bodyPr vert="horz" lIns="45720" rIns="45720">
            <a:norm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kilogram </a:t>
            </a:r>
            <a:endParaRPr lang="cs-CZ" sz="28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endParaRPr lang="cs-CZ" sz="2800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metr za sekundu </a:t>
            </a:r>
            <a:endParaRPr lang="cs-CZ" sz="28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endParaRPr lang="cs-CZ" sz="2800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metr</a:t>
            </a:r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endParaRPr lang="cs-CZ" sz="28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395536" y="1124744"/>
            <a:ext cx="8062664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Je to metr.</a:t>
            </a:r>
          </a:p>
          <a:p>
            <a:pPr algn="l"/>
            <a:endParaRPr lang="cs-CZ" sz="3200" dirty="0"/>
          </a:p>
          <a:p>
            <a:pPr algn="l"/>
            <a:r>
              <a:rPr lang="cs-CZ" sz="3200" dirty="0" smtClean="0"/>
              <a:t>Kilogram je základní jednotkou hmotnosti</a:t>
            </a:r>
          </a:p>
          <a:p>
            <a:pPr algn="l"/>
            <a:r>
              <a:rPr lang="cs-CZ" sz="3200" dirty="0" smtClean="0"/>
              <a:t>a v metrech za sekundu měříme rychlost.</a:t>
            </a:r>
            <a:endParaRPr lang="cs-CZ" sz="32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3932594" y="5949280"/>
            <a:ext cx="4815986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Konec testu - vyhodnocení</a:t>
            </a:r>
          </a:p>
        </p:txBody>
      </p:sp>
      <p:sp>
        <p:nvSpPr>
          <p:cNvPr id="2" name="Tlačítko akce: Vlastní 1">
            <a:hlinkClick r:id="" action="ppaction://macro?name=výsledek" highlightClick="1"/>
          </p:cNvPr>
          <p:cNvSpPr/>
          <p:nvPr/>
        </p:nvSpPr>
        <p:spPr>
          <a:xfrm>
            <a:off x="3923854" y="5949280"/>
            <a:ext cx="4815986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435814" y="5949280"/>
            <a:ext cx="2840041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Opakovat test</a:t>
            </a:r>
          </a:p>
        </p:txBody>
      </p:sp>
      <p:sp>
        <p:nvSpPr>
          <p:cNvPr id="10" name="Tlačítko akce: Vlastní 9">
            <a:hlinkClick r:id="" action="ppaction://hlinkshowjump?jump=firstslide" highlightClick="1"/>
          </p:cNvPr>
          <p:cNvSpPr/>
          <p:nvPr/>
        </p:nvSpPr>
        <p:spPr>
          <a:xfrm>
            <a:off x="435813" y="5949280"/>
            <a:ext cx="2840041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670</TotalTime>
  <Words>286</Words>
  <Application>Microsoft Office PowerPoint</Application>
  <PresentationFormat>Předvádění na obrazovce (4:3)</PresentationFormat>
  <Paragraphs>71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Shluk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Petr Hájek</cp:lastModifiedBy>
  <cp:revision>81</cp:revision>
  <dcterms:created xsi:type="dcterms:W3CDTF">2012-06-10T11:46:28Z</dcterms:created>
  <dcterms:modified xsi:type="dcterms:W3CDTF">2013-06-28T10:08:59Z</dcterms:modified>
</cp:coreProperties>
</file>