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62" r:id="rId2"/>
    <p:sldId id="256" r:id="rId3"/>
    <p:sldId id="261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62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EFE61E-A267-48C9-A056-5992B65244F0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F04B6DF8-6E8E-47E2-BC34-95C27C678138}">
      <dgm:prSet phldrT="[Text]"/>
      <dgm:spPr/>
      <dgm:t>
        <a:bodyPr/>
        <a:lstStyle/>
        <a:p>
          <a:r>
            <a:rPr lang="cs-CZ" dirty="0" smtClean="0"/>
            <a:t>s</a:t>
          </a:r>
          <a:endParaRPr lang="cs-CZ" dirty="0"/>
        </a:p>
      </dgm:t>
    </dgm:pt>
    <dgm:pt modelId="{B559BF73-8138-4978-8CAB-C90C5A18B69E}" type="parTrans" cxnId="{7C78996B-2A56-429D-B658-F483BFBD5233}">
      <dgm:prSet/>
      <dgm:spPr/>
      <dgm:t>
        <a:bodyPr/>
        <a:lstStyle/>
        <a:p>
          <a:endParaRPr lang="cs-CZ"/>
        </a:p>
      </dgm:t>
    </dgm:pt>
    <dgm:pt modelId="{715CDF3C-F986-4E69-ACEB-0F135AFDE7A9}" type="sibTrans" cxnId="{7C78996B-2A56-429D-B658-F483BFBD5233}">
      <dgm:prSet/>
      <dgm:spPr/>
      <dgm:t>
        <a:bodyPr/>
        <a:lstStyle/>
        <a:p>
          <a:endParaRPr lang="cs-CZ"/>
        </a:p>
      </dgm:t>
    </dgm:pt>
    <dgm:pt modelId="{7AA85AE8-B4A1-4A7D-ACA9-2D0232C15807}">
      <dgm:prSet phldrT="[Text]"/>
      <dgm:spPr/>
      <dgm:t>
        <a:bodyPr/>
        <a:lstStyle/>
        <a:p>
          <a:r>
            <a:rPr lang="cs-CZ" dirty="0" smtClean="0"/>
            <a:t>t</a:t>
          </a:r>
          <a:endParaRPr lang="cs-CZ" dirty="0"/>
        </a:p>
      </dgm:t>
    </dgm:pt>
    <dgm:pt modelId="{AFA06AC4-FEB8-455B-ACCA-E974E8990D57}" type="parTrans" cxnId="{E1F81D8E-7DBF-4C9D-A71A-E25580EB6A97}">
      <dgm:prSet/>
      <dgm:spPr/>
      <dgm:t>
        <a:bodyPr/>
        <a:lstStyle/>
        <a:p>
          <a:endParaRPr lang="cs-CZ"/>
        </a:p>
      </dgm:t>
    </dgm:pt>
    <dgm:pt modelId="{4171339B-08B3-48E1-9A7A-3994F5C47006}" type="sibTrans" cxnId="{E1F81D8E-7DBF-4C9D-A71A-E25580EB6A97}">
      <dgm:prSet/>
      <dgm:spPr/>
      <dgm:t>
        <a:bodyPr/>
        <a:lstStyle/>
        <a:p>
          <a:endParaRPr lang="cs-CZ"/>
        </a:p>
      </dgm:t>
    </dgm:pt>
    <dgm:pt modelId="{0C582C3E-88B7-4E71-B8D5-F621B9EC64FA}">
      <dgm:prSet phldrT="[Text]"/>
      <dgm:spPr/>
      <dgm:t>
        <a:bodyPr/>
        <a:lstStyle/>
        <a:p>
          <a:r>
            <a:rPr lang="cs-CZ" dirty="0" smtClean="0"/>
            <a:t>v</a:t>
          </a:r>
          <a:endParaRPr lang="cs-CZ" dirty="0"/>
        </a:p>
      </dgm:t>
    </dgm:pt>
    <dgm:pt modelId="{871D8CD5-3856-4F98-85A8-8527CF13B56B}" type="parTrans" cxnId="{D578C8C1-E139-4569-9EC5-0B4353F62DE6}">
      <dgm:prSet/>
      <dgm:spPr/>
      <dgm:t>
        <a:bodyPr/>
        <a:lstStyle/>
        <a:p>
          <a:endParaRPr lang="cs-CZ"/>
        </a:p>
      </dgm:t>
    </dgm:pt>
    <dgm:pt modelId="{3D1D7A47-03F7-495D-B6E9-0A446552A739}" type="sibTrans" cxnId="{D578C8C1-E139-4569-9EC5-0B4353F62DE6}">
      <dgm:prSet/>
      <dgm:spPr/>
      <dgm:t>
        <a:bodyPr/>
        <a:lstStyle/>
        <a:p>
          <a:endParaRPr lang="cs-CZ"/>
        </a:p>
      </dgm:t>
    </dgm:pt>
    <dgm:pt modelId="{A36C1331-7525-4CF1-8713-98DDBF0EE4E0}" type="pres">
      <dgm:prSet presAssocID="{44EFE61E-A267-48C9-A056-5992B65244F0}" presName="compositeShape" presStyleCnt="0">
        <dgm:presLayoutVars>
          <dgm:chMax val="7"/>
          <dgm:dir/>
          <dgm:resizeHandles val="exact"/>
        </dgm:presLayoutVars>
      </dgm:prSet>
      <dgm:spPr/>
    </dgm:pt>
    <dgm:pt modelId="{D6A549DE-569F-462A-9455-1A95D253526E}" type="pres">
      <dgm:prSet presAssocID="{F04B6DF8-6E8E-47E2-BC34-95C27C678138}" presName="circ1" presStyleLbl="vennNode1" presStyleIdx="0" presStyleCnt="3"/>
      <dgm:spPr/>
      <dgm:t>
        <a:bodyPr/>
        <a:lstStyle/>
        <a:p>
          <a:endParaRPr lang="cs-CZ"/>
        </a:p>
      </dgm:t>
    </dgm:pt>
    <dgm:pt modelId="{2DE8FC3D-F432-44EF-8819-95162D003C16}" type="pres">
      <dgm:prSet presAssocID="{F04B6DF8-6E8E-47E2-BC34-95C27C67813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9CA434-AC27-49EB-B622-AE67B38C5474}" type="pres">
      <dgm:prSet presAssocID="{7AA85AE8-B4A1-4A7D-ACA9-2D0232C15807}" presName="circ2" presStyleLbl="vennNode1" presStyleIdx="1" presStyleCnt="3"/>
      <dgm:spPr/>
      <dgm:t>
        <a:bodyPr/>
        <a:lstStyle/>
        <a:p>
          <a:endParaRPr lang="cs-CZ"/>
        </a:p>
      </dgm:t>
    </dgm:pt>
    <dgm:pt modelId="{A1F4AA0C-8AF9-4D08-B9A3-4D3F4439FCEF}" type="pres">
      <dgm:prSet presAssocID="{7AA85AE8-B4A1-4A7D-ACA9-2D0232C1580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BAA8C7-EBA7-441B-A20A-8A17B780A9A8}" type="pres">
      <dgm:prSet presAssocID="{0C582C3E-88B7-4E71-B8D5-F621B9EC64FA}" presName="circ3" presStyleLbl="vennNode1" presStyleIdx="2" presStyleCnt="3"/>
      <dgm:spPr/>
      <dgm:t>
        <a:bodyPr/>
        <a:lstStyle/>
        <a:p>
          <a:endParaRPr lang="cs-CZ"/>
        </a:p>
      </dgm:t>
    </dgm:pt>
    <dgm:pt modelId="{16BB6165-D82E-4D31-9985-BE0E4DBD945A}" type="pres">
      <dgm:prSet presAssocID="{0C582C3E-88B7-4E71-B8D5-F621B9EC64F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D87793-007E-4457-B83E-9655104D6C53}" type="presOf" srcId="{0C582C3E-88B7-4E71-B8D5-F621B9EC64FA}" destId="{FEBAA8C7-EBA7-441B-A20A-8A17B780A9A8}" srcOrd="0" destOrd="0" presId="urn:microsoft.com/office/officeart/2005/8/layout/venn1"/>
    <dgm:cxn modelId="{3AA878CF-51DE-4BFB-A07C-C2783A7917F4}" type="presOf" srcId="{F04B6DF8-6E8E-47E2-BC34-95C27C678138}" destId="{D6A549DE-569F-462A-9455-1A95D253526E}" srcOrd="0" destOrd="0" presId="urn:microsoft.com/office/officeart/2005/8/layout/venn1"/>
    <dgm:cxn modelId="{7C78996B-2A56-429D-B658-F483BFBD5233}" srcId="{44EFE61E-A267-48C9-A056-5992B65244F0}" destId="{F04B6DF8-6E8E-47E2-BC34-95C27C678138}" srcOrd="0" destOrd="0" parTransId="{B559BF73-8138-4978-8CAB-C90C5A18B69E}" sibTransId="{715CDF3C-F986-4E69-ACEB-0F135AFDE7A9}"/>
    <dgm:cxn modelId="{7AF7AE98-0D34-4038-B3BA-E9902DAB1544}" type="presOf" srcId="{7AA85AE8-B4A1-4A7D-ACA9-2D0232C15807}" destId="{AA9CA434-AC27-49EB-B622-AE67B38C5474}" srcOrd="0" destOrd="0" presId="urn:microsoft.com/office/officeart/2005/8/layout/venn1"/>
    <dgm:cxn modelId="{D578C8C1-E139-4569-9EC5-0B4353F62DE6}" srcId="{44EFE61E-A267-48C9-A056-5992B65244F0}" destId="{0C582C3E-88B7-4E71-B8D5-F621B9EC64FA}" srcOrd="2" destOrd="0" parTransId="{871D8CD5-3856-4F98-85A8-8527CF13B56B}" sibTransId="{3D1D7A47-03F7-495D-B6E9-0A446552A739}"/>
    <dgm:cxn modelId="{395D6894-D03E-4856-84A0-E34CBB4F9772}" type="presOf" srcId="{0C582C3E-88B7-4E71-B8D5-F621B9EC64FA}" destId="{16BB6165-D82E-4D31-9985-BE0E4DBD945A}" srcOrd="1" destOrd="0" presId="urn:microsoft.com/office/officeart/2005/8/layout/venn1"/>
    <dgm:cxn modelId="{736298B1-E972-40E0-8C98-108B1B505A38}" type="presOf" srcId="{7AA85AE8-B4A1-4A7D-ACA9-2D0232C15807}" destId="{A1F4AA0C-8AF9-4D08-B9A3-4D3F4439FCEF}" srcOrd="1" destOrd="0" presId="urn:microsoft.com/office/officeart/2005/8/layout/venn1"/>
    <dgm:cxn modelId="{9AE62513-919C-4E19-97FD-550DBDEC32A2}" type="presOf" srcId="{44EFE61E-A267-48C9-A056-5992B65244F0}" destId="{A36C1331-7525-4CF1-8713-98DDBF0EE4E0}" srcOrd="0" destOrd="0" presId="urn:microsoft.com/office/officeart/2005/8/layout/venn1"/>
    <dgm:cxn modelId="{E1F81D8E-7DBF-4C9D-A71A-E25580EB6A97}" srcId="{44EFE61E-A267-48C9-A056-5992B65244F0}" destId="{7AA85AE8-B4A1-4A7D-ACA9-2D0232C15807}" srcOrd="1" destOrd="0" parTransId="{AFA06AC4-FEB8-455B-ACCA-E974E8990D57}" sibTransId="{4171339B-08B3-48E1-9A7A-3994F5C47006}"/>
    <dgm:cxn modelId="{A56DA755-6742-44AD-975F-31F41264DCE0}" type="presOf" srcId="{F04B6DF8-6E8E-47E2-BC34-95C27C678138}" destId="{2DE8FC3D-F432-44EF-8819-95162D003C16}" srcOrd="1" destOrd="0" presId="urn:microsoft.com/office/officeart/2005/8/layout/venn1"/>
    <dgm:cxn modelId="{5E1555C2-DA04-4917-A0B1-E770D915EED7}" type="presParOf" srcId="{A36C1331-7525-4CF1-8713-98DDBF0EE4E0}" destId="{D6A549DE-569F-462A-9455-1A95D253526E}" srcOrd="0" destOrd="0" presId="urn:microsoft.com/office/officeart/2005/8/layout/venn1"/>
    <dgm:cxn modelId="{9D56B37B-1BCE-463A-AAFF-C09F8312EFAB}" type="presParOf" srcId="{A36C1331-7525-4CF1-8713-98DDBF0EE4E0}" destId="{2DE8FC3D-F432-44EF-8819-95162D003C16}" srcOrd="1" destOrd="0" presId="urn:microsoft.com/office/officeart/2005/8/layout/venn1"/>
    <dgm:cxn modelId="{9D0496A5-DA7F-4AD5-BE42-4C0E9533EBA4}" type="presParOf" srcId="{A36C1331-7525-4CF1-8713-98DDBF0EE4E0}" destId="{AA9CA434-AC27-49EB-B622-AE67B38C5474}" srcOrd="2" destOrd="0" presId="urn:microsoft.com/office/officeart/2005/8/layout/venn1"/>
    <dgm:cxn modelId="{D43BF947-EA64-479E-8B11-BC779CBA0F7C}" type="presParOf" srcId="{A36C1331-7525-4CF1-8713-98DDBF0EE4E0}" destId="{A1F4AA0C-8AF9-4D08-B9A3-4D3F4439FCEF}" srcOrd="3" destOrd="0" presId="urn:microsoft.com/office/officeart/2005/8/layout/venn1"/>
    <dgm:cxn modelId="{59BE6995-4B5D-4439-89E4-505381F5BE6E}" type="presParOf" srcId="{A36C1331-7525-4CF1-8713-98DDBF0EE4E0}" destId="{FEBAA8C7-EBA7-441B-A20A-8A17B780A9A8}" srcOrd="4" destOrd="0" presId="urn:microsoft.com/office/officeart/2005/8/layout/venn1"/>
    <dgm:cxn modelId="{CFC4AA79-F03E-4F47-8541-5A9E3BDE22CF}" type="presParOf" srcId="{A36C1331-7525-4CF1-8713-98DDBF0EE4E0}" destId="{16BB6165-D82E-4D31-9985-BE0E4DBD945A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549DE-569F-462A-9455-1A95D253526E}">
      <dsp:nvSpPr>
        <dsp:cNvPr id="0" name=""/>
        <dsp:cNvSpPr/>
      </dsp:nvSpPr>
      <dsp:spPr>
        <a:xfrm>
          <a:off x="1418013" y="40964"/>
          <a:ext cx="1966313" cy="196631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s</a:t>
          </a:r>
          <a:endParaRPr lang="cs-CZ" sz="6300" kern="1200" dirty="0"/>
        </a:p>
      </dsp:txBody>
      <dsp:txXfrm>
        <a:off x="1680188" y="385069"/>
        <a:ext cx="1441963" cy="884841"/>
      </dsp:txXfrm>
    </dsp:sp>
    <dsp:sp modelId="{AA9CA434-AC27-49EB-B622-AE67B38C5474}">
      <dsp:nvSpPr>
        <dsp:cNvPr id="0" name=""/>
        <dsp:cNvSpPr/>
      </dsp:nvSpPr>
      <dsp:spPr>
        <a:xfrm>
          <a:off x="2127524" y="1269910"/>
          <a:ext cx="1966313" cy="196631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t</a:t>
          </a:r>
          <a:endParaRPr lang="cs-CZ" sz="6300" kern="1200" dirty="0"/>
        </a:p>
      </dsp:txBody>
      <dsp:txXfrm>
        <a:off x="2728888" y="1777875"/>
        <a:ext cx="1179788" cy="1081472"/>
      </dsp:txXfrm>
    </dsp:sp>
    <dsp:sp modelId="{FEBAA8C7-EBA7-441B-A20A-8A17B780A9A8}">
      <dsp:nvSpPr>
        <dsp:cNvPr id="0" name=""/>
        <dsp:cNvSpPr/>
      </dsp:nvSpPr>
      <dsp:spPr>
        <a:xfrm>
          <a:off x="708501" y="1269910"/>
          <a:ext cx="1966313" cy="196631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300" kern="1200" dirty="0" smtClean="0"/>
            <a:t>v</a:t>
          </a:r>
          <a:endParaRPr lang="cs-CZ" sz="6300" kern="1200" dirty="0"/>
        </a:p>
      </dsp:txBody>
      <dsp:txXfrm>
        <a:off x="893663" y="1777875"/>
        <a:ext cx="1179788" cy="1081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2B4DBB0-A4E8-4EFC-A926-CC2B0D660F65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4861E51-BF2E-4354-9BBB-A5D08C69FD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0910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B29FD-5978-4B1C-A187-A1B3757E3572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9A92B-0D3E-49D1-B72C-EDADA4F9AE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476534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1527F-5D7C-4C03-B942-8D1B27B15DCF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E6B95-BEB7-4B89-AB98-50C24F3C72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2973164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5E33E-8322-4956-8CDE-7C2FD7EFC3D9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862BA-4CFA-439F-B50F-C71040587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0655578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64090-97F2-4EEF-9B34-D00D94B48C33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07159-68FB-4374-93AC-E5BEA86841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127065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AFB85-FF7A-4D28-A4D3-01890378D931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32AF4-97F5-4639-A989-D6517B9F3F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144255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741D7-4F7C-431E-B2EE-EA978F5F0EEF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32C93-85E2-499D-91A7-6DE9CD1EC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999946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45A34-FF7C-477D-9005-9913E8E12D0E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0DE2F-6597-4CF0-8F5E-1BE758F8B9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97848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C9FFC-45A0-49F3-B958-13958E36263E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83A03-7567-4B6D-A2F8-1A6DEC84B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867204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BCAD2-4F9B-42F4-91D8-D66B10607D30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90C5A-3AF5-4FCD-9383-768A3431AA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6822851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83B9B-6EEE-4FDD-B739-EB4404A13B6D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DDD4D-04AD-4437-92EF-514D4ACF5E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034774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872D0-3748-445F-99A9-60A190B6B81D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25EA-56A7-4054-AF70-962B317E4F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0679773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BADF6F9-37FF-4D1C-A306-51388736A658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6C80DB-D96F-45FF-B6D7-5DCA6C6BD7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10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wmf"/><Relationship Id="rId10" Type="http://schemas.openxmlformats.org/officeDocument/2006/relationships/image" Target="../media/image12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0.png"/><Relationship Id="rId4" Type="http://schemas.openxmlformats.org/officeDocument/2006/relationships/image" Target="../media/image16.wmf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5610525"/>
              </p:ext>
            </p:extLst>
          </p:nvPr>
        </p:nvGraphicFramePr>
        <p:xfrm>
          <a:off x="2411760" y="224256"/>
          <a:ext cx="4320480" cy="6411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" name="Dokument" r:id="rId3" imgW="5889940" imgH="8742121" progId="Word.Document.12">
                  <p:embed/>
                </p:oleObj>
              </mc:Choice>
              <mc:Fallback>
                <p:oleObj name="Dokument" r:id="rId3" imgW="5889940" imgH="87421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224256"/>
                        <a:ext cx="4320480" cy="64118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24019209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hajekp\AppData\Local\Microsoft\Windows\Temporary Internet Files\Content.IE5\AF738P2Y\MP90044246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6" y="1162776"/>
            <a:ext cx="9130655" cy="52001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2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3600" dirty="0" smtClean="0"/>
              <a:t>Rychlost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 rot="21087644">
            <a:off x="802144" y="1819218"/>
            <a:ext cx="259238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Sledujte 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/>
              <a:t>nebo si  </a:t>
            </a:r>
            <a:r>
              <a:rPr lang="cs-CZ" dirty="0">
                <a:solidFill>
                  <a:srgbClr val="FF0000"/>
                </a:solidFill>
              </a:rPr>
              <a:t>pište</a:t>
            </a:r>
          </a:p>
        </p:txBody>
      </p:sp>
      <p:pic>
        <p:nvPicPr>
          <p:cNvPr id="205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03665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14" descr="C:\Users\hajekp\AppData\Local\Microsoft\Windows\Temporary Internet Files\Content.IE5\A628CFKA\MC90044173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05598" y="1221084"/>
            <a:ext cx="1158439" cy="1158439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13" y="1090686"/>
            <a:ext cx="1038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hajekp\AppData\Local\Microsoft\Windows\Temporary Internet Files\Content.IE5\A628CFKA\MP90043415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44" y="4509120"/>
            <a:ext cx="1389954" cy="185380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5" name="Picture 31" descr="C:\Users\hajekp\AppData\Local\Microsoft\Windows\Temporary Internet Files\Content.IE5\AF738P2Y\MC90043709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47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Zaoblený obdélník 22"/>
          <p:cNvSpPr/>
          <p:nvPr/>
        </p:nvSpPr>
        <p:spPr>
          <a:xfrm>
            <a:off x="250825" y="4442670"/>
            <a:ext cx="8642350" cy="19390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147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6148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Rovnoměrný pohyb</a:t>
            </a:r>
            <a:endParaRPr lang="cs-CZ" sz="3600" dirty="0"/>
          </a:p>
        </p:txBody>
      </p:sp>
      <p:sp>
        <p:nvSpPr>
          <p:cNvPr id="3083" name="TextovéPole 20"/>
          <p:cNvSpPr txBox="1">
            <a:spLocks noChangeArrowheads="1"/>
          </p:cNvSpPr>
          <p:nvPr/>
        </p:nvSpPr>
        <p:spPr bwMode="auto">
          <a:xfrm>
            <a:off x="475395" y="4442758"/>
            <a:ext cx="85693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4000" dirty="0" smtClean="0"/>
              <a:t>Při rovnoměrném pohybu se</a:t>
            </a:r>
            <a:br>
              <a:rPr lang="cs-CZ" sz="4000" dirty="0" smtClean="0"/>
            </a:br>
            <a:r>
              <a:rPr lang="cs-CZ" sz="4000" dirty="0" smtClean="0"/>
              <a:t>rychlost hmotného bodu (tělesa)</a:t>
            </a:r>
            <a:br>
              <a:rPr lang="cs-CZ" sz="4000" dirty="0" smtClean="0"/>
            </a:br>
            <a:r>
              <a:rPr lang="cs-CZ" sz="4000" dirty="0" smtClean="0"/>
              <a:t>v čase nemění, je konstantní.</a:t>
            </a:r>
            <a:endParaRPr lang="cs-CZ" sz="4000" b="1" i="1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23850" y="1916113"/>
            <a:ext cx="77041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2411413" y="1916113"/>
            <a:ext cx="0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/>
          <p:nvPr/>
        </p:nvCxnSpPr>
        <p:spPr>
          <a:xfrm>
            <a:off x="2411413" y="2924175"/>
            <a:ext cx="6121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 flipV="1">
            <a:off x="2411413" y="2060575"/>
            <a:ext cx="5400675" cy="8636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6156" name="Object 3"/>
          <p:cNvGraphicFramePr>
            <a:graphicFrameLocks noChangeAspect="1"/>
          </p:cNvGraphicFramePr>
          <p:nvPr/>
        </p:nvGraphicFramePr>
        <p:xfrm>
          <a:off x="2051050" y="1916113"/>
          <a:ext cx="3492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Rovnice" r:id="rId4" imgW="190417" imgH="393529" progId="Equation.3">
                  <p:embed/>
                </p:oleObj>
              </mc:Choice>
              <mc:Fallback>
                <p:oleObj name="Rovnice" r:id="rId4" imgW="190417" imgH="39352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050" y="1916113"/>
                        <a:ext cx="34925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7" name="Object 4"/>
          <p:cNvGraphicFramePr>
            <a:graphicFrameLocks noChangeAspect="1"/>
          </p:cNvGraphicFramePr>
          <p:nvPr/>
        </p:nvGraphicFramePr>
        <p:xfrm>
          <a:off x="8604250" y="2781300"/>
          <a:ext cx="284163" cy="798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3" name="Rovnice" r:id="rId6" imgW="139639" imgH="393529" progId="Equation.3">
                  <p:embed/>
                </p:oleObj>
              </mc:Choice>
              <mc:Fallback>
                <p:oleObj name="Rovnice" r:id="rId6" imgW="139639" imgH="39352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04250" y="2781300"/>
                        <a:ext cx="284163" cy="798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8" name="TextovéPole 39"/>
          <p:cNvSpPr txBox="1">
            <a:spLocks noChangeArrowheads="1"/>
          </p:cNvSpPr>
          <p:nvPr/>
        </p:nvSpPr>
        <p:spPr bwMode="auto">
          <a:xfrm>
            <a:off x="2124075" y="2924175"/>
            <a:ext cx="2159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0</a:t>
            </a:r>
          </a:p>
        </p:txBody>
      </p:sp>
      <p:sp>
        <p:nvSpPr>
          <p:cNvPr id="6159" name="TextovéPole 43"/>
          <p:cNvSpPr txBox="1">
            <a:spLocks noChangeArrowheads="1"/>
          </p:cNvSpPr>
          <p:nvPr/>
        </p:nvSpPr>
        <p:spPr bwMode="auto">
          <a:xfrm>
            <a:off x="3276600" y="2924175"/>
            <a:ext cx="287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1</a:t>
            </a:r>
          </a:p>
        </p:txBody>
      </p:sp>
      <p:sp>
        <p:nvSpPr>
          <p:cNvPr id="6160" name="TextovéPole 44"/>
          <p:cNvSpPr txBox="1">
            <a:spLocks noChangeArrowheads="1"/>
          </p:cNvSpPr>
          <p:nvPr/>
        </p:nvSpPr>
        <p:spPr bwMode="auto">
          <a:xfrm>
            <a:off x="4356100" y="2924175"/>
            <a:ext cx="287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2</a:t>
            </a:r>
          </a:p>
        </p:txBody>
      </p:sp>
      <p:sp>
        <p:nvSpPr>
          <p:cNvPr id="6161" name="TextovéPole 45"/>
          <p:cNvSpPr txBox="1">
            <a:spLocks noChangeArrowheads="1"/>
          </p:cNvSpPr>
          <p:nvPr/>
        </p:nvSpPr>
        <p:spPr bwMode="auto">
          <a:xfrm>
            <a:off x="5435600" y="2924175"/>
            <a:ext cx="288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3</a:t>
            </a:r>
          </a:p>
        </p:txBody>
      </p:sp>
      <p:sp>
        <p:nvSpPr>
          <p:cNvPr id="6162" name="TextovéPole 46"/>
          <p:cNvSpPr txBox="1">
            <a:spLocks noChangeArrowheads="1"/>
          </p:cNvSpPr>
          <p:nvPr/>
        </p:nvSpPr>
        <p:spPr bwMode="auto">
          <a:xfrm>
            <a:off x="6516688" y="2924175"/>
            <a:ext cx="358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4</a:t>
            </a:r>
          </a:p>
        </p:txBody>
      </p:sp>
      <p:sp>
        <p:nvSpPr>
          <p:cNvPr id="6163" name="TextovéPole 47"/>
          <p:cNvSpPr txBox="1">
            <a:spLocks noChangeArrowheads="1"/>
          </p:cNvSpPr>
          <p:nvPr/>
        </p:nvSpPr>
        <p:spPr bwMode="auto">
          <a:xfrm>
            <a:off x="7596188" y="2924175"/>
            <a:ext cx="288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5</a:t>
            </a:r>
          </a:p>
        </p:txBody>
      </p:sp>
      <p:sp>
        <p:nvSpPr>
          <p:cNvPr id="6164" name="TextovéPole 48"/>
          <p:cNvSpPr txBox="1">
            <a:spLocks noChangeArrowheads="1"/>
          </p:cNvSpPr>
          <p:nvPr/>
        </p:nvSpPr>
        <p:spPr bwMode="auto">
          <a:xfrm>
            <a:off x="5003800" y="197792"/>
            <a:ext cx="3889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cs-CZ" dirty="0" smtClean="0"/>
              <a:t>již víme,</a:t>
            </a:r>
            <a:br>
              <a:rPr lang="cs-CZ" dirty="0" smtClean="0"/>
            </a:br>
            <a:r>
              <a:rPr lang="cs-CZ" dirty="0" smtClean="0"/>
              <a:t>že dráha je funkcí času</a:t>
            </a:r>
            <a:endParaRPr lang="cs-CZ" dirty="0"/>
          </a:p>
        </p:txBody>
      </p:sp>
      <p:pic>
        <p:nvPicPr>
          <p:cNvPr id="616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844123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4" descr="C:\Users\hajekp\AppData\Local\Microsoft\Windows\Temporary Internet Files\Content.IE5\A628CFKA\MC900441732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968394"/>
            <a:ext cx="579220" cy="579220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91753" y="3294063"/>
            <a:ext cx="7760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Auto na naší animaci jede při svém pohybu stále stejnou rychlostí. Ve stejných časových intervalech urazí stejné dráhy.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9" name="Obrázek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53" y="2948426"/>
            <a:ext cx="579438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59063 1.48148E-6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6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Zaoblený obdélník 22"/>
          <p:cNvSpPr/>
          <p:nvPr/>
        </p:nvSpPr>
        <p:spPr>
          <a:xfrm>
            <a:off x="250825" y="2564904"/>
            <a:ext cx="8642350" cy="403244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075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6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Výpočet rychlosti</a:t>
            </a:r>
            <a:endParaRPr lang="cs-CZ" sz="3600" dirty="0"/>
          </a:p>
        </p:txBody>
      </p:sp>
      <p:pic>
        <p:nvPicPr>
          <p:cNvPr id="3085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52475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4" descr="C:\Users\hajekp\AppData\Local\Microsoft\Windows\Temporary Internet Files\Content.IE5\A628CFKA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296310"/>
            <a:ext cx="579220" cy="579220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0825" y="1051719"/>
            <a:ext cx="61593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Ujetá dráha </a:t>
            </a:r>
            <a:r>
              <a:rPr lang="cs-CZ" sz="2800" b="1" i="1" dirty="0" smtClean="0"/>
              <a:t>s</a:t>
            </a:r>
            <a:r>
              <a:rPr lang="cs-CZ" sz="2800" dirty="0" smtClean="0"/>
              <a:t> je samozřejmě větší:</a:t>
            </a:r>
            <a:br>
              <a:rPr lang="cs-CZ" sz="2800" dirty="0" smtClean="0"/>
            </a:br>
            <a:r>
              <a:rPr lang="cs-CZ" sz="2800" dirty="0" smtClean="0"/>
              <a:t>- jede-li auto delší čas </a:t>
            </a:r>
            <a:r>
              <a:rPr lang="cs-CZ" sz="2800" b="1" i="1" dirty="0" smtClean="0"/>
              <a:t>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- pohybuje-li se větší rychlostí </a:t>
            </a:r>
            <a:r>
              <a:rPr lang="cs-CZ" sz="2800" b="1" i="1" dirty="0" smtClean="0"/>
              <a:t>v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 rot="1142968">
            <a:off x="5577335" y="2324310"/>
            <a:ext cx="3219785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… pak musí platit:</a:t>
            </a:r>
            <a:endParaRPr lang="cs-CZ" sz="2800" dirty="0">
              <a:solidFill>
                <a:srgbClr val="FF0000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1388261"/>
              </p:ext>
            </p:extLst>
          </p:nvPr>
        </p:nvGraphicFramePr>
        <p:xfrm>
          <a:off x="467544" y="2942533"/>
          <a:ext cx="4802340" cy="3277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2051720" y="4576608"/>
            <a:ext cx="16561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/>
          <p:cNvSpPr/>
          <p:nvPr/>
        </p:nvSpPr>
        <p:spPr>
          <a:xfrm>
            <a:off x="2814584" y="5180931"/>
            <a:ext cx="108012" cy="14401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572000" y="2755275"/>
                <a:ext cx="3456384" cy="3651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</a:rPr>
                        <m:t>𝑠</m:t>
                      </m:r>
                      <m:r>
                        <a:rPr lang="cs-CZ" sz="3600" b="0" i="1" smtClean="0">
                          <a:latin typeface="Cambria Math"/>
                        </a:rPr>
                        <m:t>=</m:t>
                      </m:r>
                      <m:r>
                        <a:rPr lang="cs-CZ" sz="3600" b="0" i="1" smtClean="0">
                          <a:latin typeface="Cambria Math"/>
                        </a:rPr>
                        <m:t>𝑣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3600" b="0" i="1" smtClean="0">
                          <a:latin typeface="Cambria Math"/>
                          <a:ea typeface="Cambria Math"/>
                        </a:rPr>
                        <m:t>𝑡</m:t>
                      </m:r>
                    </m:oMath>
                  </m:oMathPara>
                </a14:m>
                <a:endParaRPr lang="cs-CZ" sz="3600" b="0" dirty="0" smtClean="0">
                  <a:ea typeface="Cambria Math"/>
                </a:endParaRPr>
              </a:p>
              <a:p>
                <a:endParaRPr lang="cs-CZ" sz="36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</a:rPr>
                        <m:t>𝑣</m:t>
                      </m:r>
                      <m:r>
                        <a:rPr lang="cs-CZ" sz="3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b="0" i="1" smtClean="0">
                              <a:latin typeface="Cambria Math"/>
                            </a:rPr>
                            <m:t>𝑠</m:t>
                          </m:r>
                        </m:num>
                        <m:den>
                          <m:r>
                            <a:rPr lang="cs-CZ" sz="3600" b="0" i="1" smtClean="0">
                              <a:latin typeface="Cambria Math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sz="3600" b="0" dirty="0" smtClean="0"/>
              </a:p>
              <a:p>
                <a:endParaRPr lang="cs-CZ" sz="360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600" b="0" i="1" smtClean="0">
                          <a:latin typeface="Cambria Math"/>
                        </a:rPr>
                        <m:t>𝑡</m:t>
                      </m:r>
                      <m:r>
                        <a:rPr lang="cs-CZ" sz="3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6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600" b="0" i="1" smtClean="0">
                              <a:latin typeface="Cambria Math"/>
                            </a:rPr>
                            <m:t>𝑠</m:t>
                          </m:r>
                        </m:num>
                        <m:den>
                          <m:r>
                            <a:rPr lang="cs-CZ" sz="3600" b="0" i="1" smtClean="0">
                              <a:latin typeface="Cambria Math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cs-CZ" sz="36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2755275"/>
                <a:ext cx="3456384" cy="365170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Graphic spid="6" grpId="0">
        <p:bldAsOne/>
      </p:bldGraphic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Grafy rovnoměrného pohybu</a:t>
            </a:r>
            <a:endParaRPr lang="cs-CZ" sz="3600" dirty="0"/>
          </a:p>
        </p:txBody>
      </p:sp>
      <p:pic>
        <p:nvPicPr>
          <p:cNvPr id="4104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71904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55675"/>
            <a:ext cx="579438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81016" y="1413900"/>
                <a:ext cx="432743" cy="566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016" y="1413900"/>
                <a:ext cx="432743" cy="56663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904810" y="3730469"/>
                <a:ext cx="432743" cy="592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4810" y="3730469"/>
                <a:ext cx="432743" cy="59266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64" y="1381345"/>
            <a:ext cx="5400675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44208" y="1697215"/>
            <a:ext cx="24489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Dokážete zjistit z grafu závislosti dráhy na čase jakou rychlostí se hmotný bod pohyboval ?</a:t>
            </a:r>
            <a:endParaRPr lang="cs-CZ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142968">
            <a:off x="6669968" y="4474350"/>
            <a:ext cx="1639714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Řešení:</a:t>
            </a:r>
            <a:endParaRPr lang="cs-CZ" sz="28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1952" y="4520411"/>
                <a:ext cx="7197873" cy="18480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000" dirty="0" smtClean="0"/>
                  <a:t>z bodu A do bodu B ujel 2 metry dráhy </a:t>
                </a:r>
                <a:r>
                  <a:rPr lang="cs-CZ" sz="2000" b="1" i="1" dirty="0" smtClean="0">
                    <a:solidFill>
                      <a:srgbClr val="FF0000"/>
                    </a:solidFill>
                  </a:rPr>
                  <a:t>(s = 2 m)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000" dirty="0" smtClean="0"/>
                  <a:t>za 5 sekund </a:t>
                </a:r>
                <a:r>
                  <a:rPr lang="cs-CZ" sz="2000" b="1" i="1" dirty="0" smtClean="0">
                    <a:solidFill>
                      <a:srgbClr val="00B050"/>
                    </a:solidFill>
                  </a:rPr>
                  <a:t>(t = 5 s)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cs-CZ" sz="2000" dirty="0" smtClean="0"/>
                  <a:t>po dosazení do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𝑣</m:t>
                    </m:r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𝑡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5 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0" i="0" smtClean="0">
                        <a:latin typeface="Cambria Math"/>
                      </a:rPr>
                      <m:t>0,4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𝑠</m:t>
                        </m:r>
                      </m:den>
                    </m:f>
                  </m:oMath>
                </a14:m>
                <a:endParaRPr lang="cs-CZ" sz="2400" dirty="0" smtClean="0"/>
              </a:p>
              <a:p>
                <a:endParaRPr lang="cs-CZ" sz="2000" dirty="0" smtClean="0"/>
              </a:p>
              <a:p>
                <a:r>
                  <a:rPr lang="cs-CZ" sz="2000" dirty="0" smtClean="0"/>
                  <a:t>Hmotný bod se pohyboval rychlostí 0,4 metrů za sekundu.</a:t>
                </a:r>
                <a:endParaRPr lang="cs-CZ" sz="20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52" y="4520411"/>
                <a:ext cx="7197873" cy="1848070"/>
              </a:xfrm>
              <a:prstGeom prst="rect">
                <a:avLst/>
              </a:prstGeom>
              <a:blipFill rotWithShape="1">
                <a:blip r:embed="rId7"/>
                <a:stretch>
                  <a:fillRect l="-931" t="-1320" b="-52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14" descr="C:\Users\hajekp\AppData\Local\Microsoft\Windows\Temporary Internet Files\Content.IE5\A628CFKA\MC900441732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00215" y="5226268"/>
            <a:ext cx="579220" cy="579220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7" descr="C:\Users\hajekp\AppData\Local\Microsoft\Windows\Temporary Internet Files\Content.IE5\QV8FHMIU\MC9004344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947" y="892554"/>
            <a:ext cx="8509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7"/>
          <p:cNvCxnSpPr/>
          <p:nvPr/>
        </p:nvCxnSpPr>
        <p:spPr>
          <a:xfrm flipV="1">
            <a:off x="830263" y="3068960"/>
            <a:ext cx="0" cy="9578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899592" y="4077072"/>
            <a:ext cx="2366109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89355" y="2227041"/>
            <a:ext cx="8603819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250825" y="4199696"/>
            <a:ext cx="8642350" cy="235949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5123" name="AutoShape 5" descr="File:2010 Polish Air Force Tu-154 crash map-cs.svg"/>
          <p:cNvSpPr>
            <a:spLocks noChangeAspect="1" noChangeArrowheads="1"/>
          </p:cNvSpPr>
          <p:nvPr/>
        </p:nvSpPr>
        <p:spPr bwMode="auto">
          <a:xfrm>
            <a:off x="155575" y="-2071688"/>
            <a:ext cx="7620000" cy="4324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4" name="AutoShape 7" descr="http://upload.wikimedia.org/wikipedia/commons/thumb/e/e7/2010_Polish_Air_Force_Tu-154_crash_map-cs.svg/2000px-2010_Polish_Air_Force_Tu-154_crash_map-cs.svg.png?uselang=cs"/>
          <p:cNvSpPr>
            <a:spLocks noChangeAspect="1" noChangeArrowheads="1"/>
          </p:cNvSpPr>
          <p:nvPr/>
        </p:nvSpPr>
        <p:spPr bwMode="auto">
          <a:xfrm>
            <a:off x="-739775" y="-4403725"/>
            <a:ext cx="10207625" cy="1020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50825" y="188913"/>
            <a:ext cx="8642350" cy="646112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dirty="0" smtClean="0"/>
              <a:t>Jednotky</a:t>
            </a:r>
            <a:endParaRPr lang="cs-CZ" sz="3600" dirty="0"/>
          </a:p>
        </p:txBody>
      </p:sp>
      <p:sp>
        <p:nvSpPr>
          <p:cNvPr id="5128" name="TextovéPole 16"/>
          <p:cNvSpPr txBox="1">
            <a:spLocks noChangeArrowheads="1"/>
          </p:cNvSpPr>
          <p:nvPr/>
        </p:nvSpPr>
        <p:spPr bwMode="auto">
          <a:xfrm>
            <a:off x="253787" y="1196751"/>
            <a:ext cx="863938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Hlavní jednotkou rychlosti </a:t>
            </a:r>
            <a:r>
              <a:rPr lang="cs-CZ" sz="2800" dirty="0" smtClean="0"/>
              <a:t>je jednotka odvozená ze základních jednotek dráhy a času.</a:t>
            </a:r>
          </a:p>
        </p:txBody>
      </p:sp>
      <p:pic>
        <p:nvPicPr>
          <p:cNvPr id="5131" name="Picture 10" descr="C:\Users\hajekp\AppData\Local\Microsoft\Windows\Temporary Internet Files\Content.IE5\A628CFKA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25" y="774700"/>
            <a:ext cx="14033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4" descr="C:\Users\hajekp\AppData\Local\Microsoft\Windows\Temporary Internet Files\Content.IE5\A628CFKA\MC900441732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47" y="700881"/>
            <a:ext cx="579220" cy="579220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7" descr="C:\Users\hajekp\AppData\Local\Microsoft\Windows\Temporary Internet Files\Content.IE5\QV8FHMIU\MC9004344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191" y="3767758"/>
            <a:ext cx="850900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914844" y="2252663"/>
                <a:ext cx="7303434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>
                        <a:latin typeface="Cambria Math"/>
                      </a:rPr>
                      <m:t>1 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i="1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cs-CZ" sz="2800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cs-CZ" sz="2800">
                        <a:latin typeface="Cambria Math"/>
                      </a:rPr>
                      <m:t>=1 </m:t>
                    </m:r>
                    <m:r>
                      <m:rPr>
                        <m:sty m:val="p"/>
                      </m:rPr>
                      <a:rPr lang="cs-CZ" sz="2800">
                        <a:latin typeface="Cambria Math"/>
                      </a:rPr>
                      <m:t>m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sz="28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𝑠</m:t>
                        </m:r>
                      </m:e>
                      <m:sup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800" dirty="0"/>
                  <a:t> </a:t>
                </a:r>
                <a:r>
                  <a:rPr lang="cs-CZ" sz="2000" i="1" dirty="0"/>
                  <a:t>… občas zapisováno   </a:t>
                </a:r>
                <a14:m>
                  <m:oMath xmlns:m="http://schemas.openxmlformats.org/officeDocument/2006/math">
                    <m:r>
                      <a:rPr lang="cs-CZ" sz="2800" i="1">
                        <a:latin typeface="Cambria Math"/>
                      </a:rPr>
                      <m:t>1 </m:t>
                    </m:r>
                    <m:r>
                      <a:rPr lang="cs-CZ" sz="2800" i="1">
                        <a:latin typeface="Cambria Math"/>
                      </a:rPr>
                      <m:t>𝑚</m:t>
                    </m:r>
                    <m:r>
                      <a:rPr lang="cs-CZ" sz="2800" i="1">
                        <a:latin typeface="Cambria Math"/>
                      </a:rPr>
                      <m:t>/</m:t>
                    </m:r>
                    <m:r>
                      <a:rPr lang="cs-CZ" sz="2800" i="1">
                        <a:latin typeface="Cambria Math"/>
                      </a:rPr>
                      <m:t>𝑠</m:t>
                    </m:r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844" y="2252663"/>
                <a:ext cx="7303434" cy="66883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289355" y="3062650"/>
            <a:ext cx="327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Další užívanou jednotkou je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914844" y="3411315"/>
                <a:ext cx="6874933" cy="712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smtClean="0">
                        <a:latin typeface="Cambria Math"/>
                      </a:rPr>
                      <m:t>1 </m:t>
                    </m:r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𝑘𝑚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h</m:t>
                        </m:r>
                      </m:den>
                    </m:f>
                    <m:r>
                      <a:rPr lang="cs-CZ" sz="2800">
                        <a:latin typeface="Cambria Math"/>
                      </a:rPr>
                      <m:t>=1 </m:t>
                    </m:r>
                    <m:r>
                      <m:rPr>
                        <m:sty m:val="p"/>
                      </m:rPr>
                      <a:rPr lang="cs-CZ" sz="2800" b="0" i="0" smtClean="0">
                        <a:latin typeface="Cambria Math"/>
                      </a:rPr>
                      <m:t>k</m:t>
                    </m:r>
                    <m:r>
                      <m:rPr>
                        <m:sty m:val="p"/>
                      </m:rPr>
                      <a:rPr lang="cs-CZ" sz="2800">
                        <a:latin typeface="Cambria Math"/>
                      </a:rPr>
                      <m:t>m</m:t>
                    </m:r>
                    <m:r>
                      <a:rPr lang="cs-CZ" sz="2800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sz="2800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  <a:ea typeface="Cambria Math"/>
                          </a:rPr>
                          <m:t>h</m:t>
                        </m:r>
                      </m:e>
                      <m:sup>
                        <m:r>
                          <a:rPr lang="cs-CZ" sz="2800" i="1">
                            <a:latin typeface="Cambria Math"/>
                            <a:ea typeface="Cambria Math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2800" dirty="0" smtClean="0"/>
                  <a:t> </a:t>
                </a:r>
                <a:r>
                  <a:rPr lang="cs-CZ" sz="2000" dirty="0" smtClean="0"/>
                  <a:t>přičemž platí </a:t>
                </a:r>
                <a:r>
                  <a:rPr lang="cs-CZ" sz="2000" i="1" dirty="0" smtClean="0"/>
                  <a:t> 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</a:rPr>
                      <m:t>1</m:t>
                    </m:r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cs-CZ" sz="2800" i="1">
                            <a:latin typeface="Cambria Math"/>
                          </a:rPr>
                          <m:t>𝑠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=3,6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𝑘𝑚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h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844" y="3411315"/>
                <a:ext cx="6874933" cy="71288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14" y="4904928"/>
            <a:ext cx="386715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50825" y="4814806"/>
                <a:ext cx="410056" cy="6197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𝑣</m:t>
                          </m:r>
                        </m:num>
                        <m:den>
                          <m:f>
                            <m:fPr>
                              <m:type m:val="skw"/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𝑚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𝑠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825" y="4814806"/>
                <a:ext cx="410056" cy="619721"/>
              </a:xfrm>
              <a:prstGeom prst="rect">
                <a:avLst/>
              </a:prstGeom>
              <a:blipFill rotWithShape="1">
                <a:blip r:embed="rId8"/>
                <a:stretch>
                  <a:fillRect r="-208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352310" y="5805488"/>
                <a:ext cx="653511" cy="590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310" y="5805488"/>
                <a:ext cx="653511" cy="59086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455853" y="4245595"/>
            <a:ext cx="7989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Dobře si všimněte označení os a zakreslete do sešitu graf o rovnoměrném pohybu hmotného bodu z příkladu v minulém snímku (v = 0,4 m/s).</a:t>
            </a:r>
            <a:endParaRPr lang="cs-CZ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683" y="4904928"/>
            <a:ext cx="386715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ovéPole 23"/>
          <p:cNvSpPr txBox="1"/>
          <p:nvPr/>
        </p:nvSpPr>
        <p:spPr>
          <a:xfrm rot="1142968">
            <a:off x="6134076" y="5236837"/>
            <a:ext cx="1639714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Řešení: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5" grpId="0"/>
      <p:bldP spid="6" grpId="0"/>
      <p:bldP spid="18" grpId="0"/>
      <p:bldP spid="7" grpId="0"/>
      <p:bldP spid="8" grpId="0"/>
      <p:bldP spid="9" grpId="0"/>
      <p:bldP spid="24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917</TotalTime>
  <Words>276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9" baseType="lpstr">
      <vt:lpstr>Motiv sady Office</vt:lpstr>
      <vt:lpstr>Rovnice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104</cp:revision>
  <dcterms:created xsi:type="dcterms:W3CDTF">2012-05-07T15:15:55Z</dcterms:created>
  <dcterms:modified xsi:type="dcterms:W3CDTF">2013-06-28T10:10:01Z</dcterms:modified>
</cp:coreProperties>
</file>