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vbaProject.bin" ContentType="application/vnd.ms-office.vbaProject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3.png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1.bin"/><Relationship Id="rId10" Type="http://schemas.openxmlformats.org/officeDocument/2006/relationships/image" Target="../media/image6.wmf"/><Relationship Id="rId4" Type="http://schemas.openxmlformats.org/officeDocument/2006/relationships/slide" Target="slide6.xml"/><Relationship Id="rId9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4.bin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image" Target="../media/image3.png"/><Relationship Id="rId7" Type="http://schemas.openxmlformats.org/officeDocument/2006/relationships/image" Target="../media/image9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6.bin"/><Relationship Id="rId11" Type="http://schemas.openxmlformats.org/officeDocument/2006/relationships/image" Target="../media/image11.wmf"/><Relationship Id="rId5" Type="http://schemas.openxmlformats.org/officeDocument/2006/relationships/slide" Target="slide8.xml"/><Relationship Id="rId10" Type="http://schemas.openxmlformats.org/officeDocument/2006/relationships/oleObject" Target="../embeddings/oleObject8.bin"/><Relationship Id="rId4" Type="http://schemas.openxmlformats.org/officeDocument/2006/relationships/slide" Target="slide11.xml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3.png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9.bin"/><Relationship Id="rId10" Type="http://schemas.openxmlformats.org/officeDocument/2006/relationships/image" Target="../media/image11.wmf"/><Relationship Id="rId4" Type="http://schemas.openxmlformats.org/officeDocument/2006/relationships/slide" Target="slide11.xml"/><Relationship Id="rId9" Type="http://schemas.openxmlformats.org/officeDocument/2006/relationships/oleObject" Target="../embeddings/oleObject11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6511095"/>
              </p:ext>
            </p:extLst>
          </p:nvPr>
        </p:nvGraphicFramePr>
        <p:xfrm>
          <a:off x="2378056" y="116632"/>
          <a:ext cx="4386301" cy="66247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8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78056" y="116632"/>
                        <a:ext cx="4386301" cy="66247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9390656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Rychlost a rovnoměrný pohyb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Rovnoměrný pohyb tělesa znamená, že těleso se pohybuje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556792"/>
            <a:ext cx="7772400" cy="3254519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s konstantním </a:t>
            </a:r>
            <a:r>
              <a:rPr lang="cs-CZ" sz="2800" dirty="0" smtClean="0"/>
              <a:t>zrychlením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v konstantním </a:t>
            </a:r>
            <a:r>
              <a:rPr lang="cs-CZ" sz="2800" dirty="0" smtClean="0"/>
              <a:t>čase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s konstantní rychlostí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  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Při rovnoměrném pohybu se těleso pohybuje se stále stejnou rychlostí.</a:t>
            </a:r>
            <a:endParaRPr lang="cs-CZ" sz="3200" b="1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Dráhu hmotného bodu při rovnoměrném přímočarém pohybu vypočítáme dle vzorce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556792"/>
            <a:ext cx="7772400" cy="3456384"/>
          </a:xfrm>
        </p:spPr>
        <p:txBody>
          <a:bodyPr>
            <a:normAutofit lnSpcReduction="10000"/>
          </a:bodyPr>
          <a:lstStyle/>
          <a:p>
            <a:pPr marL="514350" indent="-514350" algn="l">
              <a:buClr>
                <a:schemeClr val="accent2"/>
              </a:buClr>
              <a:buSzPct val="70000"/>
              <a:buFont typeface="+mj-lt"/>
              <a:buAutoNum type="alphaUcPeriod"/>
            </a:pP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</a:t>
            </a:r>
          </a:p>
          <a:p>
            <a:pPr marL="514350" indent="-514350" algn="l">
              <a:buClr>
                <a:schemeClr val="accent2"/>
              </a:buClr>
              <a:buSzPct val="70000"/>
              <a:buFont typeface="+mj-lt"/>
              <a:buAutoNum type="alphaUcPeriod"/>
            </a:pP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</a:t>
            </a:r>
          </a:p>
          <a:p>
            <a:pPr marL="514350" indent="-514350" algn="l">
              <a:buClr>
                <a:schemeClr val="accent2"/>
              </a:buClr>
              <a:buSzPct val="70000"/>
              <a:buFont typeface="+mj-lt"/>
              <a:buAutoNum type="alphaUcPeriod"/>
            </a:pPr>
            <a:r>
              <a:rPr lang="cs-CZ" sz="4400" dirty="0" smtClean="0"/>
              <a:t> </a:t>
            </a:r>
          </a:p>
          <a:p>
            <a:pPr marL="514350" indent="-514350" algn="l"/>
            <a:endParaRPr lang="cs-CZ" sz="4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475656" y="1268760"/>
          <a:ext cx="1152128" cy="12755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7" name="Rovnice" r:id="rId5" imgW="355320" imgH="393480" progId="Equation.3">
                  <p:embed/>
                </p:oleObj>
              </mc:Choice>
              <mc:Fallback>
                <p:oleObj name="Rovnice" r:id="rId5" imgW="35532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1268760"/>
                        <a:ext cx="1152128" cy="127557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475656" y="2924944"/>
          <a:ext cx="1537320" cy="5124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8" name="Rovnice" r:id="rId7" imgW="457200" imgH="152280" progId="Equation.3">
                  <p:embed/>
                </p:oleObj>
              </mc:Choice>
              <mc:Fallback>
                <p:oleObj name="Rovnice" r:id="rId7" imgW="457200" imgH="1522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2924944"/>
                        <a:ext cx="1537320" cy="51244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1475656" y="3789040"/>
          <a:ext cx="1170711" cy="12961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9" name="Rovnice" r:id="rId9" imgW="355320" imgH="393480" progId="Equation.3">
                  <p:embed/>
                </p:oleObj>
              </mc:Choice>
              <mc:Fallback>
                <p:oleObj name="Rovnice" r:id="rId9" imgW="35532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3789040"/>
                        <a:ext cx="1170711" cy="12961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Po úpravě</a:t>
            </a:r>
          </a:p>
          <a:p>
            <a:pPr algn="l"/>
            <a:endParaRPr lang="cs-CZ" sz="3200" b="1" dirty="0" smtClean="0"/>
          </a:p>
          <a:p>
            <a:pPr algn="l"/>
            <a:endParaRPr lang="cs-CZ" sz="3200" b="1" dirty="0" smtClean="0"/>
          </a:p>
          <a:p>
            <a:pPr algn="l"/>
            <a:r>
              <a:rPr lang="cs-CZ" sz="3200" dirty="0" smtClean="0"/>
              <a:t>dostaneme pro dráhu</a:t>
            </a:r>
            <a:endParaRPr lang="cs-CZ" sz="32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2771800" y="1052736"/>
          <a:ext cx="1546225" cy="1711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0" name="Rovnice" r:id="rId5" imgW="355320" imgH="393480" progId="Equation.3">
                  <p:embed/>
                </p:oleObj>
              </mc:Choice>
              <mc:Fallback>
                <p:oleObj name="Rovnice" r:id="rId5" imgW="35532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1052736"/>
                        <a:ext cx="1546225" cy="1711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716016" y="3193164"/>
          <a:ext cx="2016224" cy="672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1" name="Rovnice" r:id="rId7" imgW="457200" imgH="152280" progId="Equation.3">
                  <p:embed/>
                </p:oleObj>
              </mc:Choice>
              <mc:Fallback>
                <p:oleObj name="Rovnice" r:id="rId7" imgW="457200" imgH="1522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016" y="3193164"/>
                        <a:ext cx="2016224" cy="672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5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Která jednotka rychlosti z mezinárodní soustavy jednotek SI není odvozena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 základních jednotek ?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988840"/>
            <a:ext cx="7772400" cy="3024336"/>
          </a:xfrm>
        </p:spPr>
        <p:txBody>
          <a:bodyPr>
            <a:normAutofit fontScale="92500" lnSpcReduction="10000"/>
          </a:bodyPr>
          <a:lstStyle/>
          <a:p>
            <a:pPr marL="514350" indent="-514350" algn="l">
              <a:buClr>
                <a:schemeClr val="accent2"/>
              </a:buClr>
              <a:buSzPct val="70000"/>
              <a:buFont typeface="+mj-lt"/>
              <a:buAutoNum type="alphaUcPeriod"/>
            </a:pP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</a:t>
            </a:r>
          </a:p>
          <a:p>
            <a:pPr marL="514350" indent="-514350" algn="l">
              <a:buClr>
                <a:schemeClr val="accent2"/>
              </a:buClr>
              <a:buSzPct val="70000"/>
              <a:buFont typeface="+mj-lt"/>
              <a:buAutoNum type="alphaUcPeriod"/>
            </a:pP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</a:t>
            </a:r>
          </a:p>
          <a:p>
            <a:pPr marL="514350" indent="-514350" algn="l">
              <a:buClr>
                <a:schemeClr val="accent2"/>
              </a:buClr>
              <a:buSzPct val="70000"/>
              <a:buFont typeface="+mj-lt"/>
              <a:buAutoNum type="alphaUcPeriod"/>
            </a:pPr>
            <a:r>
              <a:rPr lang="cs-CZ" sz="4400" dirty="0" smtClean="0"/>
              <a:t> </a:t>
            </a:r>
          </a:p>
          <a:p>
            <a:pPr marL="514350" indent="-514350" algn="l"/>
            <a:endParaRPr lang="cs-CZ" sz="4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403648" y="1844824"/>
          <a:ext cx="522884" cy="10807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6" name="Rovnice" r:id="rId6" imgW="190440" imgH="393480" progId="Equation.3">
                  <p:embed/>
                </p:oleObj>
              </mc:Choice>
              <mc:Fallback>
                <p:oleObj name="Rovnice" r:id="rId6" imgW="190440" imgH="39348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1844824"/>
                        <a:ext cx="522884" cy="108071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475656" y="3140968"/>
          <a:ext cx="1117054" cy="5779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7" name="Rovnice" r:id="rId8" imgW="393480" imgH="203040" progId="Equation.3">
                  <p:embed/>
                </p:oleObj>
              </mc:Choice>
              <mc:Fallback>
                <p:oleObj name="Rovnice" r:id="rId8" imgW="393480" imgH="20304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3140968"/>
                        <a:ext cx="1117054" cy="57797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1403648" y="4149080"/>
          <a:ext cx="643979" cy="9971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8" name="Rovnice" r:id="rId10" imgW="253800" imgH="393480" progId="Equation.3">
                  <p:embed/>
                </p:oleObj>
              </mc:Choice>
              <mc:Fallback>
                <p:oleObj name="Rovnice" r:id="rId10" imgW="253800" imgH="3934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4149080"/>
                        <a:ext cx="643979" cy="99712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 lnSpcReduction="10000"/>
          </a:bodyPr>
          <a:lstStyle/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Zápis		     je alternativou pro </a:t>
            </a:r>
          </a:p>
          <a:p>
            <a:pPr algn="l"/>
            <a:endParaRPr lang="cs-CZ" sz="3200" b="1" dirty="0" smtClean="0"/>
          </a:p>
          <a:p>
            <a:pPr algn="l"/>
            <a:endParaRPr lang="cs-CZ" sz="3200" b="1" dirty="0" smtClean="0"/>
          </a:p>
          <a:p>
            <a:pPr algn="l"/>
            <a:r>
              <a:rPr lang="cs-CZ" sz="3200" dirty="0" smtClean="0"/>
              <a:t>V jednotce 	právě hodina </a:t>
            </a:r>
            <a:r>
              <a:rPr lang="cs-CZ" sz="3200" i="1" dirty="0" smtClean="0"/>
              <a:t>h</a:t>
            </a:r>
            <a:r>
              <a:rPr lang="cs-CZ" sz="3200" dirty="0" smtClean="0"/>
              <a:t> nepatří mezi základní jednotky, ale spolu užívané s SI. Zároveň kilometr patří zase mezi násobné jednotky.</a:t>
            </a:r>
            <a:endParaRPr lang="cs-CZ" sz="32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graphicFrame>
        <p:nvGraphicFramePr>
          <p:cNvPr id="8196" name="Object 2"/>
          <p:cNvGraphicFramePr>
            <a:graphicFrameLocks noChangeAspect="1"/>
          </p:cNvGraphicFramePr>
          <p:nvPr/>
        </p:nvGraphicFramePr>
        <p:xfrm>
          <a:off x="6372200" y="1124744"/>
          <a:ext cx="523875" cy="1081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56" name="Rovnice" r:id="rId5" imgW="190440" imgH="393480" progId="Equation.3">
                  <p:embed/>
                </p:oleObj>
              </mc:Choice>
              <mc:Fallback>
                <p:oleObj name="Rovnice" r:id="rId5" imgW="190440" imgH="39348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72200" y="1124744"/>
                        <a:ext cx="523875" cy="1081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7" name="Object 3"/>
          <p:cNvGraphicFramePr>
            <a:graphicFrameLocks noChangeAspect="1"/>
          </p:cNvGraphicFramePr>
          <p:nvPr/>
        </p:nvGraphicFramePr>
        <p:xfrm>
          <a:off x="1763688" y="1484784"/>
          <a:ext cx="1116013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57" name="Rovnice" r:id="rId7" imgW="393480" imgH="203040" progId="Equation.3">
                  <p:embed/>
                </p:oleObj>
              </mc:Choice>
              <mc:Fallback>
                <p:oleObj name="Rovnice" r:id="rId7" imgW="393480" imgH="20304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688" y="1484784"/>
                        <a:ext cx="1116013" cy="577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1975811"/>
              </p:ext>
            </p:extLst>
          </p:nvPr>
        </p:nvGraphicFramePr>
        <p:xfrm>
          <a:off x="2627784" y="2564904"/>
          <a:ext cx="644525" cy="996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58" name="Rovnice" r:id="rId9" imgW="253800" imgH="393480" progId="Equation.3">
                  <p:embed/>
                </p:oleObj>
              </mc:Choice>
              <mc:Fallback>
                <p:oleObj name="Rovnice" r:id="rId9" imgW="253800" imgH="3934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2564904"/>
                        <a:ext cx="644525" cy="996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Jaké rychlosti v m∙s</a:t>
            </a:r>
            <a:r>
              <a:rPr lang="cs-CZ" sz="36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-1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odpovídá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rychlost 54 km∙h</a:t>
            </a:r>
            <a:r>
              <a:rPr lang="cs-CZ" sz="36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-1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?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772816"/>
            <a:ext cx="7772400" cy="302433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15 m∙s-1</a:t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5,4 m∙s-1</a:t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10,8 m∙s-1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endParaRPr lang="cs-CZ" sz="3200" dirty="0" smtClean="0"/>
          </a:p>
          <a:p>
            <a:pPr algn="l"/>
            <a:r>
              <a:rPr lang="cs-CZ" sz="3200" dirty="0"/>
              <a:t>Protože </a:t>
            </a:r>
            <a:r>
              <a:rPr lang="cs-CZ" sz="3200" dirty="0" smtClean="0"/>
              <a:t>   </a:t>
            </a:r>
            <a:r>
              <a:rPr lang="cs-CZ" sz="3200" b="1" i="1" dirty="0" smtClean="0"/>
              <a:t>1 </a:t>
            </a:r>
            <a:r>
              <a:rPr lang="cs-CZ" sz="3200" b="1" i="1" dirty="0"/>
              <a:t>m∙</a:t>
            </a:r>
            <a:r>
              <a:rPr lang="cs-CZ" sz="3200" b="1" i="1" dirty="0" smtClean="0"/>
              <a:t>s</a:t>
            </a:r>
            <a:r>
              <a:rPr lang="cs-CZ" sz="3200" b="1" i="1" baseline="30000" dirty="0" smtClean="0"/>
              <a:t>-1 </a:t>
            </a:r>
            <a:r>
              <a:rPr lang="cs-CZ" sz="3200" b="1" i="1" dirty="0" smtClean="0"/>
              <a:t>= 3,6 km∙h</a:t>
            </a:r>
            <a:r>
              <a:rPr lang="cs-CZ" sz="3200" b="1" i="1" baseline="30000" dirty="0" smtClean="0"/>
              <a:t>-1</a:t>
            </a:r>
            <a:r>
              <a:rPr lang="cs-CZ" sz="3200" b="1" i="1" dirty="0" smtClean="0"/>
              <a:t>,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  <a:p>
            <a:pPr algn="l"/>
            <a:r>
              <a:rPr lang="cs-CZ" sz="3200" dirty="0" smtClean="0"/>
              <a:t>vydělením 54 </a:t>
            </a:r>
            <a:r>
              <a:rPr lang="cs-CZ" sz="3200" dirty="0"/>
              <a:t>km∙h</a:t>
            </a:r>
            <a:r>
              <a:rPr lang="cs-CZ" sz="3200" baseline="30000" dirty="0"/>
              <a:t>-1 </a:t>
            </a:r>
            <a:r>
              <a:rPr lang="cs-CZ" sz="3200" dirty="0" smtClean="0"/>
              <a:t>číslem 3,6</a:t>
            </a:r>
          </a:p>
          <a:p>
            <a:pPr algn="l"/>
            <a:r>
              <a:rPr lang="cs-CZ" sz="3200" dirty="0" smtClean="0"/>
              <a:t>vyjde rychlost </a:t>
            </a:r>
            <a:r>
              <a:rPr lang="cs-CZ" sz="3200" b="1" dirty="0" smtClean="0"/>
              <a:t>15 m∙s</a:t>
            </a:r>
            <a:r>
              <a:rPr lang="cs-CZ" sz="3200" b="1" baseline="30000" dirty="0" smtClean="0"/>
              <a:t>-1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Který graf závislosti dráhy na čase patří rovnoměrnému přímočarému pohybu ?</a:t>
            </a:r>
            <a:endParaRPr lang="cs-CZ" sz="3600" dirty="0" smtClean="0"/>
          </a:p>
        </p:txBody>
      </p:sp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556792"/>
            <a:ext cx="5400599" cy="3987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3707904" y="1340768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64094" y="1340768"/>
            <a:ext cx="5790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606561" y="2492896"/>
            <a:ext cx="558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U skloněné přímky přirůstá dráha rovnoměrně.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700808"/>
            <a:ext cx="4464348" cy="32832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563</TotalTime>
  <Words>174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Shluk</vt:lpstr>
      <vt:lpstr>Rovnice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68</cp:revision>
  <dcterms:created xsi:type="dcterms:W3CDTF">2012-06-10T11:46:28Z</dcterms:created>
  <dcterms:modified xsi:type="dcterms:W3CDTF">2013-06-28T10:10:54Z</dcterms:modified>
</cp:coreProperties>
</file>