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3" r:id="rId2"/>
    <p:sldId id="256" r:id="rId3"/>
    <p:sldId id="261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2B4DBB0-A4E8-4EFC-A926-CC2B0D660F65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861E51-BF2E-4354-9BBB-A5D08C69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91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9EAE-2F86-48BC-8042-415DFCEA5CCA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C4F72D-1A7E-42E4-A196-9305E4787E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671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C4F72D-1A7E-42E4-A196-9305E4787E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179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29FD-5978-4B1C-A187-A1B3757E3572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A92B-0D3E-49D1-B72C-EDADA4F9A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76534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1527F-5D7C-4C03-B942-8D1B27B15DC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E6B95-BEB7-4B89-AB98-50C24F3C7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97316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E33E-8322-4956-8CDE-7C2FD7EFC3D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62BA-4CFA-439F-B50F-C7104058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55578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4090-97F2-4EEF-9B34-D00D94B48C33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07159-68FB-4374-93AC-E5BEA8684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12706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FB85-FF7A-4D28-A4D3-01890378D931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2AF4-97F5-4639-A989-D6517B9F3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44255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741D7-4F7C-431E-B2EE-EA978F5F0E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2C93-85E2-499D-91A7-6DE9CD1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99946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45A34-FF7C-477D-9005-9913E8E12D0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DE2F-6597-4CF0-8F5E-1BE758F8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8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9FFC-45A0-49F3-B958-13958E36263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3A03-7567-4B6D-A2F8-1A6DEC84B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6720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CAD2-4F9B-42F4-91D8-D66B10607D3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0C5A-3AF5-4FCD-9383-768A3431A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82285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83B9B-6EEE-4FDD-B739-EB4404A13B6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DDD4D-04AD-4437-92EF-514D4ACF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77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872D0-3748-445F-99A9-60A190B6B81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725EA-56A7-4054-AF70-962B317E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7977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ADF6F9-37FF-4D1C-A306-51388736A658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6C80DB-D96F-45FF-B6D7-5DCA6C6BD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phet.colorado.edu/sims/motion-2d/motion-2d_en.jnlp" TargetMode="External"/><Relationship Id="rId3" Type="http://schemas.openxmlformats.org/officeDocument/2006/relationships/image" Target="../media/image7.wmf"/><Relationship Id="rId7" Type="http://schemas.openxmlformats.org/officeDocument/2006/relationships/image" Target="../media/image19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9.png"/><Relationship Id="rId10" Type="http://schemas.openxmlformats.org/officeDocument/2006/relationships/hyperlink" Target="http://www.schulphysik.de/java/physlet/applets/beschleunigung.html" TargetMode="External"/><Relationship Id="rId4" Type="http://schemas.openxmlformats.org/officeDocument/2006/relationships/image" Target="../media/image17.png"/><Relationship Id="rId9" Type="http://schemas.openxmlformats.org/officeDocument/2006/relationships/hyperlink" Target="http://phet.colorado.edu/sims/moving-man/moving-man_cs.jnl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9053632"/>
              </p:ext>
            </p:extLst>
          </p:nvPr>
        </p:nvGraphicFramePr>
        <p:xfrm>
          <a:off x="2411760" y="224256"/>
          <a:ext cx="4342892" cy="6445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4256"/>
                        <a:ext cx="4342892" cy="64451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8857278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Users\hajekp\AppData\Local\Microsoft\Windows\Temporary Internet Files\Content.IE5\AF738P2Y\MP9004278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13" y="2252663"/>
            <a:ext cx="8666261" cy="4357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Zrychlení</a:t>
            </a:r>
            <a:endParaRPr lang="cs-CZ" sz="3600" dirty="0"/>
          </a:p>
        </p:txBody>
      </p:sp>
      <p:pic>
        <p:nvPicPr>
          <p:cNvPr id="3074" name="Picture 2" descr="C:\Users\hajekp\AppData\Local\Microsoft\Windows\Temporary Internet Files\Content.IE5\QV8FHMIU\MP9004244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93" y="852478"/>
            <a:ext cx="4183150" cy="480257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3075" name="Picture 3" descr="C:\Users\hajekp\AppData\Local\Microsoft\Windows\Temporary Internet Files\Content.IE5\AF738P2Y\MC9001977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167" y="4865436"/>
            <a:ext cx="3287917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jekp\AppData\Local\Microsoft\Windows\Temporary Internet Files\Content.IE5\A628CFKA\MP90017774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3205446" cy="213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59" y="3032340"/>
            <a:ext cx="48073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0:01:26.78</a:t>
            </a:r>
            <a:endParaRPr lang="cs-CZ" sz="72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366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 descr="C:\Users\hajekp\AppData\Local\Microsoft\Windows\Temporary Internet Files\Content.IE5\A628CFKA\MP9004387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11969"/>
            <a:ext cx="1318488" cy="98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22222E-6 L -1.20295 2.22222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0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10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10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00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89983" y="1053851"/>
            <a:ext cx="8642350" cy="536413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7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Rovnoměrně zrychlený pohyb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83" name="TextovéPole 20"/>
              <p:cNvSpPr txBox="1">
                <a:spLocks noChangeArrowheads="1"/>
              </p:cNvSpPr>
              <p:nvPr/>
            </p:nvSpPr>
            <p:spPr bwMode="auto">
              <a:xfrm>
                <a:off x="429614" y="1414378"/>
                <a:ext cx="8569325" cy="46135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800" dirty="0" smtClean="0"/>
                  <a:t>Fyzikální veličina popisující nerovnoměrný pohyb, kdy rychlost není v čase konstantní, se nazývá </a:t>
                </a:r>
                <a:r>
                  <a:rPr lang="cs-CZ" sz="2800" b="1" u="sng" dirty="0" smtClean="0"/>
                  <a:t>zrychlení</a:t>
                </a:r>
                <a:r>
                  <a:rPr lang="cs-CZ" sz="2800" dirty="0"/>
                  <a:t>.</a:t>
                </a:r>
                <a:endParaRPr lang="cs-CZ" sz="2800" b="1" i="1" dirty="0"/>
              </a:p>
              <a:p>
                <a:pPr eaLnBrk="1" hangingPunct="1"/>
                <a:endParaRPr lang="cs-CZ" sz="2800" dirty="0" smtClean="0"/>
              </a:p>
              <a:p>
                <a:pPr eaLnBrk="1" hangingPunct="1"/>
                <a:r>
                  <a:rPr lang="cs-CZ" sz="2800" dirty="0" smtClean="0"/>
                  <a:t>Značíme jej </a:t>
                </a:r>
                <a:r>
                  <a:rPr lang="cs-CZ" sz="2800" b="1" i="1" dirty="0" smtClean="0"/>
                  <a:t>a, </a:t>
                </a:r>
                <a:r>
                  <a:rPr lang="cs-CZ" sz="2800" dirty="0" smtClean="0"/>
                  <a:t>a vypočítáme:		</a:t>
                </a:r>
                <a14:m>
                  <m:oMath xmlns:m="http://schemas.openxmlformats.org/officeDocument/2006/math">
                    <m:r>
                      <a:rPr lang="cs-CZ" sz="4000" b="0" i="1" dirty="0" smtClean="0">
                        <a:latin typeface="Cambria Math"/>
                      </a:rPr>
                      <m:t>𝑎</m:t>
                    </m:r>
                    <m:r>
                      <a:rPr lang="cs-CZ" sz="4000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dirty="0" smtClean="0">
                            <a:latin typeface="Cambria Math"/>
                            <a:ea typeface="Cambria Math"/>
                          </a:rPr>
                          <m:t>∆</m:t>
                        </m:r>
                        <m:r>
                          <a:rPr lang="cs-CZ" sz="4000" b="0" i="1" dirty="0" smtClean="0">
                            <a:latin typeface="Cambria Math"/>
                            <a:ea typeface="Cambria Math"/>
                          </a:rPr>
                          <m:t>𝑣</m:t>
                        </m:r>
                      </m:num>
                      <m:den>
                        <m:r>
                          <a:rPr lang="cs-CZ" sz="4000" b="0" i="1" dirty="0" smtClean="0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sz="4000" dirty="0" smtClean="0"/>
              </a:p>
              <a:p>
                <a:pPr eaLnBrk="1" hangingPunct="1"/>
                <a:endParaRPr lang="cs-CZ" sz="2800" b="1" i="1" dirty="0"/>
              </a:p>
              <a:p>
                <a:pPr eaLnBrk="1" hangingPunct="1"/>
                <a:r>
                  <a:rPr lang="cs-CZ" sz="2800" dirty="0"/>
                  <a:t>Charakterizuje změnu rychlosti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sz="2800" i="1" dirty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 za </a:t>
                </a:r>
                <a:r>
                  <a:rPr lang="cs-CZ" sz="2800" dirty="0"/>
                  <a:t>jednotku času.</a:t>
                </a:r>
              </a:p>
              <a:p>
                <a:pPr eaLnBrk="1" hangingPunct="1"/>
                <a:endParaRPr lang="cs-CZ" sz="2800" i="1" dirty="0">
                  <a:latin typeface="Cambria Math"/>
                </a:endParaRPr>
              </a:p>
              <a:p>
                <a:pPr eaLnBrk="1" hangingPunct="1"/>
                <a:r>
                  <a:rPr lang="cs-CZ" sz="2000" i="1" dirty="0" smtClean="0"/>
                  <a:t>Nejjednodušší případ  nerovnoměrného pohybu je</a:t>
                </a:r>
              </a:p>
              <a:p>
                <a:pPr eaLnBrk="1" hangingPunct="1"/>
                <a:r>
                  <a:rPr lang="cs-CZ" sz="2000" b="1" i="1" dirty="0" smtClean="0"/>
                  <a:t>rovnoměrně zrychlený pohyb </a:t>
                </a:r>
                <a:r>
                  <a:rPr lang="cs-CZ" sz="2000" i="1" dirty="0" smtClean="0"/>
                  <a:t>se stálým zrychlením (a = </a:t>
                </a:r>
                <a:r>
                  <a:rPr lang="cs-CZ" sz="2000" i="1" dirty="0" err="1" smtClean="0"/>
                  <a:t>konst</a:t>
                </a:r>
                <a:r>
                  <a:rPr lang="cs-CZ" sz="2000" i="1" dirty="0" smtClean="0"/>
                  <a:t>.)</a:t>
                </a:r>
                <a:endParaRPr lang="cs-CZ" sz="2000" i="1" dirty="0"/>
              </a:p>
            </p:txBody>
          </p:sp>
        </mc:Choice>
        <mc:Fallback xmlns="">
          <p:sp>
            <p:nvSpPr>
              <p:cNvPr id="3083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9614" y="1414378"/>
                <a:ext cx="8569325" cy="4613571"/>
              </a:xfrm>
              <a:prstGeom prst="rect">
                <a:avLst/>
              </a:prstGeom>
              <a:blipFill rotWithShape="1">
                <a:blip r:embed="rId2"/>
                <a:stretch>
                  <a:fillRect l="-1422" t="-1321" r="-782" b="-145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6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06" y="866159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Vodorovný svitek 32"/>
          <p:cNvSpPr/>
          <p:nvPr/>
        </p:nvSpPr>
        <p:spPr>
          <a:xfrm rot="427245">
            <a:off x="6734654" y="3195204"/>
            <a:ext cx="2158870" cy="181237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opisek se šipkou doprava 29"/>
          <p:cNvSpPr/>
          <p:nvPr/>
        </p:nvSpPr>
        <p:spPr>
          <a:xfrm>
            <a:off x="5854107" y="3589487"/>
            <a:ext cx="776500" cy="928139"/>
          </a:xfrm>
          <a:prstGeom prst="righ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Jednoduchý příklad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5247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6570" y="1051719"/>
            <a:ext cx="75247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Porsche zrychlí z 0 na 100 km/h za 4 sekundy.</a:t>
            </a:r>
          </a:p>
          <a:p>
            <a:r>
              <a:rPr lang="cs-CZ" sz="2800" dirty="0" smtClean="0"/>
              <a:t>Vypočítej jeho zrychlení </a:t>
            </a:r>
            <a:r>
              <a:rPr lang="cs-CZ" sz="2800" b="1" i="1" dirty="0" smtClean="0"/>
              <a:t>a</a:t>
            </a:r>
            <a:r>
              <a:rPr lang="cs-CZ" sz="2800" dirty="0" smtClean="0"/>
              <a:t> .</a:t>
            </a:r>
            <a:endParaRPr lang="cs-CZ" sz="2800" dirty="0"/>
          </a:p>
        </p:txBody>
      </p:sp>
      <p:pic>
        <p:nvPicPr>
          <p:cNvPr id="16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141" y="223043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0825" y="4869160"/>
            <a:ext cx="70897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Porsche každou sekundu zvětší svou rychlost</a:t>
            </a:r>
            <a:b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 necelých 7 m/s (a = 7 m/s</a:t>
            </a:r>
            <a:r>
              <a:rPr lang="cs-CZ" sz="2400" baseline="30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). Obdobně by se počítalo zpomalení z rychlosti 100 km/h na nulu. Zrychlení by pak mělo opačné znaménko.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0" name="Picture 6" descr="C:\Users\hajekp\AppData\Local\Microsoft\Windows\Temporary Internet Files\Content.IE5\A628CFKA\MC900198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359" y="1808214"/>
            <a:ext cx="2000816" cy="119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 rot="1142968">
            <a:off x="5212157" y="1889676"/>
            <a:ext cx="1639714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42827" y="3589486"/>
                <a:ext cx="6237349" cy="92813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∆</m:t>
                          </m:r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sz="2800" i="1" dirty="0">
                              <a:latin typeface="Cambria Math"/>
                            </a:rPr>
                            <m:t>𝑡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𝑣</m:t>
                          </m:r>
                          <m:r>
                            <a:rPr lang="cs-CZ" sz="2800" b="0" i="1" dirty="0" smtClean="0"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2800" b="0" i="1" dirty="0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latin typeface="Cambria Math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𝑡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27,8−0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</a:rPr>
                        <m:t>=6,95</m:t>
                      </m:r>
                      <m:f>
                        <m:fPr>
                          <m:ctrlPr>
                            <a:rPr lang="cs-CZ" sz="2800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0" i="1" dirty="0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dirty="0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sz="2800" b="0" i="1" dirty="0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827" y="3589486"/>
                <a:ext cx="6237349" cy="92813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50825" y="2221077"/>
            <a:ext cx="4776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Nejprve převedeme rychlost v km/h na m/s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19" y="2831471"/>
            <a:ext cx="4392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570" y="2666158"/>
            <a:ext cx="51495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= 100 km/h : 3,6 = 27,8 m/s</a:t>
            </a:r>
          </a:p>
          <a:p>
            <a:r>
              <a:rPr lang="cs-CZ" dirty="0" smtClean="0"/>
              <a:t>v</a:t>
            </a:r>
            <a:r>
              <a:rPr lang="cs-CZ" baseline="-25000" dirty="0" smtClean="0"/>
              <a:t>0</a:t>
            </a:r>
            <a:r>
              <a:rPr lang="cs-CZ" dirty="0" smtClean="0"/>
              <a:t> = 0 km/h = 0 m/s</a:t>
            </a:r>
          </a:p>
          <a:p>
            <a:r>
              <a:rPr lang="cs-CZ" dirty="0" smtClean="0"/>
              <a:t>t = 4 s</a:t>
            </a:r>
            <a:endParaRPr lang="cs-CZ" dirty="0"/>
          </a:p>
        </p:txBody>
      </p:sp>
      <p:pic>
        <p:nvPicPr>
          <p:cNvPr id="27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30647" y="5805488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" name="Přímá spojnice 28"/>
          <p:cNvCxnSpPr/>
          <p:nvPr/>
        </p:nvCxnSpPr>
        <p:spPr>
          <a:xfrm>
            <a:off x="5150935" y="4658872"/>
            <a:ext cx="12893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150935" y="4536260"/>
            <a:ext cx="12893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 rot="434710">
            <a:off x="6960061" y="3547456"/>
            <a:ext cx="2000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Metr za sekundu na druhou je hlavní jednotkou pro zrychlení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0" grpId="0" animBg="1"/>
      <p:bldP spid="7" grpId="0"/>
      <p:bldP spid="9" grpId="0"/>
      <p:bldP spid="10" grpId="0"/>
      <p:bldP spid="14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Grafy rovnoměrně zrychleného pohybu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316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0" y="4725144"/>
            <a:ext cx="5419725" cy="20162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76" y="2912661"/>
            <a:ext cx="5314950" cy="1812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76" y="885491"/>
            <a:ext cx="5943600" cy="2111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02935" y="1372078"/>
            <a:ext cx="313415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Mezi 1. a 3.sekundou se výtah rozjíždí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se zrychlením 2 m/s</a:t>
            </a:r>
            <a:r>
              <a:rPr lang="cs-CZ" sz="2400" baseline="30000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Mezi 3. a 8.sekundou se pohybuje stálou rychlostí (zrychlení nulové)</a:t>
            </a:r>
          </a:p>
          <a:p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Mezi 8. a 9.sekundou výtah brzdí se záporným zrychlením</a:t>
            </a:r>
            <a:b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4 m/s</a:t>
            </a:r>
            <a:r>
              <a:rPr lang="cs-CZ" sz="2400" baseline="30000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hajekp\AppData\Local\Microsoft\Windows\Temporary Internet Files\Content.IE5\A628CFKA\MP9004069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781" y="1756665"/>
            <a:ext cx="3926210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Výpočet dráhy, applety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316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000161"/>
            <a:ext cx="39624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77572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 rot="19095784">
                <a:off x="1382813" y="2462792"/>
                <a:ext cx="1224136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9095784">
                <a:off x="1382813" y="2462792"/>
                <a:ext cx="1224136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964664" y="1356792"/>
            <a:ext cx="3788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Grafem pohybu</a:t>
            </a:r>
            <a:b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s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konstantním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zrychlením</a:t>
            </a:r>
            <a:b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v diagramu dráha(čas)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je část paraboly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282180" y="4192105"/>
                <a:ext cx="1224136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2180" y="4192105"/>
                <a:ext cx="1224136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751353" y="3297244"/>
            <a:ext cx="35650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Dráhu rovnoměrně zrychleného pohybu hmotného bodu</a:t>
            </a:r>
            <a:br>
              <a:rPr lang="cs-CZ" dirty="0" smtClean="0"/>
            </a:br>
            <a:r>
              <a:rPr lang="cs-CZ" dirty="0" smtClean="0"/>
              <a:t>s nulovou počáteční rychlostí vypočítáme: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5993" y="4449098"/>
            <a:ext cx="3282007" cy="70788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Vyzkoušejte applety</a:t>
            </a:r>
            <a:br>
              <a:rPr lang="cs-CZ" sz="2000" dirty="0" smtClean="0"/>
            </a:br>
            <a:r>
              <a:rPr lang="cs-CZ" sz="2000" dirty="0" smtClean="0"/>
              <a:t>a popovídejte si o nich:</a:t>
            </a:r>
            <a:endParaRPr lang="cs-CZ" sz="2000" dirty="0"/>
          </a:p>
        </p:txBody>
      </p:sp>
      <p:sp>
        <p:nvSpPr>
          <p:cNvPr id="11" name="TextovéPole 10">
            <a:hlinkClick r:id="rId8"/>
          </p:cNvPr>
          <p:cNvSpPr txBox="1"/>
          <p:nvPr/>
        </p:nvSpPr>
        <p:spPr>
          <a:xfrm>
            <a:off x="505993" y="5445224"/>
            <a:ext cx="2409823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/>
              <a:t>Applet 1</a:t>
            </a:r>
          </a:p>
        </p:txBody>
      </p:sp>
      <p:sp>
        <p:nvSpPr>
          <p:cNvPr id="21" name="TextovéPole 20">
            <a:hlinkClick r:id="rId9"/>
          </p:cNvPr>
          <p:cNvSpPr txBox="1"/>
          <p:nvPr/>
        </p:nvSpPr>
        <p:spPr>
          <a:xfrm>
            <a:off x="3385038" y="5431577"/>
            <a:ext cx="2375385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/>
              <a:t>Applet </a:t>
            </a:r>
            <a:r>
              <a:rPr lang="cs-CZ" sz="4800" dirty="0" smtClean="0"/>
              <a:t>2</a:t>
            </a:r>
            <a:endParaRPr lang="cs-CZ" sz="4800" dirty="0"/>
          </a:p>
        </p:txBody>
      </p:sp>
      <p:sp>
        <p:nvSpPr>
          <p:cNvPr id="17" name="TextovéPole 16">
            <a:hlinkClick r:id="rId10"/>
          </p:cNvPr>
          <p:cNvSpPr txBox="1"/>
          <p:nvPr/>
        </p:nvSpPr>
        <p:spPr>
          <a:xfrm>
            <a:off x="6211985" y="5431344"/>
            <a:ext cx="2376264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/>
              <a:t>Applet 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141490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1379</TotalTime>
  <Words>213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141</cp:revision>
  <dcterms:created xsi:type="dcterms:W3CDTF">2012-05-07T15:15:55Z</dcterms:created>
  <dcterms:modified xsi:type="dcterms:W3CDTF">2013-06-28T10:15:24Z</dcterms:modified>
</cp:coreProperties>
</file>