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handoutMasterIdLst>
    <p:handoutMasterId r:id="rId7"/>
  </p:handoutMasterIdLst>
  <p:sldIdLst>
    <p:sldId id="261" r:id="rId2"/>
    <p:sldId id="256" r:id="rId3"/>
    <p:sldId id="258" r:id="rId4"/>
    <p:sldId id="259" r:id="rId5"/>
    <p:sldId id="260" r:id="rId6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86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notesViewPr>
    <p:cSldViewPr>
      <p:cViewPr varScale="1">
        <p:scale>
          <a:sx n="56" d="100"/>
          <a:sy n="56" d="100"/>
        </p:scale>
        <p:origin x="-2628" y="-96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>
              <a:defRPr/>
            </a:pPr>
            <a:fld id="{62B4DBB0-A4E8-4EFC-A926-CC2B0D660F65}" type="datetimeFigureOut">
              <a:rPr lang="cs-CZ"/>
              <a:pPr>
                <a:defRPr/>
              </a:pPr>
              <a:t>28.6.2013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>
              <a:defRPr/>
            </a:pPr>
            <a:fld id="{24861E51-BF2E-4354-9BBB-A5D08C69FD2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8091024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F7B29FD-5978-4B1C-A187-A1B3757E3572}" type="datetimeFigureOut">
              <a:rPr lang="cs-CZ"/>
              <a:pPr>
                <a:defRPr/>
              </a:pPr>
              <a:t>28.6.2013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929A92B-0D3E-49D1-B72C-EDADA4F9AE1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11476534"/>
      </p:ext>
    </p:extLst>
  </p:cSld>
  <p:clrMapOvr>
    <a:masterClrMapping/>
  </p:clrMapOvr>
  <p:transition>
    <p:dissolv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471527F-5D7C-4C03-B942-8D1B27B15DCF}" type="datetimeFigureOut">
              <a:rPr lang="cs-CZ"/>
              <a:pPr>
                <a:defRPr/>
              </a:pPr>
              <a:t>28.6.2013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FAE6B95-BEB7-4B89-AB98-50C24F3C720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72973164"/>
      </p:ext>
    </p:extLst>
  </p:cSld>
  <p:clrMapOvr>
    <a:masterClrMapping/>
  </p:clrMapOvr>
  <p:transition>
    <p:dissolv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EE5E33E-8322-4956-8CDE-7C2FD7EFC3D9}" type="datetimeFigureOut">
              <a:rPr lang="cs-CZ"/>
              <a:pPr>
                <a:defRPr/>
              </a:pPr>
              <a:t>28.6.2013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3862BA-4CFA-439F-B50F-C71040587A5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50655578"/>
      </p:ext>
    </p:extLst>
  </p:cSld>
  <p:clrMapOvr>
    <a:masterClrMapping/>
  </p:clrMapOvr>
  <p:transition>
    <p:dissolv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B64090-97F2-4EEF-9B34-D00D94B48C33}" type="datetimeFigureOut">
              <a:rPr lang="cs-CZ"/>
              <a:pPr>
                <a:defRPr/>
              </a:pPr>
              <a:t>28.6.2013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2207159-68FB-4374-93AC-E5BEA868411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54127065"/>
      </p:ext>
    </p:extLst>
  </p:cSld>
  <p:clrMapOvr>
    <a:masterClrMapping/>
  </p:clrMapOvr>
  <p:transition>
    <p:dissolv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08AFB85-FF7A-4D28-A4D3-01890378D931}" type="datetimeFigureOut">
              <a:rPr lang="cs-CZ"/>
              <a:pPr>
                <a:defRPr/>
              </a:pPr>
              <a:t>28.6.2013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4632AF4-97F5-4639-A989-D6517B9F3F0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87144255"/>
      </p:ext>
    </p:extLst>
  </p:cSld>
  <p:clrMapOvr>
    <a:masterClrMapping/>
  </p:clrMapOvr>
  <p:transition>
    <p:dissolv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66741D7-4F7C-431E-B2EE-EA978F5F0EEF}" type="datetimeFigureOut">
              <a:rPr lang="cs-CZ"/>
              <a:pPr>
                <a:defRPr/>
              </a:pPr>
              <a:t>28.6.2013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C532C93-85E2-499D-91A7-6DE9CD1EC2F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4999946"/>
      </p:ext>
    </p:extLst>
  </p:cSld>
  <p:clrMapOvr>
    <a:masterClrMapping/>
  </p:clrMapOvr>
  <p:transition>
    <p:dissolv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C645A34-FF7C-477D-9005-9913E8E12D0E}" type="datetimeFigureOut">
              <a:rPr lang="cs-CZ"/>
              <a:pPr>
                <a:defRPr/>
              </a:pPr>
              <a:t>28.6.2013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7A0DE2F-6597-4CF0-8F5E-1BE758F8B90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0297848"/>
      </p:ext>
    </p:extLst>
  </p:cSld>
  <p:clrMapOvr>
    <a:masterClrMapping/>
  </p:clrMapOvr>
  <p:transition>
    <p:dissolv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5C9FFC-45A0-49F3-B958-13958E36263E}" type="datetimeFigureOut">
              <a:rPr lang="cs-CZ"/>
              <a:pPr>
                <a:defRPr/>
              </a:pPr>
              <a:t>28.6.2013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6E83A03-7567-4B6D-A2F8-1A6DEC84BE5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30867204"/>
      </p:ext>
    </p:extLst>
  </p:cSld>
  <p:clrMapOvr>
    <a:masterClrMapping/>
  </p:clrMapOvr>
  <p:transition>
    <p:dissolv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77BCAD2-4F9B-42F4-91D8-D66B10607D30}" type="datetimeFigureOut">
              <a:rPr lang="cs-CZ"/>
              <a:pPr>
                <a:defRPr/>
              </a:pPr>
              <a:t>28.6.2013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D90C5A-3AF5-4FCD-9383-768A3431AAD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46822851"/>
      </p:ext>
    </p:extLst>
  </p:cSld>
  <p:clrMapOvr>
    <a:masterClrMapping/>
  </p:clrMapOvr>
  <p:transition>
    <p:dissolv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8C83B9B-6EEE-4FDD-B739-EB4404A13B6D}" type="datetimeFigureOut">
              <a:rPr lang="cs-CZ"/>
              <a:pPr>
                <a:defRPr/>
              </a:pPr>
              <a:t>28.6.2013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53DDD4D-04AD-4437-92EF-514D4ACF5ED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8034774"/>
      </p:ext>
    </p:extLst>
  </p:cSld>
  <p:clrMapOvr>
    <a:masterClrMapping/>
  </p:clrMapOvr>
  <p:transition>
    <p:dissolv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4C872D0-3748-445F-99A9-60A190B6B81D}" type="datetimeFigureOut">
              <a:rPr lang="cs-CZ"/>
              <a:pPr>
                <a:defRPr/>
              </a:pPr>
              <a:t>28.6.2013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BB725EA-56A7-4054-AF70-962B317E4F0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50679773"/>
      </p:ext>
    </p:extLst>
  </p:cSld>
  <p:clrMapOvr>
    <a:masterClrMapping/>
  </p:clrMapOvr>
  <p:transition>
    <p:dissolv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lum/>
          </a:blip>
          <a:srcRect/>
          <a:stretch>
            <a:fillRect t="-3000" b="-42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CBADF6F9-37FF-4D1C-A306-51388736A658}" type="datetimeFigureOut">
              <a:rPr lang="cs-CZ"/>
              <a:pPr>
                <a:defRPr/>
              </a:pPr>
              <a:t>28.6.2013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616C80DB-D96F-45FF-B6D7-5DCA6C6BD7F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>
    <p:dissolve/>
  </p:transition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2.emf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7" Type="http://schemas.openxmlformats.org/officeDocument/2006/relationships/image" Target="../media/image8.wmf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7.jpeg"/><Relationship Id="rId5" Type="http://schemas.openxmlformats.org/officeDocument/2006/relationships/image" Target="../media/image6.wmf"/><Relationship Id="rId4" Type="http://schemas.openxmlformats.org/officeDocument/2006/relationships/image" Target="../media/image5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0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00.png"/><Relationship Id="rId4" Type="http://schemas.openxmlformats.org/officeDocument/2006/relationships/image" Target="../media/image10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7" Type="http://schemas.openxmlformats.org/officeDocument/2006/relationships/image" Target="../media/image14.png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3.png"/><Relationship Id="rId5" Type="http://schemas.openxmlformats.org/officeDocument/2006/relationships/image" Target="../media/image10.png"/><Relationship Id="rId4" Type="http://schemas.openxmlformats.org/officeDocument/2006/relationships/image" Target="../media/image1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925467314"/>
              </p:ext>
            </p:extLst>
          </p:nvPr>
        </p:nvGraphicFramePr>
        <p:xfrm>
          <a:off x="2411760" y="220537"/>
          <a:ext cx="4340361" cy="644882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6" name="Dokument" r:id="rId3" imgW="5889940" imgH="8751135" progId="Word.Document.12">
                  <p:embed/>
                </p:oleObj>
              </mc:Choice>
              <mc:Fallback>
                <p:oleObj name="Dokument" r:id="rId3" imgW="5889940" imgH="8751135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2411760" y="220537"/>
                        <a:ext cx="4340361" cy="6448823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822584746"/>
      </p:ext>
    </p:extLst>
  </p:cSld>
  <p:clrMapOvr>
    <a:masterClrMapping/>
  </p:clrMapOvr>
  <p:transition>
    <p:dissolve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1" name="AutoShape 5" descr="File:2010 Polish Air Force Tu-154 crash map-cs.svg"/>
          <p:cNvSpPr>
            <a:spLocks noChangeAspect="1" noChangeArrowheads="1"/>
          </p:cNvSpPr>
          <p:nvPr/>
        </p:nvSpPr>
        <p:spPr bwMode="auto">
          <a:xfrm>
            <a:off x="155575" y="-2071688"/>
            <a:ext cx="7620000" cy="432435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2052" name="AutoShape 7" descr="http://upload.wikimedia.org/wikipedia/commons/thumb/e/e7/2010_Polish_Air_Force_Tu-154_crash_map-cs.svg/2000px-2010_Polish_Air_Force_Tu-154_crash_map-cs.svg.png?uselang=cs"/>
          <p:cNvSpPr>
            <a:spLocks noChangeAspect="1" noChangeArrowheads="1"/>
          </p:cNvSpPr>
          <p:nvPr/>
        </p:nvSpPr>
        <p:spPr bwMode="auto">
          <a:xfrm>
            <a:off x="-739775" y="-4403725"/>
            <a:ext cx="10207625" cy="102092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250825" y="188913"/>
            <a:ext cx="8642350" cy="646112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>
            <a:spAutoFit/>
          </a:bodyPr>
          <a:lstStyle/>
          <a:p>
            <a:pPr algn="ctr">
              <a:defRPr/>
            </a:pPr>
            <a:r>
              <a:rPr lang="cs-CZ" sz="3600" dirty="0" smtClean="0"/>
              <a:t>Rovnoměrný pohyb po kružnici</a:t>
            </a:r>
            <a:endParaRPr lang="cs-CZ" sz="3600" dirty="0"/>
          </a:p>
        </p:txBody>
      </p:sp>
      <p:pic>
        <p:nvPicPr>
          <p:cNvPr id="7179" name="Picture 11" descr="C:\Users\hajekp\AppData\Local\Microsoft\Windows\Temporary Internet Files\Content.IE5\A628CFKA\MP90040681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3308892"/>
            <a:ext cx="5112568" cy="34070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80" name="Picture 12" descr="C:\Users\hajekp\AppData\Local\Microsoft\Windows\Temporary Internet Files\Content.IE5\QV8FHMIU\MP900387038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32944" y="948119"/>
            <a:ext cx="3657600" cy="2609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81" name="Picture 13" descr="C:\Users\hajekp\AppData\Local\Microsoft\Windows\Temporary Internet Files\Content.IE5\AF738P2Y\MP900438660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6567" y="948119"/>
            <a:ext cx="2520975" cy="35293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10" descr="C:\Users\hajekp\AppData\Local\Microsoft\Windows\Temporary Internet Files\Content.IE5\A628CFKA\MC90023383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89825" y="703665"/>
            <a:ext cx="1403350" cy="5984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82" name="Picture 14" descr="C:\Users\hajekp\AppData\Local\Microsoft\Windows\Temporary Internet Files\Content.IE5\0F10Z3RW\MP900399442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9709920">
            <a:off x="2784616" y="1049237"/>
            <a:ext cx="2043235" cy="25546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 rot="20079248">
            <a:off x="5280521" y="2953031"/>
            <a:ext cx="3562449" cy="3592175"/>
          </a:xfrm>
          <a:prstGeom prst="ellipse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je</a:t>
            </a:r>
          </a:p>
          <a:p>
            <a:pPr algn="ctr"/>
            <a:r>
              <a:rPr lang="cs-CZ" sz="3200" dirty="0" smtClean="0"/>
              <a:t>to nejjednodušší</a:t>
            </a:r>
          </a:p>
          <a:p>
            <a:pPr algn="ctr"/>
            <a:r>
              <a:rPr lang="cs-CZ" sz="3200" dirty="0" smtClean="0"/>
              <a:t>křivočarý</a:t>
            </a:r>
          </a:p>
          <a:p>
            <a:pPr algn="ctr"/>
            <a:r>
              <a:rPr lang="cs-CZ" sz="3200" dirty="0" smtClean="0"/>
              <a:t>pohyb</a:t>
            </a:r>
            <a:endParaRPr lang="cs-CZ" sz="3200" dirty="0"/>
          </a:p>
        </p:txBody>
      </p:sp>
      <p:pic>
        <p:nvPicPr>
          <p:cNvPr id="7183" name="Picture 15" descr="C:\Users\hajekp\AppData\Local\Microsoft\Windows\Temporary Internet Files\Content.IE5\A628CFKA\MC900212963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8651867">
            <a:off x="4382619" y="3048660"/>
            <a:ext cx="936399" cy="12602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repeatCount="indefinite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7" presetID="8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-21600000">
                                      <p:cBhvr>
                                        <p:cTn id="8" dur="3000" fill="hold"/>
                                        <p:tgtEl>
                                          <p:spTgt spid="718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Zaoblený obdélník 22"/>
          <p:cNvSpPr/>
          <p:nvPr/>
        </p:nvSpPr>
        <p:spPr>
          <a:xfrm>
            <a:off x="3944204" y="1051719"/>
            <a:ext cx="4948972" cy="3045506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075" name="AutoShape 5" descr="File:2010 Polish Air Force Tu-154 crash map-cs.svg"/>
          <p:cNvSpPr>
            <a:spLocks noChangeAspect="1" noChangeArrowheads="1"/>
          </p:cNvSpPr>
          <p:nvPr/>
        </p:nvSpPr>
        <p:spPr bwMode="auto">
          <a:xfrm>
            <a:off x="155575" y="-2071688"/>
            <a:ext cx="7620000" cy="432435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3076" name="AutoShape 7" descr="http://upload.wikimedia.org/wikipedia/commons/thumb/e/e7/2010_Polish_Air_Force_Tu-154_crash_map-cs.svg/2000px-2010_Polish_Air_Force_Tu-154_crash_map-cs.svg.png?uselang=cs"/>
          <p:cNvSpPr>
            <a:spLocks noChangeAspect="1" noChangeArrowheads="1"/>
          </p:cNvSpPr>
          <p:nvPr/>
        </p:nvSpPr>
        <p:spPr bwMode="auto">
          <a:xfrm>
            <a:off x="-739775" y="-4403725"/>
            <a:ext cx="10207625" cy="102092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250825" y="188913"/>
            <a:ext cx="8642350" cy="646112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>
            <a:spAutoFit/>
          </a:bodyPr>
          <a:lstStyle/>
          <a:p>
            <a:pPr>
              <a:defRPr/>
            </a:pPr>
            <a:r>
              <a:rPr lang="cs-CZ" sz="3600" dirty="0" smtClean="0"/>
              <a:t>Úhlová rychlost</a:t>
            </a:r>
            <a:endParaRPr lang="cs-CZ" sz="3600" dirty="0"/>
          </a:p>
        </p:txBody>
      </p:sp>
      <p:pic>
        <p:nvPicPr>
          <p:cNvPr id="3085" name="Picture 10" descr="C:\Users\hajekp\AppData\Local\Microsoft\Windows\Temporary Internet Files\Content.IE5\A628CFKA\MC90023383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89825" y="752475"/>
            <a:ext cx="1403350" cy="5984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4364037" y="1222341"/>
            <a:ext cx="4204206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Úsečka </a:t>
            </a:r>
            <a:r>
              <a:rPr lang="cs-CZ" sz="2400" i="1" dirty="0" smtClean="0"/>
              <a:t>SA</a:t>
            </a:r>
            <a:r>
              <a:rPr lang="cs-CZ" sz="2400" dirty="0" smtClean="0"/>
              <a:t> je </a:t>
            </a:r>
            <a:r>
              <a:rPr lang="cs-CZ" sz="2400" b="1" dirty="0" err="1" smtClean="0"/>
              <a:t>průvodič</a:t>
            </a:r>
            <a:r>
              <a:rPr lang="cs-CZ" sz="2400" dirty="0" smtClean="0"/>
              <a:t>,</a:t>
            </a:r>
          </a:p>
          <a:p>
            <a:r>
              <a:rPr lang="cs-CZ" sz="2400" dirty="0" smtClean="0"/>
              <a:t>jeho délka je poloměr </a:t>
            </a:r>
            <a:r>
              <a:rPr lang="cs-CZ" sz="2400" b="1" i="1" dirty="0" smtClean="0"/>
              <a:t>r</a:t>
            </a:r>
            <a:r>
              <a:rPr lang="cs-CZ" sz="2400" dirty="0" smtClean="0"/>
              <a:t>.</a:t>
            </a:r>
          </a:p>
          <a:p>
            <a:endParaRPr lang="cs-CZ" sz="2400" dirty="0"/>
          </a:p>
          <a:p>
            <a:r>
              <a:rPr lang="cs-CZ" sz="2400" dirty="0" smtClean="0"/>
              <a:t>Úhlová rychlost </a:t>
            </a:r>
            <a:r>
              <a:rPr lang="el-GR" sz="2400" b="1" i="1" dirty="0" smtClean="0"/>
              <a:t>ω</a:t>
            </a:r>
            <a:r>
              <a:rPr lang="cs-CZ" sz="2400" b="1" i="1" dirty="0" smtClean="0"/>
              <a:t> </a:t>
            </a:r>
            <a:r>
              <a:rPr lang="cs-CZ" sz="2400" dirty="0" smtClean="0"/>
              <a:t>(omega) se rovná: středový úhel </a:t>
            </a:r>
            <a:r>
              <a:rPr lang="el-GR" sz="2400" b="1" i="1" dirty="0" smtClean="0"/>
              <a:t>φ</a:t>
            </a:r>
            <a:r>
              <a:rPr lang="cs-CZ" sz="2400" b="1" i="1" dirty="0" smtClean="0"/>
              <a:t> </a:t>
            </a:r>
            <a:r>
              <a:rPr lang="cs-CZ" sz="2400" dirty="0" smtClean="0"/>
              <a:t>(fí), který opíše </a:t>
            </a:r>
            <a:r>
              <a:rPr lang="cs-CZ" sz="2400" dirty="0" err="1" smtClean="0"/>
              <a:t>průvodič</a:t>
            </a:r>
            <a:r>
              <a:rPr lang="cs-CZ" sz="2400" dirty="0" smtClean="0"/>
              <a:t> za určitý čas </a:t>
            </a:r>
            <a:r>
              <a:rPr lang="cs-CZ" sz="2400" b="1" i="1" dirty="0" smtClean="0"/>
              <a:t>t</a:t>
            </a:r>
            <a:r>
              <a:rPr lang="cs-CZ" sz="2400" dirty="0" smtClean="0"/>
              <a:t>.</a:t>
            </a:r>
            <a:endParaRPr lang="cs-CZ" sz="2400" b="1" i="1" dirty="0"/>
          </a:p>
        </p:txBody>
      </p:sp>
      <p:pic>
        <p:nvPicPr>
          <p:cNvPr id="8197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025115"/>
            <a:ext cx="3240360" cy="30721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1929677" y="1914838"/>
            <a:ext cx="41404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l-GR" sz="3600" dirty="0" smtClean="0"/>
              <a:t>ᵩ</a:t>
            </a:r>
            <a:endParaRPr lang="cs-CZ" sz="36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2627784" y="2133254"/>
            <a:ext cx="5040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r</a:t>
            </a:r>
            <a:endParaRPr lang="cs-CZ" sz="28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318277" y="2252663"/>
            <a:ext cx="47307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A</a:t>
            </a:r>
            <a:endParaRPr lang="cs-CZ" sz="28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55576" y="932311"/>
            <a:ext cx="4320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B</a:t>
            </a:r>
            <a:endParaRPr lang="cs-CZ" sz="28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671163" y="2561169"/>
            <a:ext cx="5170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S</a:t>
            </a:r>
            <a:endParaRPr lang="cs-CZ" sz="2800" dirty="0"/>
          </a:p>
        </p:txBody>
      </p:sp>
      <p:pic>
        <p:nvPicPr>
          <p:cNvPr id="30" name="Picture 14" descr="C:\Users\hajekp\AppData\Local\Microsoft\Windows\Temporary Internet Files\Content.IE5\A628CFKA\MC900441732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56" y="829229"/>
            <a:ext cx="579220" cy="579220"/>
          </a:xfrm>
          <a:prstGeom prst="rect">
            <a:avLst/>
          </a:prstGeom>
          <a:noFill/>
          <a:scene3d>
            <a:camera prst="orthographicFront">
              <a:rot lat="0" lon="10800000" rev="0"/>
            </a:camera>
            <a:lightRig rig="threePt" dir="t"/>
          </a:scene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1" name="Zaoblený obdélník 30"/>
          <p:cNvSpPr/>
          <p:nvPr/>
        </p:nvSpPr>
        <p:spPr>
          <a:xfrm>
            <a:off x="250824" y="4282735"/>
            <a:ext cx="8642351" cy="2386625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3" name="TextovéPole 12"/>
          <p:cNvSpPr txBox="1"/>
          <p:nvPr/>
        </p:nvSpPr>
        <p:spPr>
          <a:xfrm>
            <a:off x="466755" y="4506551"/>
            <a:ext cx="821049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Úhlovou rychlost měříme v radiánech za sekundu (rad∙s</a:t>
            </a:r>
            <a:r>
              <a:rPr lang="cs-CZ" sz="2400" baseline="30000" dirty="0" smtClean="0"/>
              <a:t>-1</a:t>
            </a:r>
            <a:r>
              <a:rPr lang="cs-CZ" sz="2400" dirty="0" smtClean="0"/>
              <a:t>). Plný úhel 360° je 2</a:t>
            </a:r>
            <a:r>
              <a:rPr lang="el-GR" sz="2400" dirty="0" smtClean="0"/>
              <a:t>π</a:t>
            </a:r>
            <a:r>
              <a:rPr lang="cs-CZ" sz="2400" dirty="0" smtClean="0"/>
              <a:t> rad.</a:t>
            </a:r>
          </a:p>
          <a:p>
            <a:endParaRPr lang="cs-CZ" sz="2400" dirty="0" smtClean="0"/>
          </a:p>
          <a:p>
            <a:r>
              <a:rPr lang="cs-CZ" sz="2400" dirty="0" smtClean="0"/>
              <a:t>Při stále stejné úhlové rychlosti koná hmotný bod A rovnoměrný pohyb po kružnici.</a:t>
            </a:r>
            <a:endParaRPr lang="cs-CZ" sz="2400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Zaoblený obdélník 30"/>
          <p:cNvSpPr/>
          <p:nvPr/>
        </p:nvSpPr>
        <p:spPr>
          <a:xfrm>
            <a:off x="3944204" y="1051718"/>
            <a:ext cx="4948972" cy="5617641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4098" name="AutoShape 5" descr="File:2010 Polish Air Force Tu-154 crash map-cs.svg"/>
          <p:cNvSpPr>
            <a:spLocks noChangeAspect="1" noChangeArrowheads="1"/>
          </p:cNvSpPr>
          <p:nvPr/>
        </p:nvSpPr>
        <p:spPr bwMode="auto">
          <a:xfrm>
            <a:off x="155575" y="-2071688"/>
            <a:ext cx="7620000" cy="432435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099" name="AutoShape 7" descr="http://upload.wikimedia.org/wikipedia/commons/thumb/e/e7/2010_Polish_Air_Force_Tu-154_crash_map-cs.svg/2000px-2010_Polish_Air_Force_Tu-154_crash_map-cs.svg.png?uselang=cs"/>
          <p:cNvSpPr>
            <a:spLocks noChangeAspect="1" noChangeArrowheads="1"/>
          </p:cNvSpPr>
          <p:nvPr/>
        </p:nvSpPr>
        <p:spPr bwMode="auto">
          <a:xfrm>
            <a:off x="-739775" y="-4403725"/>
            <a:ext cx="10207625" cy="102092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250825" y="188913"/>
            <a:ext cx="8642350" cy="646112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>
            <a:spAutoFit/>
          </a:bodyPr>
          <a:lstStyle/>
          <a:p>
            <a:pPr>
              <a:defRPr/>
            </a:pPr>
            <a:r>
              <a:rPr lang="cs-CZ" sz="3600" dirty="0" smtClean="0"/>
              <a:t>Perioda, frekvence</a:t>
            </a:r>
            <a:endParaRPr lang="cs-CZ" sz="3600" dirty="0"/>
          </a:p>
        </p:txBody>
      </p:sp>
      <p:pic>
        <p:nvPicPr>
          <p:cNvPr id="4104" name="Picture 10" descr="C:\Users\hajekp\AppData\Local\Microsoft\Windows\Temporary Internet Files\Content.IE5\A628CFKA\MC90023383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89825" y="771904"/>
            <a:ext cx="1403350" cy="5984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4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025115"/>
            <a:ext cx="3240360" cy="30721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5" name="TextovéPole 24"/>
          <p:cNvSpPr txBox="1"/>
          <p:nvPr/>
        </p:nvSpPr>
        <p:spPr>
          <a:xfrm>
            <a:off x="1929677" y="1914838"/>
            <a:ext cx="41404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l-GR" sz="3600" dirty="0" smtClean="0"/>
              <a:t>ᵩ</a:t>
            </a:r>
            <a:endParaRPr lang="cs-CZ" sz="3600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2627784" y="2133254"/>
            <a:ext cx="5040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r</a:t>
            </a:r>
            <a:endParaRPr lang="cs-CZ" sz="2800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3318277" y="2252663"/>
            <a:ext cx="47307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A</a:t>
            </a:r>
            <a:endParaRPr lang="cs-CZ" sz="2800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755576" y="932311"/>
            <a:ext cx="4320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B</a:t>
            </a:r>
            <a:endParaRPr lang="cs-CZ" sz="2800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1671163" y="2561169"/>
            <a:ext cx="5170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S</a:t>
            </a:r>
            <a:endParaRPr lang="cs-CZ" sz="2800" dirty="0"/>
          </a:p>
        </p:txBody>
      </p:sp>
      <p:pic>
        <p:nvPicPr>
          <p:cNvPr id="30" name="Picture 14" descr="C:\Users\hajekp\AppData\Local\Microsoft\Windows\Temporary Internet Files\Content.IE5\A628CFKA\MC900441732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00153" y="932311"/>
            <a:ext cx="579220" cy="579220"/>
          </a:xfrm>
          <a:prstGeom prst="rect">
            <a:avLst/>
          </a:prstGeom>
          <a:noFill/>
          <a:scene3d>
            <a:camera prst="orthographicFront">
              <a:rot lat="0" lon="10800000" rev="0"/>
            </a:camera>
            <a:lightRig rig="threePt" dir="t"/>
          </a:scene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32" name="TextovéPole 31"/>
              <p:cNvSpPr txBox="1"/>
              <p:nvPr/>
            </p:nvSpPr>
            <p:spPr>
              <a:xfrm>
                <a:off x="4381061" y="1414245"/>
                <a:ext cx="4204206" cy="486396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400" dirty="0" smtClean="0"/>
                  <a:t>Perioda (oběžná doba) </a:t>
                </a:r>
                <a:r>
                  <a:rPr lang="cs-CZ" sz="2400" b="1" i="1" dirty="0" smtClean="0"/>
                  <a:t>T</a:t>
                </a:r>
                <a:r>
                  <a:rPr lang="cs-CZ" sz="2400" dirty="0" smtClean="0"/>
                  <a:t> je doba, za kterou opíše bod </a:t>
                </a:r>
                <a:r>
                  <a:rPr lang="cs-CZ" sz="2400" i="1" dirty="0" smtClean="0"/>
                  <a:t>A</a:t>
                </a:r>
                <a:r>
                  <a:rPr lang="cs-CZ" sz="2400" dirty="0" smtClean="0"/>
                  <a:t> celou kružnici 360°.</a:t>
                </a:r>
              </a:p>
              <a:p>
                <a:r>
                  <a:rPr lang="cs-CZ" sz="2400" dirty="0" smtClean="0"/>
                  <a:t>Jednotkou oběžné doby </a:t>
                </a:r>
                <a:r>
                  <a:rPr lang="cs-CZ" sz="2400" b="1" i="1" dirty="0" smtClean="0"/>
                  <a:t>T</a:t>
                </a:r>
                <a:r>
                  <a:rPr lang="cs-CZ" sz="2400" dirty="0" smtClean="0"/>
                  <a:t> je  samozřejmě </a:t>
                </a:r>
                <a:r>
                  <a:rPr lang="cs-CZ" sz="2400" i="1" dirty="0" smtClean="0"/>
                  <a:t>sekunda</a:t>
                </a:r>
                <a:r>
                  <a:rPr lang="cs-CZ" sz="2400" dirty="0" smtClean="0"/>
                  <a:t>.</a:t>
                </a:r>
              </a:p>
              <a:p>
                <a:endParaRPr lang="cs-CZ" sz="2400" dirty="0" smtClean="0"/>
              </a:p>
              <a:p>
                <a:r>
                  <a:rPr lang="cs-CZ" sz="2400" dirty="0" smtClean="0"/>
                  <a:t>Frekvence </a:t>
                </a:r>
                <a14:m>
                  <m:oMath xmlns:m="http://schemas.openxmlformats.org/officeDocument/2006/math">
                    <m:r>
                      <a:rPr lang="cs-CZ" sz="2400" b="1" i="1" smtClean="0">
                        <a:latin typeface="Cambria Math"/>
                      </a:rPr>
                      <m:t>𝒇</m:t>
                    </m:r>
                    <m:r>
                      <a:rPr lang="cs-CZ" sz="2400" b="0" i="1" smtClean="0">
                        <a:latin typeface="Cambria Math"/>
                      </a:rPr>
                      <m:t>  </m:t>
                    </m:r>
                  </m:oMath>
                </a14:m>
                <a:r>
                  <a:rPr lang="cs-CZ" sz="2400" dirty="0" smtClean="0"/>
                  <a:t>je dána počtem oběhů za sekundu.</a:t>
                </a:r>
              </a:p>
              <a:p>
                <a:r>
                  <a:rPr lang="cs-CZ" sz="2400" dirty="0" smtClean="0"/>
                  <a:t>Jednotkou je </a:t>
                </a:r>
                <a:r>
                  <a:rPr lang="cs-CZ" sz="2400" b="1" i="1" dirty="0" smtClean="0"/>
                  <a:t>s</a:t>
                </a:r>
                <a:r>
                  <a:rPr lang="cs-CZ" sz="2400" b="1" i="1" baseline="30000" dirty="0" smtClean="0"/>
                  <a:t>-1</a:t>
                </a:r>
                <a:r>
                  <a:rPr lang="cs-CZ" sz="2400" b="1" i="1" dirty="0" smtClean="0"/>
                  <a:t> = Hz</a:t>
                </a:r>
                <a:r>
                  <a:rPr lang="cs-CZ" sz="2400" dirty="0" smtClean="0"/>
                  <a:t> (hertz)</a:t>
                </a:r>
              </a:p>
              <a:p>
                <a:endParaRPr lang="cs-CZ" sz="2400" dirty="0" smtClean="0"/>
              </a:p>
              <a:p>
                <a:r>
                  <a:rPr lang="cs-CZ" sz="2400" dirty="0" smtClean="0"/>
                  <a:t>Mezi </a:t>
                </a:r>
                <a14:m>
                  <m:oMath xmlns:m="http://schemas.openxmlformats.org/officeDocument/2006/math">
                    <m:r>
                      <a:rPr lang="cs-CZ" sz="2400" b="1" i="1">
                        <a:latin typeface="Cambria Math"/>
                      </a:rPr>
                      <m:t>𝒇</m:t>
                    </m:r>
                  </m:oMath>
                </a14:m>
                <a:r>
                  <a:rPr lang="cs-CZ" sz="2400" dirty="0" smtClean="0"/>
                  <a:t> a </a:t>
                </a:r>
                <a:r>
                  <a:rPr lang="cs-CZ" sz="2400" b="1" i="1" dirty="0" smtClean="0"/>
                  <a:t>T</a:t>
                </a:r>
                <a:r>
                  <a:rPr lang="cs-CZ" sz="2400" dirty="0" smtClean="0"/>
                  <a:t> platí jednoduchý vztah </a:t>
                </a:r>
                <a14:m>
                  <m:oMath xmlns:m="http://schemas.openxmlformats.org/officeDocument/2006/math">
                    <m:r>
                      <a:rPr lang="cs-CZ" sz="3200" b="1" i="1" smtClean="0">
                        <a:latin typeface="Cambria Math"/>
                      </a:rPr>
                      <m:t>𝒇</m:t>
                    </m:r>
                    <m:r>
                      <a:rPr lang="cs-CZ" sz="3200" b="1" i="1" smtClean="0"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cs-CZ" sz="3200" b="1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3200" b="1" i="1" smtClean="0">
                            <a:latin typeface="Cambria Math"/>
                          </a:rPr>
                          <m:t>𝟏</m:t>
                        </m:r>
                      </m:num>
                      <m:den>
                        <m:r>
                          <a:rPr lang="cs-CZ" sz="3200" b="1" i="1" smtClean="0">
                            <a:latin typeface="Cambria Math"/>
                          </a:rPr>
                          <m:t>𝑻</m:t>
                        </m:r>
                      </m:den>
                    </m:f>
                  </m:oMath>
                </a14:m>
                <a:endParaRPr lang="cs-CZ" sz="3200" b="1" i="1" dirty="0"/>
              </a:p>
            </p:txBody>
          </p:sp>
        </mc:Choice>
        <mc:Fallback xmlns="">
          <p:sp>
            <p:nvSpPr>
              <p:cNvPr id="32" name="TextovéPole 3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381061" y="1414245"/>
                <a:ext cx="4204206" cy="4863960"/>
              </a:xfrm>
              <a:prstGeom prst="rect">
                <a:avLst/>
              </a:prstGeom>
              <a:blipFill rotWithShape="1">
                <a:blip r:embed="rId5"/>
                <a:stretch>
                  <a:fillRect l="-2322" t="-877" r="-174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" name="TextovéPole 2"/>
          <p:cNvSpPr txBox="1"/>
          <p:nvPr/>
        </p:nvSpPr>
        <p:spPr>
          <a:xfrm>
            <a:off x="395536" y="4097225"/>
            <a:ext cx="3240360" cy="243143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/>
              <a:t>Pohyby se stálou periodou</a:t>
            </a:r>
          </a:p>
          <a:p>
            <a:r>
              <a:rPr lang="cs-CZ" sz="2800" dirty="0" smtClean="0"/>
              <a:t>a frekvencí nazýváme </a:t>
            </a:r>
            <a:r>
              <a:rPr lang="cs-CZ" sz="4000" b="1" dirty="0" smtClean="0">
                <a:solidFill>
                  <a:srgbClr val="FF0000"/>
                </a:solidFill>
              </a:rPr>
              <a:t>periodické</a:t>
            </a:r>
            <a:endParaRPr lang="cs-CZ" sz="40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Zaoblený obdélník 22"/>
          <p:cNvSpPr/>
          <p:nvPr/>
        </p:nvSpPr>
        <p:spPr>
          <a:xfrm>
            <a:off x="286176" y="2377689"/>
            <a:ext cx="8642350" cy="1267335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5123" name="AutoShape 5" descr="File:2010 Polish Air Force Tu-154 crash map-cs.svg"/>
          <p:cNvSpPr>
            <a:spLocks noChangeAspect="1" noChangeArrowheads="1"/>
          </p:cNvSpPr>
          <p:nvPr/>
        </p:nvSpPr>
        <p:spPr bwMode="auto">
          <a:xfrm>
            <a:off x="155575" y="-2071688"/>
            <a:ext cx="7620000" cy="432435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5124" name="AutoShape 7" descr="http://upload.wikimedia.org/wikipedia/commons/thumb/e/e7/2010_Polish_Air_Force_Tu-154_crash_map-cs.svg/2000px-2010_Polish_Air_Force_Tu-154_crash_map-cs.svg.png?uselang=cs"/>
          <p:cNvSpPr>
            <a:spLocks noChangeAspect="1" noChangeArrowheads="1"/>
          </p:cNvSpPr>
          <p:nvPr/>
        </p:nvSpPr>
        <p:spPr bwMode="auto">
          <a:xfrm>
            <a:off x="-739775" y="-4403725"/>
            <a:ext cx="10207625" cy="102092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250825" y="188913"/>
            <a:ext cx="8642350" cy="646112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>
            <a:spAutoFit/>
          </a:bodyPr>
          <a:lstStyle/>
          <a:p>
            <a:pPr>
              <a:defRPr/>
            </a:pPr>
            <a:r>
              <a:rPr lang="cs-CZ" sz="3600" dirty="0" smtClean="0"/>
              <a:t>Oběžná rychlost</a:t>
            </a:r>
            <a:endParaRPr lang="cs-CZ" sz="3600" dirty="0"/>
          </a:p>
        </p:txBody>
      </p:sp>
      <p:sp>
        <p:nvSpPr>
          <p:cNvPr id="3083" name="TextovéPole 20"/>
          <p:cNvSpPr txBox="1">
            <a:spLocks noChangeArrowheads="1"/>
          </p:cNvSpPr>
          <p:nvPr/>
        </p:nvSpPr>
        <p:spPr bwMode="auto">
          <a:xfrm>
            <a:off x="646538" y="2564904"/>
            <a:ext cx="7921625" cy="83099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2400" dirty="0" smtClean="0"/>
              <a:t>Vypočtěte oběžnou dobu místa na povrchu Země</a:t>
            </a:r>
          </a:p>
          <a:p>
            <a:pPr eaLnBrk="1" hangingPunct="1"/>
            <a:r>
              <a:rPr lang="cs-CZ" sz="2400" dirty="0" smtClean="0"/>
              <a:t>v oblasti rovníku při standardní rotaci naší planety.</a:t>
            </a:r>
            <a:endParaRPr lang="cs-CZ" sz="2400" dirty="0"/>
          </a:p>
        </p:txBody>
      </p:sp>
      <p:pic>
        <p:nvPicPr>
          <p:cNvPr id="5131" name="Picture 10" descr="C:\Users\hajekp\AppData\Local\Microsoft\Windows\Temporary Internet Files\Content.IE5\A628CFKA\MC90023383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89825" y="700881"/>
            <a:ext cx="1403350" cy="5984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34" name="Picture 17" descr="C:\Users\hajekp\AppData\Local\Microsoft\Windows\Temporary Internet Files\Content.IE5\QV8FHMIU\MC90043441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84368" y="1774825"/>
            <a:ext cx="850900" cy="955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ovéPole 5"/>
              <p:cNvSpPr txBox="1"/>
              <p:nvPr/>
            </p:nvSpPr>
            <p:spPr>
              <a:xfrm>
                <a:off x="286176" y="1192685"/>
                <a:ext cx="8618307" cy="118500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400" dirty="0" smtClean="0"/>
                  <a:t>Oběžnou rychlost bodu po kružnici dokážeme spočítat:</a:t>
                </a:r>
              </a:p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400" b="1" i="1" smtClean="0">
                          <a:latin typeface="Cambria Math"/>
                        </a:rPr>
                        <m:t>𝒗</m:t>
                      </m:r>
                      <m:r>
                        <a:rPr lang="cs-CZ" sz="2400" b="1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400" b="1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400" b="1" i="1" smtClean="0">
                              <a:latin typeface="Cambria Math"/>
                            </a:rPr>
                            <m:t>𝟐</m:t>
                          </m:r>
                          <m:r>
                            <a:rPr lang="cs-CZ" sz="2400" b="1" i="1" smtClean="0">
                              <a:latin typeface="Cambria Math"/>
                              <a:ea typeface="Cambria Math"/>
                            </a:rPr>
                            <m:t>𝝅</m:t>
                          </m:r>
                          <m:r>
                            <a:rPr lang="cs-CZ" sz="2400" b="1" i="1" smtClean="0">
                              <a:latin typeface="Cambria Math"/>
                              <a:ea typeface="Cambria Math"/>
                            </a:rPr>
                            <m:t>𝒓</m:t>
                          </m:r>
                        </m:num>
                        <m:den>
                          <m:r>
                            <a:rPr lang="cs-CZ" sz="2400" b="1" i="1" smtClean="0">
                              <a:latin typeface="Cambria Math"/>
                            </a:rPr>
                            <m:t>𝑻</m:t>
                          </m:r>
                        </m:den>
                      </m:f>
                      <m:r>
                        <a:rPr lang="cs-CZ" sz="2400" b="1" i="1" smtClean="0">
                          <a:latin typeface="Cambria Math"/>
                        </a:rPr>
                        <m:t>=</m:t>
                      </m:r>
                      <m:r>
                        <a:rPr lang="cs-CZ" sz="2400" b="1" i="1" smtClean="0">
                          <a:latin typeface="Cambria Math"/>
                        </a:rPr>
                        <m:t>𝟐</m:t>
                      </m:r>
                      <m:r>
                        <a:rPr lang="cs-CZ" sz="2400" b="1" i="1" smtClean="0">
                          <a:latin typeface="Cambria Math"/>
                          <a:ea typeface="Cambria Math"/>
                        </a:rPr>
                        <m:t>𝝅</m:t>
                      </m:r>
                      <m:r>
                        <a:rPr lang="cs-CZ" sz="2400" b="1" i="1" smtClean="0">
                          <a:latin typeface="Cambria Math"/>
                          <a:ea typeface="Cambria Math"/>
                        </a:rPr>
                        <m:t>𝒇𝒓</m:t>
                      </m:r>
                    </m:oMath>
                  </m:oMathPara>
                </a14:m>
                <a:endParaRPr lang="cs-CZ" sz="2400" b="1" dirty="0"/>
              </a:p>
            </p:txBody>
          </p:sp>
        </mc:Choice>
        <mc:Fallback xmlns=""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86176" y="1192685"/>
                <a:ext cx="8618307" cy="1185004"/>
              </a:xfrm>
              <a:prstGeom prst="rect">
                <a:avLst/>
              </a:prstGeom>
              <a:blipFill rotWithShape="1">
                <a:blip r:embed="rId4"/>
                <a:stretch>
                  <a:fillRect l="-1132" t="-360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7" name="Picture 14" descr="C:\Users\hajekp\AppData\Local\Microsoft\Windows\Temporary Internet Files\Content.IE5\A628CFKA\MC900441732[1]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5488173" y="511969"/>
            <a:ext cx="579220" cy="579220"/>
          </a:xfrm>
          <a:prstGeom prst="rect">
            <a:avLst/>
          </a:prstGeom>
          <a:noFill/>
          <a:scene3d>
            <a:camera prst="orthographicFront">
              <a:rot lat="0" lon="10800000" rev="0"/>
            </a:camera>
            <a:lightRig rig="threePt" dir="t"/>
          </a:scene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9" name="TextovéPole 18"/>
          <p:cNvSpPr txBox="1"/>
          <p:nvPr/>
        </p:nvSpPr>
        <p:spPr>
          <a:xfrm rot="1142968">
            <a:off x="297691" y="3538246"/>
            <a:ext cx="1639714" cy="523220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Řešení: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977893" y="3799856"/>
            <a:ext cx="6590270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Převádět na základní jednotky nemusíme, dosadíme-li veličiny v km a hodinách, vyjde nám rychlost v odpovídající jednotce.</a:t>
            </a:r>
          </a:p>
          <a:p>
            <a:r>
              <a:rPr lang="cs-CZ" dirty="0" smtClean="0"/>
              <a:t>r = 6378 km</a:t>
            </a:r>
          </a:p>
          <a:p>
            <a:r>
              <a:rPr lang="cs-CZ" dirty="0" smtClean="0"/>
              <a:t>T = 24h</a:t>
            </a:r>
          </a:p>
          <a:p>
            <a:r>
              <a:rPr lang="cs-CZ" dirty="0" smtClean="0"/>
              <a:t>v = ? [km/h]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3750876" y="4705073"/>
                <a:ext cx="4752528" cy="63478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𝑣</m:t>
                      </m:r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𝜋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𝑟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𝑇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∙3,14∙6378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24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=1669,76 </m:t>
                      </m:r>
                      <m:r>
                        <a:rPr lang="cs-CZ" b="0" i="1" smtClean="0">
                          <a:latin typeface="Cambria Math"/>
                        </a:rPr>
                        <m:t>𝑘𝑚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h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−1</m:t>
                          </m:r>
                        </m:sup>
                      </m:sSup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750876" y="4705073"/>
                <a:ext cx="4752528" cy="634789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0" name="TextovéPole 9"/>
          <p:cNvSpPr txBox="1"/>
          <p:nvPr/>
        </p:nvSpPr>
        <p:spPr>
          <a:xfrm>
            <a:off x="286176" y="5517232"/>
            <a:ext cx="844909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Docela velká rychlost.</a:t>
            </a:r>
          </a:p>
          <a:p>
            <a:r>
              <a:rPr lang="cs-CZ" sz="2400" dirty="0" smtClean="0"/>
              <a:t>Proč nám tedy neustále kolem uší nesviští nesnesitelný vítr  </a:t>
            </a:r>
            <a:endParaRPr lang="cs-CZ" sz="2400" dirty="0"/>
          </a:p>
        </p:txBody>
      </p:sp>
      <p:pic>
        <p:nvPicPr>
          <p:cNvPr id="10244" name="Picture 4" descr="C:\Users\hajekp\AppData\Local\Microsoft\Windows\Temporary Internet Files\Content.IE5\AF738P2Y\MC900434859[1].pn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30421" y="5517231"/>
            <a:ext cx="1013579" cy="10135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6" name="TextovéPole 15"/>
          <p:cNvSpPr txBox="1"/>
          <p:nvPr/>
        </p:nvSpPr>
        <p:spPr>
          <a:xfrm>
            <a:off x="6012160" y="6559189"/>
            <a:ext cx="304152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1200" i="1" dirty="0" smtClean="0"/>
              <a:t>Ilustrace: Kliparty Office a archiv autora</a:t>
            </a:r>
            <a:endParaRPr lang="cs-CZ" sz="1200" i="1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000"/>
                            </p:stCondLst>
                            <p:childTnLst>
                              <p:par>
                                <p:cTn id="23" presetID="4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1024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102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102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10" grpId="0"/>
    </p:bldLst>
  </p:timing>
</p:sld>
</file>

<file path=ppt/theme/theme1.xml><?xml version="1.0" encoding="utf-8"?>
<a:theme xmlns:a="http://schemas.openxmlformats.org/drawingml/2006/main" name="Motiv sady Office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1187</TotalTime>
  <Words>269</Words>
  <Application>Microsoft Office PowerPoint</Application>
  <PresentationFormat>Předvádění na obrazovce (4:3)</PresentationFormat>
  <Paragraphs>47</Paragraphs>
  <Slides>5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7" baseType="lpstr">
      <vt:lpstr>Motiv sady Office</vt:lpstr>
      <vt:lpstr>Microsoft Word Document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Prima_music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Prima_music</dc:creator>
  <cp:lastModifiedBy>Petr Hájek</cp:lastModifiedBy>
  <cp:revision>110</cp:revision>
  <dcterms:created xsi:type="dcterms:W3CDTF">2012-05-07T15:15:55Z</dcterms:created>
  <dcterms:modified xsi:type="dcterms:W3CDTF">2013-06-28T10:20:45Z</dcterms:modified>
</cp:coreProperties>
</file>