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76" r:id="rId2"/>
    <p:sldId id="273" r:id="rId3"/>
    <p:sldId id="257" r:id="rId4"/>
    <p:sldId id="261" r:id="rId5"/>
    <p:sldId id="258" r:id="rId6"/>
    <p:sldId id="266" r:id="rId7"/>
    <p:sldId id="267" r:id="rId8"/>
    <p:sldId id="269" r:id="rId9"/>
    <p:sldId id="274" r:id="rId10"/>
    <p:sldId id="275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F758603-3C2D-439C-A0C7-55157E424449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DB088D8-B10B-429A-85F6-5304E5B7645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 advClick="0"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3206968"/>
              </p:ext>
            </p:extLst>
          </p:nvPr>
        </p:nvGraphicFramePr>
        <p:xfrm>
          <a:off x="2378056" y="116632"/>
          <a:ext cx="4338624" cy="6552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89940" imgH="8895004" progId="Word.Document.12">
                  <p:embed/>
                </p:oleObj>
              </mc:Choice>
              <mc:Fallback>
                <p:oleObj name="Dokument" r:id="rId3" imgW="5889940" imgH="889500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8056" y="116632"/>
                        <a:ext cx="4338624" cy="6552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9484185"/>
      </p:ext>
    </p:extLst>
  </p:cSld>
  <p:clrMapOvr>
    <a:masterClrMapping/>
  </p:clrMapOvr>
  <p:transition advClick="0"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Rovnoměrný pohyb po kružnici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62955" y="2967335"/>
            <a:ext cx="4018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SPUSTIT TEST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Tlačítko akce: Vlastní 7">
            <a:hlinkClick r:id="" action="ppaction://macro?name=začátek" highlightClick="1"/>
          </p:cNvPr>
          <p:cNvSpPr/>
          <p:nvPr/>
        </p:nvSpPr>
        <p:spPr>
          <a:xfrm>
            <a:off x="2411760" y="2780928"/>
            <a:ext cx="4320480" cy="122413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8453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754326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1. Úhel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který opíše </a:t>
            </a:r>
            <a:r>
              <a:rPr lang="cs-CZ" sz="36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průvodič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při otáčivém pohybu za sekundu, charakterizuje fyzikální veličina s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názvem</a:t>
            </a:r>
            <a:endParaRPr lang="cs-CZ" sz="3600" dirty="0"/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3568" y="2852936"/>
            <a:ext cx="8062664" cy="1944216"/>
          </a:xfrm>
        </p:spPr>
        <p:txBody>
          <a:bodyPr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 </a:t>
            </a:r>
            <a:r>
              <a:rPr lang="cs-CZ" sz="2800" dirty="0"/>
              <a:t>perioda</a:t>
            </a:r>
            <a:endParaRPr lang="cs-CZ" sz="28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 </a:t>
            </a:r>
            <a:r>
              <a:rPr lang="cs-CZ" sz="2800" dirty="0"/>
              <a:t>úhlová rychlost</a:t>
            </a:r>
            <a:endParaRPr lang="cs-CZ" sz="28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 </a:t>
            </a:r>
            <a:r>
              <a:rPr lang="cs-CZ" sz="2800" dirty="0"/>
              <a:t>oběžná rychlost</a:t>
            </a:r>
            <a:endParaRPr lang="cs-CZ" sz="2800" b="1" i="1" dirty="0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lačítko akce: Vlastní 7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 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</a:t>
            </a:r>
            <a:r>
              <a:rPr lang="cs-CZ" sz="3600" b="1" dirty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ě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85800" y="1124744"/>
            <a:ext cx="7772400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/>
              <a:t>J</a:t>
            </a:r>
            <a:r>
              <a:rPr lang="cs-CZ" sz="3200" dirty="0" smtClean="0"/>
              <a:t>de o úhel opsaný </a:t>
            </a:r>
            <a:r>
              <a:rPr lang="cs-CZ" sz="3200" dirty="0" err="1" smtClean="0"/>
              <a:t>průvodičem</a:t>
            </a:r>
            <a:r>
              <a:rPr lang="cs-CZ" sz="3200" dirty="0" smtClean="0"/>
              <a:t> za určitý čas, tedy o úhlovou rychlost.</a:t>
            </a:r>
            <a:endParaRPr lang="cs-CZ" sz="3200" b="1" i="1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3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4" y="188912"/>
            <a:ext cx="8785671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Plný úhel 360°ve stupňové míře se rovná úhlu v obloukové míře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cs-CZ" sz="3600" dirty="0" smtClean="0"/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757459" y="2420888"/>
            <a:ext cx="7772400" cy="1817926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2π rad</a:t>
            </a:r>
            <a:endParaRPr lang="cs-CZ" sz="28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3,6π rad</a:t>
            </a:r>
            <a:endParaRPr lang="cs-CZ" sz="2800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1 rad</a:t>
            </a:r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správ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468312" y="1124744"/>
            <a:ext cx="8207375" cy="3686567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Dle převodního vzorce 1° = π/180 rad</a:t>
            </a:r>
          </a:p>
          <a:p>
            <a:pPr algn="l"/>
            <a:r>
              <a:rPr lang="cs-CZ" sz="3200" dirty="0" smtClean="0"/>
              <a:t>platí také, že 360°= </a:t>
            </a:r>
            <a:r>
              <a:rPr lang="cs-CZ" sz="3200" dirty="0"/>
              <a:t>2π </a:t>
            </a:r>
            <a:r>
              <a:rPr lang="cs-CZ" sz="3200" dirty="0" smtClean="0"/>
              <a:t>rad.</a:t>
            </a:r>
            <a:endParaRPr lang="cs-CZ" sz="3200" b="1" dirty="0" smtClean="0"/>
          </a:p>
          <a:p>
            <a:pPr algn="l"/>
            <a:endParaRPr lang="cs-CZ" sz="3200" b="1" dirty="0" smtClean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Počet oběhů za sekundu nám určuje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veličina ?</a:t>
            </a:r>
            <a:endParaRPr lang="cs-CZ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Podnadpis 2"/>
          <p:cNvSpPr>
            <a:spLocks noGrp="1"/>
          </p:cNvSpPr>
          <p:nvPr>
            <p:ph type="subTitle" idx="1"/>
          </p:nvPr>
        </p:nvSpPr>
        <p:spPr>
          <a:xfrm>
            <a:off x="685800" y="2564904"/>
            <a:ext cx="7772400" cy="1800200"/>
          </a:xfrm>
        </p:spPr>
        <p:txBody>
          <a:bodyPr vert="horz" lIns="45720" rIns="45720"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perioda</a:t>
            </a: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frekvence</a:t>
            </a:r>
            <a:endParaRPr lang="cs-CZ" sz="2800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oběžná doba</a:t>
            </a:r>
            <a:endParaRPr lang="cs-CZ" sz="2800" dirty="0"/>
          </a:p>
        </p:txBody>
      </p:sp>
      <p:sp>
        <p:nvSpPr>
          <p:cNvPr id="2" name="Tlačítko akce: Vlastní 1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637110" y="1196752"/>
            <a:ext cx="7772400" cy="345638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Počtem oběhů za sekundu je dána frekvence.</a:t>
            </a:r>
          </a:p>
          <a:p>
            <a:pPr algn="l"/>
            <a:endParaRPr lang="cs-CZ" sz="3200" dirty="0" smtClean="0"/>
          </a:p>
          <a:p>
            <a:pPr algn="l"/>
            <a:endParaRPr lang="cs-CZ" sz="3200" dirty="0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rId3" action="ppaction://hlinksldjump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Jakou oběžnou dobu (periodu - čas jedné otáčky) má těleso obíhající s frekvencí 0,5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Hz</a:t>
            </a:r>
            <a:endParaRPr lang="cs-CZ" sz="3600" dirty="0" smtClean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odnadpis 2"/>
          <p:cNvSpPr>
            <a:spLocks noGrp="1"/>
          </p:cNvSpPr>
          <p:nvPr>
            <p:ph type="subTitle" idx="1"/>
          </p:nvPr>
        </p:nvSpPr>
        <p:spPr>
          <a:xfrm>
            <a:off x="899592" y="1916832"/>
            <a:ext cx="6333120" cy="1944216"/>
          </a:xfrm>
        </p:spPr>
        <p:txBody>
          <a:bodyPr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 </a:t>
            </a:r>
            <a:r>
              <a:rPr lang="cs-CZ" sz="2800" dirty="0"/>
              <a:t>5</a:t>
            </a:r>
            <a:r>
              <a:rPr lang="cs-CZ" sz="2800" dirty="0" smtClean="0"/>
              <a:t> s</a:t>
            </a:r>
            <a:endParaRPr lang="cs-CZ" sz="28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0,5 s</a:t>
            </a:r>
            <a:endParaRPr lang="cs-CZ" sz="28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2 s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0398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dnadpis 7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685800" y="1124744"/>
                <a:ext cx="7772400" cy="3960440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cs-CZ" sz="3200" dirty="0" smtClean="0"/>
                  <a:t>Oběžnou dobu vypočítáme ze vzorce</a:t>
                </a:r>
              </a:p>
              <a:p>
                <a:pPr algn="l"/>
                <a:r>
                  <a:rPr lang="cs-CZ" sz="3200" b="1" dirty="0" smtClean="0"/>
                  <a:t>				T </a:t>
                </a:r>
                <a14:m>
                  <m:oMath xmlns:m="http://schemas.openxmlformats.org/officeDocument/2006/math">
                    <m:r>
                      <a:rPr lang="cs-CZ" sz="3200" b="1" i="1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32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32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3200" b="1" i="1" smtClean="0">
                            <a:latin typeface="Cambria Math"/>
                          </a:rPr>
                          <m:t>𝒇</m:t>
                        </m:r>
                      </m:den>
                    </m:f>
                  </m:oMath>
                </a14:m>
                <a:endParaRPr lang="cs-CZ" sz="3200" b="1" dirty="0" smtClean="0"/>
              </a:p>
              <a:p>
                <a:pPr algn="l"/>
                <a:r>
                  <a:rPr lang="cs-CZ" sz="3200" dirty="0" smtClean="0"/>
                  <a:t>tudíž   T</a:t>
                </a:r>
                <a:r>
                  <a:rPr lang="cs-CZ" sz="3200" b="1" i="1" dirty="0" smtClean="0"/>
                  <a:t> = </a:t>
                </a:r>
                <a:r>
                  <a:rPr lang="cs-CZ" sz="3200" i="1" dirty="0" smtClean="0"/>
                  <a:t>1 : 0,5 </a:t>
                </a:r>
                <a:r>
                  <a:rPr lang="cs-CZ" sz="3200" b="1" i="1" dirty="0" smtClean="0"/>
                  <a:t>= 2 s</a:t>
                </a:r>
              </a:p>
              <a:p>
                <a:pPr algn="l"/>
                <a:endParaRPr lang="cs-CZ" sz="3200" dirty="0" smtClean="0"/>
              </a:p>
            </p:txBody>
          </p:sp>
        </mc:Choice>
        <mc:Fallback xmlns="">
          <p:sp>
            <p:nvSpPr>
              <p:cNvPr id="8" name="Podnadpis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685800" y="1124744"/>
                <a:ext cx="7772400" cy="3960440"/>
              </a:xfrm>
              <a:blipFill rotWithShape="1">
                <a:blip r:embed="rId3"/>
                <a:stretch>
                  <a:fillRect l="-2588" t="-20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aoblený obdélník 10">
            <a:hlinkClick r:id="rId4" action="ppaction://hlinksldjump"/>
          </p:cNvPr>
          <p:cNvSpPr/>
          <p:nvPr/>
        </p:nvSpPr>
        <p:spPr>
          <a:xfrm>
            <a:off x="5868144" y="5949280"/>
            <a:ext cx="251173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Další otázka</a:t>
            </a:r>
          </a:p>
        </p:txBody>
      </p:sp>
      <p:sp>
        <p:nvSpPr>
          <p:cNvPr id="2" name="Tlačítko akce: Vlastní 1">
            <a:hlinkClick r:id="" action="ppaction://macro?name=další_okno" highlightClick="1"/>
          </p:cNvPr>
          <p:cNvSpPr/>
          <p:nvPr/>
        </p:nvSpPr>
        <p:spPr>
          <a:xfrm>
            <a:off x="5868144" y="5949280"/>
            <a:ext cx="251173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6900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>
            <a:hlinkClick r:id="" action="ppaction://noaction"/>
          </p:cNvPr>
          <p:cNvSpPr/>
          <p:nvPr/>
        </p:nvSpPr>
        <p:spPr>
          <a:xfrm>
            <a:off x="550382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6" name="Zaoblený obdélník 5">
            <a:hlinkClick r:id="rId3" action="ppaction://hlinksldjump"/>
          </p:cNvPr>
          <p:cNvSpPr/>
          <p:nvPr/>
        </p:nvSpPr>
        <p:spPr>
          <a:xfrm>
            <a:off x="1835696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7" name="Zaoblený obdélník 6">
            <a:hlinkClick r:id="" action="ppaction://noaction"/>
          </p:cNvPr>
          <p:cNvSpPr/>
          <p:nvPr/>
        </p:nvSpPr>
        <p:spPr>
          <a:xfrm>
            <a:off x="3121580" y="5805264"/>
            <a:ext cx="1071570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50825" y="188912"/>
            <a:ext cx="8642350" cy="1200329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 </a:t>
            </a: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Oběžná rychlost hmotného bodu na povrchu Země nezávisí 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na</a:t>
            </a:r>
            <a:endParaRPr lang="cs-CZ" sz="3600" dirty="0" smtClean="0"/>
          </a:p>
        </p:txBody>
      </p:sp>
      <p:sp>
        <p:nvSpPr>
          <p:cNvPr id="2" name="Tlačítko akce: Vlastní 1">
            <a:hlinkClick r:id="" action="ppaction://macro?name=správně" highlightClick="1"/>
          </p:cNvPr>
          <p:cNvSpPr/>
          <p:nvPr/>
        </p:nvSpPr>
        <p:spPr>
          <a:xfrm>
            <a:off x="1835696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Vlastní 2">
            <a:hlinkClick r:id="" action="ppaction://macro?name=špatně" highlightClick="1"/>
          </p:cNvPr>
          <p:cNvSpPr/>
          <p:nvPr/>
        </p:nvSpPr>
        <p:spPr>
          <a:xfrm>
            <a:off x="550382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Vlastní 3">
            <a:hlinkClick r:id="" action="ppaction://macro?name=špatně" highlightClick="1"/>
          </p:cNvPr>
          <p:cNvSpPr/>
          <p:nvPr/>
        </p:nvSpPr>
        <p:spPr>
          <a:xfrm>
            <a:off x="3121580" y="5805264"/>
            <a:ext cx="1071570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odnadpis 2"/>
          <p:cNvSpPr>
            <a:spLocks noGrp="1"/>
          </p:cNvSpPr>
          <p:nvPr>
            <p:ph type="subTitle" idx="1"/>
          </p:nvPr>
        </p:nvSpPr>
        <p:spPr>
          <a:xfrm>
            <a:off x="1167819" y="2204864"/>
            <a:ext cx="4983188" cy="1944216"/>
          </a:xfrm>
        </p:spPr>
        <p:txBody>
          <a:bodyPr>
            <a:normAutofit/>
          </a:bodyPr>
          <a:lstStyle/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 smtClean="0"/>
              <a:t> velikosti Země</a:t>
            </a:r>
            <a:endParaRPr lang="cs-CZ" sz="2800" b="1" i="1" dirty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hmotnosti Země</a:t>
            </a:r>
            <a:endParaRPr lang="cs-CZ" sz="2800" b="1" i="1" dirty="0" smtClean="0"/>
          </a:p>
          <a:p>
            <a:pPr marL="514350" indent="-514350" algn="l">
              <a:buClr>
                <a:schemeClr val="accent2"/>
              </a:buClr>
              <a:buSzPct val="100000"/>
              <a:buFont typeface="+mj-lt"/>
              <a:buAutoNum type="alphaUcPeriod"/>
            </a:pPr>
            <a:r>
              <a:rPr lang="cs-CZ" sz="2800" dirty="0"/>
              <a:t> </a:t>
            </a:r>
            <a:r>
              <a:rPr lang="cs-CZ" sz="2800" dirty="0" smtClean="0"/>
              <a:t>oběžné době Země</a:t>
            </a:r>
            <a:endParaRPr lang="cs-CZ" sz="28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50825" y="188912"/>
            <a:ext cx="8642350" cy="646331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0"/>
          </a:gra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3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</a:t>
            </a:r>
            <a:r>
              <a:rPr lang="cs-CZ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je </a:t>
            </a:r>
            <a:r>
              <a:rPr lang="cs-CZ" sz="36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správně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Podnadpis 7"/>
              <p:cNvSpPr>
                <a:spLocks noGrp="1"/>
              </p:cNvSpPr>
              <p:nvPr>
                <p:ph type="subTitle" idx="1"/>
              </p:nvPr>
            </p:nvSpPr>
            <p:spPr>
              <a:xfrm>
                <a:off x="395536" y="1124744"/>
                <a:ext cx="8062664" cy="3686567"/>
              </a:xfrm>
            </p:spPr>
            <p:txBody>
              <a:bodyPr>
                <a:normAutofit/>
              </a:bodyPr>
              <a:lstStyle/>
              <a:p>
                <a:pPr algn="l"/>
                <a:r>
                  <a:rPr lang="cs-CZ" sz="3200" dirty="0" smtClean="0"/>
                  <a:t>Oběžnou rychlost vypočítáme dle vzorce</a:t>
                </a:r>
              </a:p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>
                          <a:latin typeface="Cambria Math"/>
                        </a:rPr>
                        <m:t>𝒗</m:t>
                      </m:r>
                      <m:r>
                        <a:rPr lang="cs-CZ" sz="32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>
                              <a:latin typeface="Cambria Math"/>
                            </a:rPr>
                            <m:t>𝟐</m:t>
                          </m:r>
                          <m:r>
                            <a:rPr lang="cs-CZ" sz="3200" b="1" i="1">
                              <a:latin typeface="Cambria Math"/>
                              <a:ea typeface="Cambria Math"/>
                            </a:rPr>
                            <m:t>𝝅</m:t>
                          </m:r>
                          <m:r>
                            <a:rPr lang="cs-CZ" sz="3200" b="1" i="1">
                              <a:latin typeface="Cambria Math"/>
                              <a:ea typeface="Cambria Math"/>
                            </a:rPr>
                            <m:t>𝒓</m:t>
                          </m:r>
                        </m:num>
                        <m:den>
                          <m:r>
                            <a:rPr lang="cs-CZ" sz="3200" b="1" i="1">
                              <a:latin typeface="Cambria Math"/>
                            </a:rPr>
                            <m:t>𝑻</m:t>
                          </m:r>
                        </m:den>
                      </m:f>
                      <m:r>
                        <a:rPr lang="cs-CZ" sz="3200" b="1" i="1">
                          <a:latin typeface="Cambria Math"/>
                        </a:rPr>
                        <m:t>=</m:t>
                      </m:r>
                      <m:r>
                        <a:rPr lang="cs-CZ" sz="3200" b="1" i="1">
                          <a:latin typeface="Cambria Math"/>
                        </a:rPr>
                        <m:t>𝟐</m:t>
                      </m:r>
                      <m:r>
                        <a:rPr lang="cs-CZ" sz="3200" b="1" i="1">
                          <a:latin typeface="Cambria Math"/>
                          <a:ea typeface="Cambria Math"/>
                        </a:rPr>
                        <m:t>𝝅</m:t>
                      </m:r>
                      <m:r>
                        <a:rPr lang="cs-CZ" sz="3200" b="1" i="1">
                          <a:latin typeface="Cambria Math"/>
                          <a:ea typeface="Cambria Math"/>
                        </a:rPr>
                        <m:t>𝒇𝒓</m:t>
                      </m:r>
                    </m:oMath>
                  </m:oMathPara>
                </a14:m>
                <a:endParaRPr lang="cs-CZ" sz="3200" dirty="0" smtClean="0"/>
              </a:p>
              <a:p>
                <a:pPr algn="l"/>
                <a:endParaRPr lang="cs-CZ" sz="3200" dirty="0"/>
              </a:p>
              <a:p>
                <a:pPr algn="l"/>
                <a:r>
                  <a:rPr lang="cs-CZ" sz="3200" dirty="0" smtClean="0"/>
                  <a:t>Nefiguruje v něm nikde hmotnost, tudíž na ní oběžná rychlost nezávisí.</a:t>
                </a:r>
                <a:endParaRPr lang="cs-CZ" sz="3200" dirty="0"/>
              </a:p>
            </p:txBody>
          </p:sp>
        </mc:Choice>
        <mc:Fallback xmlns="">
          <p:sp>
            <p:nvSpPr>
              <p:cNvPr id="8" name="Podnadpis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subTitle" idx="1"/>
              </p:nvPr>
            </p:nvSpPr>
            <p:spPr>
              <a:xfrm>
                <a:off x="395536" y="1124744"/>
                <a:ext cx="8062664" cy="3686567"/>
              </a:xfrm>
              <a:blipFill rotWithShape="1">
                <a:blip r:embed="rId3"/>
                <a:stretch>
                  <a:fillRect l="-2494" t="-21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aoblený obdélník 10"/>
          <p:cNvSpPr/>
          <p:nvPr/>
        </p:nvSpPr>
        <p:spPr>
          <a:xfrm>
            <a:off x="3932594" y="5949280"/>
            <a:ext cx="4815986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Konec testu - vyhodnocení</a:t>
            </a:r>
          </a:p>
        </p:txBody>
      </p:sp>
      <p:sp>
        <p:nvSpPr>
          <p:cNvPr id="2" name="Tlačítko akce: Vlastní 1">
            <a:hlinkClick r:id="" action="ppaction://macro?name=výsledek" highlightClick="1"/>
          </p:cNvPr>
          <p:cNvSpPr/>
          <p:nvPr/>
        </p:nvSpPr>
        <p:spPr>
          <a:xfrm>
            <a:off x="3923854" y="5949280"/>
            <a:ext cx="4815986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>
            <a:hlinkClick r:id="rId4" action="ppaction://hlinksldjump"/>
          </p:cNvPr>
          <p:cNvSpPr/>
          <p:nvPr/>
        </p:nvSpPr>
        <p:spPr>
          <a:xfrm>
            <a:off x="435814" y="5949280"/>
            <a:ext cx="2840041" cy="57150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Opakovat test</a:t>
            </a:r>
          </a:p>
        </p:txBody>
      </p:sp>
      <p:sp>
        <p:nvSpPr>
          <p:cNvPr id="10" name="Tlačítko akce: Vlastní 9">
            <a:hlinkClick r:id="" action="ppaction://hlinkshowjump?jump=firstslide" highlightClick="1"/>
          </p:cNvPr>
          <p:cNvSpPr/>
          <p:nvPr/>
        </p:nvSpPr>
        <p:spPr>
          <a:xfrm>
            <a:off x="435813" y="5949280"/>
            <a:ext cx="2840041" cy="57150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6559189"/>
            <a:ext cx="30415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i="1" dirty="0" smtClean="0"/>
              <a:t>Ilustrace: Kliparty Office a archiv autora</a:t>
            </a:r>
            <a:endParaRPr lang="cs-CZ" sz="1200" i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Click="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1210</TotalTime>
  <Words>235</Words>
  <Application>Microsoft Office PowerPoint</Application>
  <PresentationFormat>Předvádění na obrazovce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Shluk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Prima_music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Prima_music</dc:creator>
  <cp:lastModifiedBy>Petr Hájek</cp:lastModifiedBy>
  <cp:revision>115</cp:revision>
  <dcterms:created xsi:type="dcterms:W3CDTF">2012-06-10T11:46:28Z</dcterms:created>
  <dcterms:modified xsi:type="dcterms:W3CDTF">2013-06-28T10:21:33Z</dcterms:modified>
</cp:coreProperties>
</file>