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12:21:40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gi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5173188"/>
              </p:ext>
            </p:extLst>
          </p:nvPr>
        </p:nvGraphicFramePr>
        <p:xfrm>
          <a:off x="2411760" y="224256"/>
          <a:ext cx="4342892" cy="6445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42121" progId="Word.Document.12">
                  <p:embed/>
                </p:oleObj>
              </mc:Choice>
              <mc:Fallback>
                <p:oleObj name="Dokument" r:id="rId3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24256"/>
                        <a:ext cx="4342892" cy="64451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52834927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:\Users\hajekp\AppData\Local\Microsoft\Windows\Temporary Internet Files\Content.IE5\O3F9Y43O\MP9004487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738" y="1100808"/>
            <a:ext cx="3049920" cy="191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jekp\AppData\Local\Microsoft\Windows\Temporary Internet Files\Content.IE5\YCJ3FJLF\MM91000110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524" y="3040245"/>
            <a:ext cx="185737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jekp\AppData\Local\Microsoft\Windows\Temporary Internet Files\Content.IE5\PRZZ153J\MP9003155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466" y="4061950"/>
            <a:ext cx="1559125" cy="2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162176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Dynamika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0825" y="1126638"/>
            <a:ext cx="576064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Na vině je </a:t>
            </a:r>
            <a:r>
              <a:rPr lang="cs-CZ" sz="2800" b="1" u="sng" dirty="0" smtClean="0"/>
              <a:t>síla</a:t>
            </a:r>
            <a:r>
              <a:rPr lang="cs-CZ" sz="2800" dirty="0" smtClean="0"/>
              <a:t> a ta se vždy projevuje při vzájemném působení těles.</a:t>
            </a:r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zkoumá, proč se tělesa pohybují a deformují</a:t>
            </a:r>
            <a:endParaRPr lang="cs-CZ" dirty="0"/>
          </a:p>
        </p:txBody>
      </p:sp>
      <p:pic>
        <p:nvPicPr>
          <p:cNvPr id="3" name="Picture 2" descr="C:\Users\hajekp\AppData\Local\Microsoft\Windows\Temporary Internet Files\Content.IE5\YCJ3FJLF\MC9004282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4797152"/>
            <a:ext cx="13747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ajekp\AppData\Local\Microsoft\Windows\Temporary Internet Files\Content.IE5\NYVQADRQ\MP9003993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501" y="2785921"/>
            <a:ext cx="2541751" cy="169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0825" y="2511633"/>
            <a:ext cx="45266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Síla může mít na těleso různý účinek: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465740"/>
            <a:ext cx="47525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b="1" dirty="0" smtClean="0"/>
              <a:t>Deformační (statický)</a:t>
            </a:r>
            <a:br>
              <a:rPr lang="cs-CZ" sz="2400" b="1" dirty="0" smtClean="0"/>
            </a:br>
            <a:r>
              <a:rPr lang="cs-CZ" sz="2400" i="1" dirty="0" smtClean="0"/>
              <a:t>např. rozbití vajíčka, přetržení nitě, prohnutí trampolíny</a:t>
            </a:r>
            <a:br>
              <a:rPr lang="cs-CZ" sz="2400" i="1" dirty="0" smtClean="0"/>
            </a:br>
            <a:r>
              <a:rPr lang="cs-CZ" sz="2400" i="1" dirty="0" smtClean="0"/>
              <a:t>pod artistou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dirty="0" smtClean="0"/>
              <a:t>Pohybový (dynamický)</a:t>
            </a:r>
            <a:br>
              <a:rPr lang="cs-CZ" sz="2400" b="1" dirty="0" smtClean="0"/>
            </a:br>
            <a:r>
              <a:rPr lang="cs-CZ" sz="2400" i="1" dirty="0" smtClean="0"/>
              <a:t>např. roztlačení auta, zastavení volejbalového míče, změna směru plující loďky</a:t>
            </a:r>
            <a:endParaRPr lang="cs-CZ" sz="24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Síla působí na tělesa: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2385" y="1124744"/>
            <a:ext cx="857401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u="sng" dirty="0" smtClean="0"/>
              <a:t>Při přímém styku </a:t>
            </a:r>
            <a:r>
              <a:rPr lang="cs-CZ" sz="2800" dirty="0" smtClean="0"/>
              <a:t>– tělesa se navzájem dotýkají</a:t>
            </a:r>
            <a:br>
              <a:rPr lang="cs-CZ" sz="2800" dirty="0" smtClean="0"/>
            </a:br>
            <a:r>
              <a:rPr lang="cs-CZ" sz="2400" i="1" dirty="0" smtClean="0"/>
              <a:t>Nesení nákupní tašky (člověk-taška), deformace míče (míč-podložka na kterou dopadl), zpomalování padáku ve vzduchu (padák-vzduch).</a:t>
            </a:r>
            <a:br>
              <a:rPr lang="cs-CZ" sz="2400" i="1" dirty="0" smtClean="0"/>
            </a:br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400" i="1" dirty="0" smtClean="0"/>
              <a:t/>
            </a:r>
            <a:br>
              <a:rPr lang="cs-CZ" sz="2400" i="1" dirty="0" smtClean="0"/>
            </a:br>
            <a:endParaRPr lang="cs-CZ" sz="2800" i="1" dirty="0"/>
          </a:p>
          <a:p>
            <a:pPr marL="514350" indent="-514350">
              <a:buFont typeface="+mj-lt"/>
              <a:buAutoNum type="arabicPeriod"/>
            </a:pPr>
            <a:r>
              <a:rPr lang="cs-CZ" sz="2800" u="sng" dirty="0" smtClean="0"/>
              <a:t>Prostřednictvím silového pole </a:t>
            </a:r>
            <a:r>
              <a:rPr lang="cs-CZ" sz="2800" dirty="0" smtClean="0"/>
              <a:t>– tělesa nejsou ve vzájemném dotyku</a:t>
            </a:r>
            <a:br>
              <a:rPr lang="cs-CZ" sz="2800" dirty="0" smtClean="0"/>
            </a:br>
            <a:r>
              <a:rPr lang="cs-CZ" sz="2400" i="1" dirty="0" smtClean="0"/>
              <a:t>Síla působí na těleso </a:t>
            </a:r>
            <a:r>
              <a:rPr lang="cs-CZ" sz="2400" i="1" dirty="0"/>
              <a:t>díky například poli gravitačnímu</a:t>
            </a:r>
            <a:r>
              <a:rPr lang="cs-CZ" sz="2400" i="1" dirty="0" smtClean="0"/>
              <a:t>, magnetickému nebo elektrickému. </a:t>
            </a:r>
          </a:p>
        </p:txBody>
      </p:sp>
      <p:pic>
        <p:nvPicPr>
          <p:cNvPr id="2052" name="Picture 4" descr="C:\Users\hajekp\AppData\Local\Microsoft\Windows\Temporary Internet Files\Content.IE5\O3F9Y43O\MC900199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294" y="2441109"/>
            <a:ext cx="1226995" cy="149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jekp\AppData\Local\Microsoft\Windows\Temporary Internet Files\Content.IE5\PRZZ153J\MC9003466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46010" y="5124850"/>
            <a:ext cx="1547165" cy="154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jekp\AppData\Local\Microsoft\Windows\Temporary Internet Files\Content.IE5\PRZZ153J\MC9002380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434824"/>
            <a:ext cx="1388198" cy="1205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hajekp\AppData\Local\Microsoft\Windows\Temporary Internet Files\Content.IE5\YCJ3FJLF\MC9004418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477" y="2439868"/>
            <a:ext cx="1856230" cy="149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jekp\AppData\Local\Microsoft\Windows\Temporary Internet Files\Content.IE5\PRZZ153J\MC9002298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59976"/>
            <a:ext cx="1270163" cy="113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ajekp\AppData\Local\Microsoft\Windows\Temporary Internet Files\Content.IE5\PRZZ153J\MM90035666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208" y="5273000"/>
            <a:ext cx="1401992" cy="1251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91212E-6 L 0.96997 -0.00602 " pathEditMode="relative" rAng="0" ptsTypes="AA">
                                      <p:cBhvr>
                                        <p:cTn id="24" dur="3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490" y="-301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56152E-6 L -1.04931 0.00394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465" y="185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56152E-6 L -0.13993 -0.66743 " pathEditMode="relative" rAng="0" ptsTypes="AA">
                                      <p:cBhvr>
                                        <p:cTn id="28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97" y="-333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Účinky síly závisí a síla je tedy určena: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0825" y="1299369"/>
            <a:ext cx="864235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Velikostí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342900" indent="-342900"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342900" indent="-342900"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Směrem působení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342900" indent="-342900"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Působištěm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575" y="1341095"/>
            <a:ext cx="327660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hajekp\AppData\Local\Microsoft\Windows\Temporary Internet Files\Content.IE5\NYVQADRQ\MC9002871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377781"/>
            <a:ext cx="1482004" cy="1507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jekp\AppData\Local\Microsoft\Windows\Temporary Internet Files\Content.IE5\PRZZ153J\MP9004012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2885559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C:\Users\hajekp\AppData\Local\Microsoft\Windows\Temporary Internet Files\Content.IE5\NYVQADRQ\MP9004312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110163"/>
            <a:ext cx="1518370" cy="151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735" y="5102379"/>
            <a:ext cx="3552825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8" name="Picture 26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969" y="3376861"/>
            <a:ext cx="32004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Síla jako fyzikální veličina</a:t>
            </a:r>
            <a:endParaRPr lang="cs-CZ" sz="36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22893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1196752"/>
            <a:ext cx="84249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s</a:t>
            </a:r>
            <a:r>
              <a:rPr lang="cs-CZ" sz="2800" dirty="0" smtClean="0"/>
              <a:t>e značí </a:t>
            </a:r>
            <a:r>
              <a:rPr lang="cs-CZ" sz="2800" b="1" dirty="0" smtClean="0"/>
              <a:t>F</a:t>
            </a:r>
          </a:p>
          <a:p>
            <a:endParaRPr lang="cs-CZ" sz="28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hlavní jednotkou je </a:t>
            </a:r>
            <a:r>
              <a:rPr lang="cs-CZ" sz="2800" b="1" dirty="0" smtClean="0"/>
              <a:t>newton</a:t>
            </a:r>
            <a:r>
              <a:rPr lang="cs-CZ" sz="2800" dirty="0" smtClean="0"/>
              <a:t> (značka </a:t>
            </a:r>
            <a:r>
              <a:rPr lang="cs-CZ" sz="2800" b="1" dirty="0" smtClean="0"/>
              <a:t>N</a:t>
            </a:r>
            <a:r>
              <a:rPr lang="cs-CZ" sz="2800" dirty="0" smtClean="0"/>
              <a:t>)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s</a:t>
            </a:r>
            <a:r>
              <a:rPr lang="cs-CZ" sz="2800" dirty="0" smtClean="0"/>
              <a:t>íla je vektorová veličina (značíme šipkou nad F )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síly měříme siloměrem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grafické znázornění síly o velikosti 4N</a:t>
            </a:r>
            <a:endParaRPr lang="cs-CZ" sz="28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8191500" y="2924944"/>
            <a:ext cx="4129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761" y="3501008"/>
            <a:ext cx="3448050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043" y="5132714"/>
            <a:ext cx="269557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1397</TotalTime>
  <Words>95</Words>
  <Application>Microsoft Office PowerPoint</Application>
  <PresentationFormat>Předvádění na obrazovce (4:3)</PresentationFormat>
  <Paragraphs>33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150</cp:revision>
  <dcterms:created xsi:type="dcterms:W3CDTF">2012-05-07T15:15:55Z</dcterms:created>
  <dcterms:modified xsi:type="dcterms:W3CDTF">2013-06-28T10:22:48Z</dcterms:modified>
</cp:coreProperties>
</file>