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1" r:id="rId2"/>
    <p:sldId id="256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BFEE70-4446-40DC-938E-00645CF9F2E5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DE189-EEB9-461E-A0E7-FC107EB4A3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574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EDE189-EEB9-461E-A0E7-FC107EB4A37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001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1EA08-39E4-4584-BBD2-964FBB4335A8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9DC5C-EF76-4DE7-866C-183F426FFEEB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86857-67C3-4ABB-8BAD-5A8853769E05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A9D29-1503-4993-A995-45E0968D8FBE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B6794-BBA7-46DE-8B1F-E6EB34C18151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1CC55-E945-48E4-8747-D4FFCA2A643D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D00AB-637E-48AB-8CBB-CB82334DA8A8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16203-79E4-4047-A2CB-F1552593E24C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F87CA-DD40-4B5B-8ABF-0EF9E73BB93C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B8221-4691-49D3-AC5D-D3A7EBCE2DA3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D49F4-625E-4978-AE38-914ACD9816A0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3C707EA-D372-482E-8153-562EA3E9670A}" type="datetime9">
              <a:rPr lang="cs-CZ" smtClean="0"/>
              <a:t>28.6.2013 12:29:25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phet.colorado.edu/sims/energy-skate-park/energy-skate-park-basics_en.jnlp" TargetMode="Externa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5318243"/>
              </p:ext>
            </p:extLst>
          </p:nvPr>
        </p:nvGraphicFramePr>
        <p:xfrm>
          <a:off x="2411760" y="167536"/>
          <a:ext cx="4320480" cy="6525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67536"/>
                        <a:ext cx="4320480" cy="6525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5840677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162176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Mechanická práce</a:t>
            </a:r>
            <a:endParaRPr lang="cs-CZ" sz="3600" dirty="0"/>
          </a:p>
        </p:txBody>
      </p:sp>
      <p:pic>
        <p:nvPicPr>
          <p:cNvPr id="205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008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AFBF6"/>
              </a:clrFrom>
              <a:clrTo>
                <a:srgbClr val="FA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329" y="1296547"/>
            <a:ext cx="4150845" cy="1766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Obdélník 44"/>
          <p:cNvSpPr/>
          <p:nvPr/>
        </p:nvSpPr>
        <p:spPr>
          <a:xfrm>
            <a:off x="264597" y="1000125"/>
            <a:ext cx="4572000" cy="2554545"/>
          </a:xfrm>
          <a:prstGeom prst="rect">
            <a:avLst/>
          </a:prstGeom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sz="3200" dirty="0"/>
              <a:t>Mechanickou práci konáme, jestliže táhneme nebo tlačíme </a:t>
            </a:r>
            <a:r>
              <a:rPr lang="cs-CZ" sz="3200" dirty="0" smtClean="0"/>
              <a:t>předmět</a:t>
            </a:r>
          </a:p>
          <a:p>
            <a:r>
              <a:rPr lang="cs-CZ" sz="3200" dirty="0" smtClean="0"/>
              <a:t>po </a:t>
            </a:r>
            <a:r>
              <a:rPr lang="cs-CZ" sz="3200" dirty="0"/>
              <a:t>podlaze, zvedáme těleso do </a:t>
            </a:r>
            <a:r>
              <a:rPr lang="cs-CZ" sz="3200" dirty="0" smtClean="0"/>
              <a:t>výšky, …</a:t>
            </a:r>
            <a:endParaRPr lang="cs-CZ" sz="3200" dirty="0"/>
          </a:p>
        </p:txBody>
      </p:sp>
      <p:sp>
        <p:nvSpPr>
          <p:cNvPr id="2" name="Popisek se šipkou nahoru 1"/>
          <p:cNvSpPr/>
          <p:nvPr/>
        </p:nvSpPr>
        <p:spPr>
          <a:xfrm rot="998800">
            <a:off x="4103351" y="3003227"/>
            <a:ext cx="4752528" cy="1895892"/>
          </a:xfrm>
          <a:prstGeom prst="upArrowCallout">
            <a:avLst>
              <a:gd name="adj1" fmla="val 19709"/>
              <a:gd name="adj2" fmla="val 25000"/>
              <a:gd name="adj3" fmla="val 16690"/>
              <a:gd name="adj4" fmla="val 7077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/>
              <a:t>Pro konání práce se uplatňuje</a:t>
            </a:r>
          </a:p>
          <a:p>
            <a:r>
              <a:rPr lang="cs-CZ" sz="2800" dirty="0"/>
              <a:t>jen síla F</a:t>
            </a:r>
            <a:r>
              <a:rPr lang="cs-CZ" sz="2800" baseline="-25000" dirty="0"/>
              <a:t>1</a:t>
            </a:r>
            <a:r>
              <a:rPr lang="cs-CZ" sz="2800" dirty="0"/>
              <a:t> ve směru přemístění.</a:t>
            </a:r>
          </a:p>
          <a:p>
            <a:r>
              <a:rPr lang="cs-CZ" sz="2800" dirty="0"/>
              <a:t>Síla F</a:t>
            </a:r>
            <a:r>
              <a:rPr lang="cs-CZ" sz="2800" baseline="-25000" dirty="0"/>
              <a:t>2</a:t>
            </a:r>
            <a:r>
              <a:rPr lang="cs-CZ" sz="2800" dirty="0"/>
              <a:t> práci </a:t>
            </a:r>
            <a:r>
              <a:rPr lang="cs-CZ" sz="2800" dirty="0" smtClean="0"/>
              <a:t>nekoná.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1466021" y="5216950"/>
            <a:ext cx="6211957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cs-CZ" sz="3600" b="1" dirty="0"/>
              <a:t>W = F . s   [ J …. Joule = 1N . 1m]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 rot="20172429">
            <a:off x="263215" y="4073667"/>
            <a:ext cx="3396924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 smtClean="0"/>
              <a:t>Mechanickou práci W</a:t>
            </a:r>
          </a:p>
          <a:p>
            <a:r>
              <a:rPr lang="cs-CZ" sz="2800" dirty="0" smtClean="0"/>
              <a:t>vypočítáme</a:t>
            </a:r>
            <a:r>
              <a:rPr lang="cs-CZ" sz="2800" dirty="0"/>
              <a:t>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81688" y="5980638"/>
            <a:ext cx="5580621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002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*síla F pouze ve směru dráhy, po které se těleso pohybuje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Mechanická energie</a:t>
            </a:r>
            <a:endParaRPr lang="cs-CZ" sz="3600" dirty="0"/>
          </a:p>
        </p:txBody>
      </p:sp>
      <p:sp>
        <p:nvSpPr>
          <p:cNvPr id="13" name="TextovéPole 24"/>
          <p:cNvSpPr txBox="1">
            <a:spLocks noChangeArrowheads="1"/>
          </p:cNvSpPr>
          <p:nvPr/>
        </p:nvSpPr>
        <p:spPr bwMode="auto">
          <a:xfrm>
            <a:off x="2627784" y="404813"/>
            <a:ext cx="62653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 smtClean="0"/>
              <a:t>	potenciální (polohová)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BF6"/>
              </a:clrFrom>
              <a:clrTo>
                <a:srgbClr val="FA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2" y="961592"/>
            <a:ext cx="6924675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50824" y="4828413"/>
            <a:ext cx="8642349" cy="16927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600" dirty="0"/>
              <a:t>Závaží zvedneme silou </a:t>
            </a:r>
            <a:r>
              <a:rPr lang="cs-CZ" sz="2600" dirty="0" smtClean="0"/>
              <a:t>  </a:t>
            </a:r>
            <a:r>
              <a:rPr lang="cs-CZ" sz="2600" b="1" dirty="0" smtClean="0">
                <a:solidFill>
                  <a:srgbClr val="0070C0"/>
                </a:solidFill>
              </a:rPr>
              <a:t>F </a:t>
            </a:r>
            <a:r>
              <a:rPr lang="cs-CZ" sz="2600" b="1" dirty="0">
                <a:solidFill>
                  <a:srgbClr val="0070C0"/>
                </a:solidFill>
              </a:rPr>
              <a:t>= m . g</a:t>
            </a:r>
            <a:r>
              <a:rPr lang="cs-CZ" sz="2600" dirty="0">
                <a:solidFill>
                  <a:srgbClr val="0070C0"/>
                </a:solidFill>
              </a:rPr>
              <a:t> </a:t>
            </a:r>
            <a:r>
              <a:rPr lang="cs-CZ" sz="2600" dirty="0" smtClean="0">
                <a:solidFill>
                  <a:srgbClr val="0070C0"/>
                </a:solidFill>
              </a:rPr>
              <a:t>   </a:t>
            </a:r>
            <a:r>
              <a:rPr lang="cs-CZ" sz="2600" dirty="0" smtClean="0"/>
              <a:t>po </a:t>
            </a:r>
            <a:r>
              <a:rPr lang="cs-CZ" sz="2600" dirty="0"/>
              <a:t>dráze </a:t>
            </a:r>
            <a:r>
              <a:rPr lang="cs-CZ" sz="2600" b="1" dirty="0"/>
              <a:t>s</a:t>
            </a:r>
            <a:r>
              <a:rPr lang="cs-CZ" sz="2600" dirty="0"/>
              <a:t> (do výšky </a:t>
            </a:r>
            <a:r>
              <a:rPr lang="cs-CZ" sz="2600" b="1" dirty="0" smtClean="0"/>
              <a:t>h</a:t>
            </a:r>
            <a:r>
              <a:rPr lang="cs-CZ" sz="2600" dirty="0" smtClean="0"/>
              <a:t>)</a:t>
            </a:r>
          </a:p>
          <a:p>
            <a:r>
              <a:rPr lang="cs-CZ" sz="2600" dirty="0" smtClean="0"/>
              <a:t>a </a:t>
            </a:r>
            <a:r>
              <a:rPr lang="cs-CZ" sz="2600" dirty="0"/>
              <a:t>vykonáme práci </a:t>
            </a:r>
            <a:r>
              <a:rPr lang="cs-CZ" sz="2600" dirty="0" smtClean="0"/>
              <a:t>      </a:t>
            </a:r>
            <a:r>
              <a:rPr lang="cs-CZ" sz="2600" b="1" dirty="0" smtClean="0">
                <a:solidFill>
                  <a:srgbClr val="0070C0"/>
                </a:solidFill>
              </a:rPr>
              <a:t>W </a:t>
            </a:r>
            <a:r>
              <a:rPr lang="cs-CZ" sz="2600" b="1" dirty="0">
                <a:solidFill>
                  <a:srgbClr val="0070C0"/>
                </a:solidFill>
              </a:rPr>
              <a:t>= m . g . h</a:t>
            </a:r>
            <a:endParaRPr lang="cs-CZ" sz="2600" dirty="0">
              <a:solidFill>
                <a:srgbClr val="0070C0"/>
              </a:solidFill>
            </a:endParaRPr>
          </a:p>
          <a:p>
            <a:r>
              <a:rPr lang="cs-CZ" sz="2600" dirty="0"/>
              <a:t>To se rovná energii, kterou tím těleso v tíhovém poli Země získá – jde o </a:t>
            </a:r>
            <a:r>
              <a:rPr lang="cs-CZ" sz="2600" b="1" i="1" u="sng" dirty="0"/>
              <a:t>potenciální (polohovou) energii</a:t>
            </a:r>
            <a:r>
              <a:rPr lang="cs-CZ" sz="2600" b="1" i="1" dirty="0"/>
              <a:t> </a:t>
            </a:r>
            <a:r>
              <a:rPr lang="cs-CZ" sz="2600" b="1" i="1" dirty="0" smtClean="0"/>
              <a:t>    </a:t>
            </a:r>
            <a:r>
              <a:rPr lang="cs-CZ" sz="2600" b="1" dirty="0" err="1" smtClean="0">
                <a:solidFill>
                  <a:srgbClr val="0070C0"/>
                </a:solidFill>
              </a:rPr>
              <a:t>E</a:t>
            </a:r>
            <a:r>
              <a:rPr lang="cs-CZ" sz="2600" b="1" baseline="-25000" dirty="0" err="1" smtClean="0">
                <a:solidFill>
                  <a:srgbClr val="0070C0"/>
                </a:solidFill>
              </a:rPr>
              <a:t>p</a:t>
            </a:r>
            <a:r>
              <a:rPr lang="cs-CZ" sz="2600" dirty="0" smtClean="0">
                <a:solidFill>
                  <a:srgbClr val="0070C0"/>
                </a:solidFill>
              </a:rPr>
              <a:t>  </a:t>
            </a:r>
            <a:r>
              <a:rPr lang="cs-CZ" sz="2600" b="1" dirty="0">
                <a:solidFill>
                  <a:srgbClr val="0070C0"/>
                </a:solidFill>
              </a:rPr>
              <a:t>= m . g . h</a:t>
            </a:r>
            <a:endParaRPr lang="cs-CZ" sz="2600" dirty="0">
              <a:solidFill>
                <a:srgbClr val="0070C0"/>
              </a:solidFill>
            </a:endParaRPr>
          </a:p>
        </p:txBody>
      </p:sp>
      <p:pic>
        <p:nvPicPr>
          <p:cNvPr id="308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756" y="722066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Mechanická energie</a:t>
            </a:r>
            <a:endParaRPr lang="cs-CZ" sz="3600" dirty="0"/>
          </a:p>
        </p:txBody>
      </p:sp>
      <p:sp>
        <p:nvSpPr>
          <p:cNvPr id="13" name="TextovéPole 24"/>
          <p:cNvSpPr txBox="1">
            <a:spLocks noChangeArrowheads="1"/>
          </p:cNvSpPr>
          <p:nvPr/>
        </p:nvSpPr>
        <p:spPr bwMode="auto">
          <a:xfrm>
            <a:off x="2627784" y="404813"/>
            <a:ext cx="62653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 smtClean="0"/>
              <a:t>	kinetická (pohybová)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BF6"/>
              </a:clrFrom>
              <a:clrTo>
                <a:srgbClr val="FA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83" y="958447"/>
            <a:ext cx="5566321" cy="3749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BF6"/>
              </a:clrFrom>
              <a:clrTo>
                <a:srgbClr val="FA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095" y="958445"/>
            <a:ext cx="2548038" cy="3749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756" y="722066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250824" y="4678198"/>
                <a:ext cx="8642349" cy="2005293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cs-CZ" sz="2800" dirty="0"/>
                  <a:t>Po přestřižení lana se začne závaží pohybovat dolů rovnoměrně zrychleným pohybem a potenciální energie se změní na </a:t>
                </a:r>
                <a:r>
                  <a:rPr lang="cs-CZ" sz="2800" b="1" i="1" u="sng" dirty="0"/>
                  <a:t>kinetickou (pohybovou) energii</a:t>
                </a:r>
                <a:r>
                  <a:rPr lang="cs-CZ" sz="2800" dirty="0"/>
                  <a:t> </a:t>
                </a:r>
                <a:r>
                  <a:rPr lang="cs-CZ" sz="2800" dirty="0" smtClean="0"/>
                  <a:t>  </a:t>
                </a:r>
                <a:r>
                  <a:rPr lang="cs-CZ" sz="2800" b="1" dirty="0" smtClean="0">
                    <a:solidFill>
                      <a:srgbClr val="0070C0"/>
                    </a:solidFill>
                  </a:rPr>
                  <a:t>E</a:t>
                </a:r>
                <a:r>
                  <a:rPr lang="cs-CZ" sz="2800" b="1" baseline="-25000" dirty="0" err="1" smtClean="0">
                    <a:solidFill>
                      <a:srgbClr val="0070C0"/>
                    </a:solidFill>
                  </a:rPr>
                  <a:t>k</a:t>
                </a:r>
                <a:r>
                  <a:rPr lang="cs-CZ" sz="2800" b="1" dirty="0" smtClean="0">
                    <a:solidFill>
                      <a:srgbClr val="0070C0"/>
                    </a:solidFill>
                  </a:rPr>
                  <a:t> </a:t>
                </a:r>
                <a:r>
                  <a:rPr lang="cs-CZ" sz="2800" b="1" dirty="0">
                    <a:solidFill>
                      <a:srgbClr val="0070C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2800" b="1">
                        <a:solidFill>
                          <a:srgbClr val="0070C0"/>
                        </a:solidFill>
                        <a:latin typeface="Cambria Math"/>
                      </a:rPr>
                      <m:t> .</m:t>
                    </m:r>
                    <m:r>
                      <a:rPr lang="cs-CZ" sz="2800" b="1" i="1">
                        <a:solidFill>
                          <a:srgbClr val="0070C0"/>
                        </a:solidFill>
                        <a:latin typeface="Cambria Math"/>
                      </a:rPr>
                      <m:t>𝐦</m:t>
                    </m:r>
                    <m:r>
                      <a:rPr lang="cs-CZ" sz="2800" b="1">
                        <a:solidFill>
                          <a:srgbClr val="0070C0"/>
                        </a:solidFill>
                        <a:latin typeface="Cambria Math"/>
                      </a:rPr>
                      <m:t> .</m:t>
                    </m:r>
                    <m:sSup>
                      <m:sSupPr>
                        <m:ctrlP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𝐯</m:t>
                        </m:r>
                      </m:e>
                      <m:sup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dirty="0"/>
              </a:p>
              <a:p>
                <a:r>
                  <a:rPr lang="cs-CZ" sz="2800" dirty="0"/>
                  <a:t>a závaží při dopadu opět vykoná práci </a:t>
                </a:r>
                <a:r>
                  <a:rPr lang="cs-CZ" sz="2800" b="1" i="1" dirty="0"/>
                  <a:t>W</a:t>
                </a:r>
                <a:endParaRPr lang="cs-CZ" sz="2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824" y="4678198"/>
                <a:ext cx="8642349" cy="200529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07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hajekp\AppData\Local\Microsoft\Windows\Temporary Internet Files\Content.IE5\ZVUMY88Q\MP90031689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871" y="774145"/>
            <a:ext cx="243230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hajekp\AppData\Local\Microsoft\Windows\Temporary Internet Files\Content.IE5\XGJU07E6\MC9002869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370" y="3331515"/>
            <a:ext cx="1882958" cy="172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Mechanická energie</a:t>
            </a:r>
            <a:endParaRPr lang="cs-CZ" sz="3600" dirty="0"/>
          </a:p>
        </p:txBody>
      </p:sp>
      <p:sp>
        <p:nvSpPr>
          <p:cNvPr id="13" name="TextovéPole 24"/>
          <p:cNvSpPr txBox="1">
            <a:spLocks noChangeArrowheads="1"/>
          </p:cNvSpPr>
          <p:nvPr/>
        </p:nvSpPr>
        <p:spPr bwMode="auto">
          <a:xfrm>
            <a:off x="2987824" y="404813"/>
            <a:ext cx="59053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/>
              <a:t>v</a:t>
            </a:r>
            <a:r>
              <a:rPr lang="cs-CZ" dirty="0" smtClean="0"/>
              <a:t> souvislosti s ideálními či reálnými ději</a:t>
            </a:r>
            <a:endParaRPr lang="cs-CZ" dirty="0"/>
          </a:p>
        </p:txBody>
      </p:sp>
      <p:pic>
        <p:nvPicPr>
          <p:cNvPr id="308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756" y="722066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>
            <a:hlinkClick r:id="rId5"/>
          </p:cNvPr>
          <p:cNvSpPr/>
          <p:nvPr/>
        </p:nvSpPr>
        <p:spPr>
          <a:xfrm>
            <a:off x="241872" y="4514869"/>
            <a:ext cx="31213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zajímavý</a:t>
            </a:r>
          </a:p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applet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Šipka dolů 5"/>
          <p:cNvSpPr/>
          <p:nvPr/>
        </p:nvSpPr>
        <p:spPr>
          <a:xfrm rot="19231902">
            <a:off x="341467" y="3954071"/>
            <a:ext cx="576064" cy="7899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43067" y="1129278"/>
            <a:ext cx="5769093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dirty="0"/>
              <a:t>V izolované </a:t>
            </a:r>
            <a:r>
              <a:rPr lang="cs-CZ" sz="2800" dirty="0" smtClean="0"/>
              <a:t>soustavě</a:t>
            </a:r>
          </a:p>
          <a:p>
            <a:r>
              <a:rPr lang="cs-CZ" sz="2800" dirty="0" smtClean="0"/>
              <a:t>(kde </a:t>
            </a:r>
            <a:r>
              <a:rPr lang="cs-CZ" sz="2800" dirty="0"/>
              <a:t>zanedbáváme odporové </a:t>
            </a:r>
            <a:r>
              <a:rPr lang="cs-CZ" sz="2800" dirty="0" smtClean="0"/>
              <a:t>síly) </a:t>
            </a:r>
          </a:p>
          <a:p>
            <a:r>
              <a:rPr lang="cs-CZ" sz="2800" dirty="0" smtClean="0"/>
              <a:t>dochází </a:t>
            </a:r>
            <a:r>
              <a:rPr lang="cs-CZ" sz="2800" dirty="0"/>
              <a:t>jen ke vzájemným přeměnám jednotlivých energií </a:t>
            </a:r>
            <a:r>
              <a:rPr lang="cs-CZ" sz="2800" dirty="0" smtClean="0"/>
              <a:t>a </a:t>
            </a:r>
            <a:r>
              <a:rPr lang="cs-CZ" sz="2800" dirty="0"/>
              <a:t>platí </a:t>
            </a:r>
            <a:endParaRPr lang="cs-CZ" sz="2800" dirty="0" smtClean="0"/>
          </a:p>
          <a:p>
            <a:r>
              <a:rPr lang="cs-CZ" sz="2800" b="1" dirty="0" smtClean="0"/>
              <a:t>E </a:t>
            </a:r>
            <a:r>
              <a:rPr lang="cs-CZ" sz="2800" b="1" dirty="0"/>
              <a:t>=  </a:t>
            </a:r>
            <a:r>
              <a:rPr lang="cs-CZ" sz="2800" b="1" dirty="0" err="1"/>
              <a:t>E</a:t>
            </a:r>
            <a:r>
              <a:rPr lang="cs-CZ" sz="2800" b="1" baseline="-25000" dirty="0" err="1"/>
              <a:t>p</a:t>
            </a:r>
            <a:r>
              <a:rPr lang="cs-CZ" sz="2800" b="1" dirty="0"/>
              <a:t> + </a:t>
            </a:r>
            <a:r>
              <a:rPr lang="cs-CZ" sz="2800" b="1" dirty="0" err="1"/>
              <a:t>E</a:t>
            </a:r>
            <a:r>
              <a:rPr lang="cs-CZ" sz="2800" b="1" baseline="-25000" dirty="0" err="1"/>
              <a:t>k</a:t>
            </a:r>
            <a:r>
              <a:rPr lang="cs-CZ" sz="2800" b="1" dirty="0"/>
              <a:t> = </a:t>
            </a:r>
            <a:r>
              <a:rPr lang="cs-CZ" sz="2800" b="1" dirty="0" err="1"/>
              <a:t>konst</a:t>
            </a:r>
            <a:r>
              <a:rPr lang="cs-CZ" sz="2800" b="1" i="1" dirty="0"/>
              <a:t>.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566068" y="3717032"/>
            <a:ext cx="5327108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dirty="0"/>
              <a:t>Při reálných dějích se však mechanická energie postupně vytrácí (ale neztratí</a:t>
            </a:r>
            <a:r>
              <a:rPr lang="cs-CZ" sz="2800" dirty="0" smtClean="0"/>
              <a:t>), přeměňuje </a:t>
            </a:r>
            <a:r>
              <a:rPr lang="cs-CZ" sz="2800" dirty="0"/>
              <a:t>se na vnitřní energii těles.</a:t>
            </a:r>
          </a:p>
          <a:p>
            <a:r>
              <a:rPr lang="cs-CZ" sz="2800" dirty="0"/>
              <a:t>Platí </a:t>
            </a:r>
            <a:r>
              <a:rPr lang="cs-CZ" sz="2800" dirty="0" smtClean="0"/>
              <a:t>obecný</a:t>
            </a:r>
          </a:p>
          <a:p>
            <a:r>
              <a:rPr lang="cs-CZ" sz="2800" b="1" dirty="0" smtClean="0"/>
              <a:t>zákon </a:t>
            </a:r>
            <a:r>
              <a:rPr lang="cs-CZ" sz="2800" b="1" dirty="0"/>
              <a:t>zachování energie</a:t>
            </a:r>
            <a:r>
              <a:rPr lang="cs-CZ" sz="2800" dirty="0"/>
              <a:t>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415946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1867</TotalTime>
  <Words>198</Words>
  <Application>Microsoft Office PowerPoint</Application>
  <PresentationFormat>Předvádění na obrazovce (4:3)</PresentationFormat>
  <Paragraphs>32</Paragraphs>
  <Slides>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205</cp:revision>
  <dcterms:created xsi:type="dcterms:W3CDTF">2012-05-07T15:15:55Z</dcterms:created>
  <dcterms:modified xsi:type="dcterms:W3CDTF">2013-06-28T10:30:52Z</dcterms:modified>
</cp:coreProperties>
</file>