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9914664"/>
              </p:ext>
            </p:extLst>
          </p:nvPr>
        </p:nvGraphicFramePr>
        <p:xfrm>
          <a:off x="2411760" y="167536"/>
          <a:ext cx="4304920" cy="65018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04920" cy="65018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9962323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Mechanická práce a energie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Mechanickou práci W měříme a počítáme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988840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ve wattech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v joulech</a:t>
            </a:r>
            <a:endParaRPr lang="cs-CZ" sz="36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 </a:t>
            </a:r>
            <a:r>
              <a:rPr lang="cs-CZ" sz="3600" dirty="0"/>
              <a:t>v newtonech</a:t>
            </a:r>
            <a:endParaRPr lang="cs-CZ" sz="36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 joulech (čteme </a:t>
            </a:r>
            <a:r>
              <a:rPr lang="cs-CZ" sz="3200" dirty="0" err="1" smtClean="0"/>
              <a:t>džaul</a:t>
            </a:r>
            <a:r>
              <a:rPr lang="cs-CZ" sz="3200" dirty="0" smtClean="0"/>
              <a:t>). </a:t>
            </a:r>
            <a:br>
              <a:rPr lang="cs-CZ" sz="3200" dirty="0" smtClean="0"/>
            </a:br>
            <a:r>
              <a:rPr lang="cs-CZ" sz="3200" dirty="0" smtClean="0"/>
              <a:t>1 J = 1 </a:t>
            </a:r>
            <a:r>
              <a:rPr lang="cs-CZ" sz="3200" dirty="0" err="1" smtClean="0"/>
              <a:t>N.m</a:t>
            </a:r>
            <a:r>
              <a:rPr lang="cs-CZ" sz="3200" dirty="0" smtClean="0"/>
              <a:t> a vyjadřuje</a:t>
            </a:r>
            <a:br>
              <a:rPr lang="cs-CZ" sz="3200" dirty="0" smtClean="0"/>
            </a:br>
            <a:r>
              <a:rPr lang="cs-CZ" sz="3200" dirty="0" smtClean="0"/>
              <a:t>množství práce nebo energii.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fyzikálního hlediska se mechanická práce nekoná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844824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při zvedání pytle cementu na lešení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při vytahování hřebíku z holínky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při nesení pytle cementu </a:t>
            </a:r>
            <a:r>
              <a:rPr lang="cs-CZ" sz="3200" dirty="0" smtClean="0"/>
              <a:t>po rovině</a:t>
            </a:r>
            <a:br>
              <a:rPr lang="cs-CZ" sz="3200" dirty="0" smtClean="0"/>
            </a:br>
            <a:r>
              <a:rPr lang="cs-CZ" sz="3200" dirty="0" smtClean="0"/>
              <a:t>ze </a:t>
            </a:r>
            <a:r>
              <a:rPr lang="cs-CZ" sz="3200" dirty="0"/>
              <a:t>skladu k míchačce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Při nesení pytle cementu po rovině. V tomto případě pytel nadnášíme silou směrem nahoru, ale pytel se pohybuje vodorovným směrem.</a:t>
            </a:r>
          </a:p>
          <a:p>
            <a:pPr algn="l"/>
            <a:r>
              <a:rPr lang="cs-CZ" sz="3200" dirty="0" smtClean="0"/>
              <a:t>Práce se nekoná.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Lustr zavěšený v místnosti pod stropem má vzhledem k podlaze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nulovou polohovou energii 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nulovou kinetickou energii 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nulovou potenciální energii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Zavěšený lustr má nulovou kinetickou energii, protože se nepohybuje (kinetická = pohybová energie). Polohová a potenciální energie značí to samé.</a:t>
            </a:r>
            <a:endParaRPr lang="cs-CZ" sz="3200" b="1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Která koule má na obou obrázcích menší polohovou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energii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608260" y="2132856"/>
            <a:ext cx="735450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1. a 2.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2. a 1.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smtClean="0"/>
              <a:t>1. a 1.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850" y="1988840"/>
            <a:ext cx="6029325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47864" y="1556792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 nebo 2.        a         1.  nebo   2.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242088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5kg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5963" y="231364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5kg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241442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5kg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49495" y="230981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10kg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42220" y="356017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22643" y="356017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5</a:t>
            </a:r>
            <a:r>
              <a:rPr lang="cs-CZ" sz="2400" dirty="0" smtClean="0">
                <a:solidFill>
                  <a:srgbClr val="0070C0"/>
                </a:solidFill>
              </a:rPr>
              <a:t>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11089" y="354462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104254" y="354462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3m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72152" y="148478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1.a 2.</a:t>
            </a:r>
            <a:br>
              <a:rPr lang="cs-CZ" sz="3200" dirty="0" smtClean="0"/>
            </a:br>
            <a:r>
              <a:rPr lang="cs-CZ" sz="3200" dirty="0" smtClean="0"/>
              <a:t>Levý obrázek:</a:t>
            </a:r>
          </a:p>
          <a:p>
            <a:pPr algn="l"/>
            <a:r>
              <a:rPr lang="cs-CZ" sz="3200" dirty="0" smtClean="0"/>
              <a:t>1.koule je níž nad zemí, proto má menší polohovou energii.</a:t>
            </a:r>
          </a:p>
          <a:p>
            <a:pPr algn="l"/>
            <a:r>
              <a:rPr lang="cs-CZ" sz="3200" dirty="0" smtClean="0"/>
              <a:t>Pravý obrázek:</a:t>
            </a:r>
          </a:p>
          <a:p>
            <a:pPr algn="l"/>
            <a:r>
              <a:rPr lang="cs-CZ" sz="3200" dirty="0" smtClean="0"/>
              <a:t>2.koule má menší hmotnost, proto má menší polohovou energii.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340940" y="275442"/>
            <a:ext cx="5545311" cy="2465044"/>
            <a:chOff x="2863850" y="1556792"/>
            <a:chExt cx="6029325" cy="2908548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3850" y="1988840"/>
              <a:ext cx="6029325" cy="2476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347864" y="1556792"/>
              <a:ext cx="5184576" cy="6173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1. nebo 2.        a       1.  nebo   2.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359382" y="2349118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5kg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965963" y="2313645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5kg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956376" y="2349118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5kg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249495" y="2267710"/>
              <a:ext cx="864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10kg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542220" y="3560171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0070C0"/>
                  </a:solidFill>
                </a:rPr>
                <a:t>3m</a:t>
              </a:r>
              <a:endParaRPr lang="cs-CZ" sz="2400" dirty="0">
                <a:solidFill>
                  <a:srgbClr val="0070C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722643" y="3560171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solidFill>
                    <a:srgbClr val="0070C0"/>
                  </a:solidFill>
                </a:rPr>
                <a:t>5</a:t>
              </a:r>
              <a:r>
                <a:rPr lang="cs-CZ" sz="2400" dirty="0" smtClean="0">
                  <a:solidFill>
                    <a:srgbClr val="0070C0"/>
                  </a:solidFill>
                </a:rPr>
                <a:t>m</a:t>
              </a:r>
              <a:endParaRPr lang="cs-CZ" sz="2400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611089" y="3544629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0070C0"/>
                  </a:solidFill>
                </a:rPr>
                <a:t>3m</a:t>
              </a:r>
              <a:endParaRPr lang="cs-CZ" sz="2400" dirty="0">
                <a:solidFill>
                  <a:srgbClr val="0070C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104254" y="3544629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rgbClr val="0070C0"/>
                  </a:solidFill>
                </a:rPr>
                <a:t>3m</a:t>
              </a:r>
              <a:endParaRPr lang="cs-CZ" sz="2400" dirty="0">
                <a:solidFill>
                  <a:srgbClr val="0070C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2308324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Oba druhy mechanické energie dokážeme spočítat ze 4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fyzikálních veličin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jednu z nich potřebujeme pro výpočet obou energií, která to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14892" y="2780928"/>
            <a:ext cx="7148598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hmotnost</a:t>
            </a:r>
            <a:endParaRPr lang="cs-CZ" sz="32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rychlost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výška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Podnadpis 7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395536" y="1124744"/>
                <a:ext cx="8062664" cy="3686567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3200" dirty="0" smtClean="0"/>
                  <a:t>Jde o hmotnost </a:t>
                </a:r>
                <a:r>
                  <a:rPr lang="cs-CZ" sz="3200" b="1" i="1" dirty="0" smtClean="0"/>
                  <a:t>m</a:t>
                </a:r>
                <a:r>
                  <a:rPr lang="cs-CZ" sz="3200" dirty="0" smtClean="0"/>
                  <a:t>. Nachází se v obou vzorcích pro výpočet potenciální i kinetické energie:</a:t>
                </a:r>
                <a:br>
                  <a:rPr lang="cs-CZ" sz="3200" dirty="0" smtClean="0"/>
                </a:br>
                <a:r>
                  <a:rPr lang="cs-CZ" sz="3200" dirty="0" smtClean="0"/>
                  <a:t/>
                </a:r>
                <a:br>
                  <a:rPr lang="cs-CZ" sz="3200" dirty="0" smtClean="0"/>
                </a:br>
                <a:r>
                  <a:rPr lang="cs-CZ" sz="3200" b="1" dirty="0" err="1">
                    <a:solidFill>
                      <a:srgbClr val="0070C0"/>
                    </a:solidFill>
                  </a:rPr>
                  <a:t>E</a:t>
                </a:r>
                <a:r>
                  <a:rPr lang="cs-CZ" sz="3200" b="1" baseline="-25000" dirty="0" err="1">
                    <a:solidFill>
                      <a:srgbClr val="0070C0"/>
                    </a:solidFill>
                  </a:rPr>
                  <a:t>p</a:t>
                </a:r>
                <a:r>
                  <a:rPr lang="cs-CZ" sz="3200" dirty="0">
                    <a:solidFill>
                      <a:srgbClr val="0070C0"/>
                    </a:solidFill>
                  </a:rPr>
                  <a:t>  </a:t>
                </a:r>
                <a:r>
                  <a:rPr lang="cs-CZ" sz="3200" b="1" dirty="0">
                    <a:solidFill>
                      <a:srgbClr val="0070C0"/>
                    </a:solidFill>
                  </a:rPr>
                  <a:t>= m . g . h</a:t>
                </a:r>
                <a:endParaRPr lang="cs-CZ" sz="3200" dirty="0">
                  <a:solidFill>
                    <a:srgbClr val="0070C0"/>
                  </a:solidFill>
                </a:endParaRPr>
              </a:p>
              <a:p>
                <a:pPr algn="l"/>
                <a:endParaRPr lang="cs-CZ" sz="3200" dirty="0" smtClean="0"/>
              </a:p>
              <a:p>
                <a:pPr algn="l"/>
                <a:r>
                  <a:rPr lang="cs-CZ" sz="3200" b="1" dirty="0">
                    <a:solidFill>
                      <a:srgbClr val="0070C0"/>
                    </a:solidFill>
                  </a:rPr>
                  <a:t>E</a:t>
                </a:r>
                <a:r>
                  <a:rPr lang="cs-CZ" sz="3200" b="1" baseline="-25000" dirty="0" err="1">
                    <a:solidFill>
                      <a:srgbClr val="0070C0"/>
                    </a:solidFill>
                  </a:rPr>
                  <a:t>k</a:t>
                </a:r>
                <a:r>
                  <a:rPr lang="cs-CZ" sz="3200" b="1" dirty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200" b="1">
                        <a:solidFill>
                          <a:srgbClr val="0070C0"/>
                        </a:solidFill>
                        <a:latin typeface="Cambria Math"/>
                      </a:rPr>
                      <m:t> .</m:t>
                    </m:r>
                    <m:r>
                      <a:rPr lang="cs-CZ" sz="3200" b="1" i="1">
                        <a:solidFill>
                          <a:srgbClr val="0070C0"/>
                        </a:solidFill>
                        <a:latin typeface="Cambria Math"/>
                      </a:rPr>
                      <m:t>𝐦</m:t>
                    </m:r>
                    <m:r>
                      <a:rPr lang="cs-CZ" sz="3200" b="1">
                        <a:solidFill>
                          <a:srgbClr val="0070C0"/>
                        </a:solidFill>
                        <a:latin typeface="Cambria Math"/>
                      </a:rPr>
                      <m:t> .</m:t>
                    </m:r>
                    <m:sSup>
                      <m:sSupPr>
                        <m:ctrlP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𝐯</m:t>
                        </m:r>
                      </m:e>
                      <m:sup>
                        <m:r>
                          <a:rPr lang="cs-CZ" sz="32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3200" dirty="0" smtClean="0"/>
              </a:p>
            </p:txBody>
          </p:sp>
        </mc:Choice>
        <mc:Fallback xmlns="">
          <p:sp>
            <p:nvSpPr>
              <p:cNvPr id="8" name="Podnadpis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395536" y="1124744"/>
                <a:ext cx="8062664" cy="3686567"/>
              </a:xfrm>
              <a:blipFill rotWithShape="1">
                <a:blip r:embed="rId3"/>
                <a:stretch>
                  <a:fillRect l="-2494" t="-2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1723</TotalTime>
  <Words>286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146</cp:revision>
  <dcterms:created xsi:type="dcterms:W3CDTF">2012-06-10T11:46:28Z</dcterms:created>
  <dcterms:modified xsi:type="dcterms:W3CDTF">2013-06-28T10:31:47Z</dcterms:modified>
</cp:coreProperties>
</file>