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65" r:id="rId2"/>
    <p:sldId id="256" r:id="rId3"/>
    <p:sldId id="258" r:id="rId4"/>
    <p:sldId id="263" r:id="rId5"/>
    <p:sldId id="261" r:id="rId6"/>
    <p:sldId id="262" r:id="rId7"/>
    <p:sldId id="264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628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C0A6FA43-B6B0-4FF1-A639-FF9DD695AAD6}" type="datetimeFigureOut">
              <a:rPr lang="cs-CZ"/>
              <a:pPr>
                <a:defRPr/>
              </a:pPr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73CFA929-A718-433E-9101-03FD265879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74547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BFEE70-4446-40DC-938E-00645CF9F2E5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EDE189-EEB9-461E-A0E7-FC107EB4A3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5745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8EDE189-EEB9-461E-A0E7-FC107EB4A376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001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1EA08-39E4-4584-BBD2-964FBB4335A8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0C61C-A807-465C-BEF5-09CA1F00FC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2826191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79DC5C-EF76-4DE7-866C-183F426FFEEB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9C53A-B35A-46AA-8452-D6E1CA77FD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326852"/>
      </p:ext>
    </p:extLst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86857-67C3-4ABB-8BAD-5A8853769E05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E6A27D-2A6B-4ACA-93E7-59B358A27D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992960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A9D29-1503-4993-A995-45E0968D8FBE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E30BC8-4227-4EE1-99D8-D4FA6348D6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155872"/>
      </p:ext>
    </p:extLst>
  </p:cSld>
  <p:clrMapOvr>
    <a:masterClrMapping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DB6794-BBA7-46DE-8B1F-E6EB34C18151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FE0B1C-D05F-4C63-962F-85B621F40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1947911"/>
      </p:ext>
    </p:extLst>
  </p:cSld>
  <p:clrMapOvr>
    <a:masterClrMapping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1CC55-E945-48E4-8747-D4FFCA2A643D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6C283A-10CF-4454-9B4F-1F44D2A486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7940559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ED00AB-637E-48AB-8CBB-CB82334DA8A8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DAB802-A03E-4922-B059-FE5FE1649B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026582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616203-79E4-4047-A2CB-F1552593E24C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E94E6A-3EA6-41C1-B3F5-E6EBFE5FD9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640158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2F87CA-DD40-4B5B-8ABF-0EF9E73BB93C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58F4E8-D4C8-45DE-874C-B041E09157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5232912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0B8221-4691-49D3-AC5D-D3A7EBCE2DA3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88B5E5-3CCA-4834-AEF0-2F8517F588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046973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1D49F4-625E-4978-AE38-914ACD9816A0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3D37DE-AAA6-48E2-A54C-063B4BB284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5741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3000" b="-4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3C707EA-D372-482E-8153-562EA3E9670A}" type="datetime9">
              <a:rPr lang="cs-CZ" smtClean="0"/>
              <a:t>28.6.2013 12:35:02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93BA6D-F09B-440F-B75C-5D11B97930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dissolve/>
  </p:transition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3.wmf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5.png"/><Relationship Id="rId4" Type="http://schemas.openxmlformats.org/officeDocument/2006/relationships/hyperlink" Target="http://www.walter-fendt.de/ph14cz/lever_cz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9303114"/>
              </p:ext>
            </p:extLst>
          </p:nvPr>
        </p:nvGraphicFramePr>
        <p:xfrm>
          <a:off x="2411760" y="224256"/>
          <a:ext cx="4320480" cy="641184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742121" progId="Word.Document.12">
                  <p:embed/>
                </p:oleObj>
              </mc:Choice>
              <mc:Fallback>
                <p:oleObj name="Dokument" r:id="rId3" imgW="5889940" imgH="8742121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11760" y="224256"/>
                        <a:ext cx="4320480" cy="641184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38787518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1" name="Picture 27" descr="C:\Users\hajekp\AppData\Local\Microsoft\Windows\Temporary Internet Files\Content.IE5\ZVUMY88Q\MP90031656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2783" y="3070721"/>
            <a:ext cx="249326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hajekp\AppData\Local\Microsoft\Windows\Temporary Internet Files\Content.IE5\P2M6F0EC\MP90028915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00200"/>
            <a:ext cx="2438400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hajekp\AppData\Local\Microsoft\Windows\Temporary Internet Files\Content.IE5\XGJU07E6\MP90038526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9964" y="835025"/>
            <a:ext cx="2903211" cy="40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Tuhé těleso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0825" y="963913"/>
            <a:ext cx="6769447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… je ideální těleso, jehož tvar ani objem</a:t>
            </a:r>
          </a:p>
          <a:p>
            <a:r>
              <a:rPr lang="cs-CZ" sz="3200" dirty="0" smtClean="0"/>
              <a:t>se působením sil nemění.</a:t>
            </a:r>
            <a:endParaRPr lang="cs-CZ" sz="3200" dirty="0"/>
          </a:p>
        </p:txBody>
      </p:sp>
      <p:pic>
        <p:nvPicPr>
          <p:cNvPr id="205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9825" y="700881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Obdélník 29"/>
          <p:cNvSpPr/>
          <p:nvPr/>
        </p:nvSpPr>
        <p:spPr>
          <a:xfrm>
            <a:off x="232371" y="2574885"/>
            <a:ext cx="6402265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r>
              <a:rPr lang="cs-CZ" sz="3200" dirty="0" smtClean="0"/>
              <a:t>Těleso může konat dva různé pohyby: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1359075" y="4403868"/>
            <a:ext cx="6120680" cy="132343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4000" dirty="0" smtClean="0"/>
              <a:t>Posuvný pohyb (translace)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4000" dirty="0" smtClean="0"/>
              <a:t>Otáčivý pohyb (rotace)</a:t>
            </a:r>
            <a:endParaRPr lang="cs-CZ" sz="4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Posuvný pohyb</a:t>
            </a:r>
            <a:endParaRPr lang="cs-CZ" sz="3600" dirty="0"/>
          </a:p>
        </p:txBody>
      </p:sp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translace</a:t>
            </a:r>
            <a:endParaRPr lang="cs-CZ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Veselý obličej 6"/>
          <p:cNvSpPr/>
          <p:nvPr/>
        </p:nvSpPr>
        <p:spPr>
          <a:xfrm>
            <a:off x="1763688" y="1701590"/>
            <a:ext cx="1296144" cy="1295362"/>
          </a:xfrm>
          <a:prstGeom prst="smileyFace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7722" y="5182147"/>
            <a:ext cx="8608158" cy="1169551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3500" dirty="0"/>
              <a:t>V</a:t>
            </a:r>
            <a:r>
              <a:rPr lang="cs-CZ" sz="3500" dirty="0" smtClean="0"/>
              <a:t>šechny </a:t>
            </a:r>
            <a:r>
              <a:rPr lang="cs-CZ" sz="3500" dirty="0"/>
              <a:t>body tělesa se pohybují stejně </a:t>
            </a:r>
            <a:r>
              <a:rPr lang="cs-CZ" sz="3500" dirty="0" smtClean="0"/>
              <a:t>rychle,</a:t>
            </a:r>
          </a:p>
          <a:p>
            <a:pPr lvl="0"/>
            <a:r>
              <a:rPr lang="cs-CZ" sz="3500" dirty="0" smtClean="0"/>
              <a:t>po </a:t>
            </a:r>
            <a:r>
              <a:rPr lang="cs-CZ" sz="3500" dirty="0"/>
              <a:t>rovnoběžných </a:t>
            </a:r>
            <a:r>
              <a:rPr lang="cs-CZ" sz="3500" dirty="0" smtClean="0"/>
              <a:t>trajektoriích.</a:t>
            </a:r>
            <a:endParaRPr lang="cs-CZ" sz="3500" dirty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6436" y="1274055"/>
            <a:ext cx="4619625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path" presetSubtype="0" repeatCount="indefinite" accel="50000" decel="50000" fill="hold" grpId="0" nodeType="withEffect">
                                  <p:stCondLst>
                                    <p:cond delay="100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Motion origin="layout" path="M -1.66667E-6 4.32932E-6 C 0.01719 -0.05713 0.04792 -0.13784 0.08403 -0.13784 C 0.13768 -0.13784 0.18125 -0.05435 0.18125 0.05342 C 0.18125 0.08765 0.17691 0.11887 0.16806 0.14731 C 0.16945 0.14731 -1.66667E-6 0.57146 -1.66667E-6 0.57539 C -1.66667E-6 0.57146 -0.16944 0.14731 -0.16805 0.14731 C -0.17691 0.11887 -0.1809 0.08765 -0.1809 0.05342 C -0.1809 -0.05435 -0.13767 -0.13784 -0.08264 -0.13784 C -0.04791 -0.13784 -0.01719 -0.05713 -1.66667E-6 4.32932E-6 Z " pathEditMode="relative" rAng="0" ptsTypes="fffffffff">
                                      <p:cBhvr>
                                        <p:cTn id="6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218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hajekp\AppData\Local\Microsoft\Windows\Temporary Internet Files\Content.IE5\XGJU07E6\MP9003870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7490" y="1078023"/>
            <a:ext cx="4406166" cy="314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Rotační pohyb</a:t>
            </a:r>
            <a:endParaRPr lang="cs-CZ" sz="3600" dirty="0"/>
          </a:p>
        </p:txBody>
      </p:sp>
      <p:sp>
        <p:nvSpPr>
          <p:cNvPr id="13" name="TextovéPole 24"/>
          <p:cNvSpPr txBox="1">
            <a:spLocks noChangeArrowheads="1"/>
          </p:cNvSpPr>
          <p:nvPr/>
        </p:nvSpPr>
        <p:spPr bwMode="auto">
          <a:xfrm>
            <a:off x="2843808" y="404813"/>
            <a:ext cx="604936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/>
            <a:r>
              <a:rPr lang="cs-CZ" dirty="0" smtClean="0"/>
              <a:t>	rotace</a:t>
            </a:r>
            <a:endParaRPr lang="cs-CZ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7722" y="4365104"/>
            <a:ext cx="8608158" cy="2308324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3600" dirty="0" smtClean="0"/>
              <a:t>Všechny body </a:t>
            </a:r>
            <a:r>
              <a:rPr lang="cs-CZ" sz="3600" dirty="0"/>
              <a:t>tělesa se pohybují kolem osy </a:t>
            </a:r>
            <a:r>
              <a:rPr lang="cs-CZ" sz="3600" dirty="0" smtClean="0"/>
              <a:t>otáčení po </a:t>
            </a:r>
            <a:r>
              <a:rPr lang="cs-CZ" sz="3600" dirty="0"/>
              <a:t>soustředných </a:t>
            </a:r>
            <a:r>
              <a:rPr lang="cs-CZ" sz="3600" dirty="0" smtClean="0"/>
              <a:t>kružnicích.</a:t>
            </a:r>
          </a:p>
          <a:p>
            <a:r>
              <a:rPr lang="cs-CZ" sz="3600" dirty="0"/>
              <a:t>Ve skutečnosti – kolo u </a:t>
            </a:r>
            <a:r>
              <a:rPr lang="cs-CZ" sz="3600" dirty="0" smtClean="0"/>
              <a:t>bicyklu, planeta</a:t>
            </a:r>
          </a:p>
          <a:p>
            <a:r>
              <a:rPr lang="cs-CZ" sz="3600" dirty="0" smtClean="0"/>
              <a:t>Země atd. </a:t>
            </a:r>
            <a:r>
              <a:rPr lang="cs-CZ" sz="3600" b="1" dirty="0" smtClean="0"/>
              <a:t>koná </a:t>
            </a:r>
            <a:r>
              <a:rPr lang="cs-CZ" sz="3600" b="1" dirty="0"/>
              <a:t>oba </a:t>
            </a:r>
            <a:r>
              <a:rPr lang="cs-CZ" sz="3600" b="1" dirty="0" smtClean="0"/>
              <a:t>pohyby současně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grpSp>
        <p:nvGrpSpPr>
          <p:cNvPr id="3" name="Skupina 2"/>
          <p:cNvGrpSpPr/>
          <p:nvPr/>
        </p:nvGrpSpPr>
        <p:grpSpPr>
          <a:xfrm>
            <a:off x="863588" y="1515191"/>
            <a:ext cx="1944216" cy="1748406"/>
            <a:chOff x="611560" y="1320554"/>
            <a:chExt cx="1944216" cy="1748406"/>
          </a:xfrm>
        </p:grpSpPr>
        <p:sp>
          <p:nvSpPr>
            <p:cNvPr id="7" name="Veselý obličej 6"/>
            <p:cNvSpPr/>
            <p:nvPr/>
          </p:nvSpPr>
          <p:spPr>
            <a:xfrm>
              <a:off x="611560" y="1320554"/>
              <a:ext cx="1296144" cy="1295362"/>
            </a:xfrm>
            <a:prstGeom prst="smileyFace">
              <a:avLst/>
            </a:prstGeom>
          </p:spPr>
          <p:style>
            <a:lnRef idx="2">
              <a:schemeClr val="accent2"/>
            </a:lnRef>
            <a:fillRef idx="1">
              <a:schemeClr val="lt1"/>
            </a:fillRef>
            <a:effectRef idx="0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" name="Násobení 1"/>
            <p:cNvSpPr/>
            <p:nvPr/>
          </p:nvSpPr>
          <p:spPr>
            <a:xfrm>
              <a:off x="2195736" y="2708920"/>
              <a:ext cx="360040" cy="360040"/>
            </a:xfrm>
            <a:prstGeom prst="mathMultiply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6" name="Násobení 5"/>
          <p:cNvSpPr/>
          <p:nvPr/>
        </p:nvSpPr>
        <p:spPr>
          <a:xfrm>
            <a:off x="1691680" y="2262451"/>
            <a:ext cx="216024" cy="240233"/>
          </a:xfrm>
          <a:prstGeom prst="mathMultiply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369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Rot by="21600000">
                                      <p:cBhvr>
                                        <p:cTn id="6" dur="5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8" name="Picture 6" descr="C:\Users\hajekp\AppData\Local\Microsoft\Windows\Temporary Internet Files\Content.IE5\P2M6F0EC\MP9003998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4591" y="1354714"/>
            <a:ext cx="5328380" cy="3550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Moment síly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8173" y="4687217"/>
            <a:ext cx="8527653" cy="193899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Moment síly M vypočítáme</a:t>
            </a:r>
          </a:p>
          <a:p>
            <a:pPr algn="ctr"/>
            <a:r>
              <a:rPr lang="cs-CZ" sz="4000" b="1" dirty="0" smtClean="0"/>
              <a:t>M </a:t>
            </a:r>
            <a:r>
              <a:rPr lang="cs-CZ" sz="4000" b="1" dirty="0"/>
              <a:t>= F . d</a:t>
            </a:r>
            <a:r>
              <a:rPr lang="cs-CZ" sz="4000" dirty="0"/>
              <a:t>     [ N . m  =  </a:t>
            </a:r>
            <a:r>
              <a:rPr lang="cs-CZ" sz="4000" dirty="0" err="1" smtClean="0"/>
              <a:t>newtonmetr</a:t>
            </a:r>
            <a:r>
              <a:rPr lang="cs-CZ" sz="4000" dirty="0" smtClean="0"/>
              <a:t> ]</a:t>
            </a:r>
            <a:endParaRPr lang="cs-CZ" sz="4000" dirty="0"/>
          </a:p>
          <a:p>
            <a:pPr algn="ctr"/>
            <a:r>
              <a:rPr lang="cs-CZ" sz="4000" dirty="0"/>
              <a:t>d … rameno síly</a:t>
            </a:r>
          </a:p>
        </p:txBody>
      </p:sp>
      <p:sp>
        <p:nvSpPr>
          <p:cNvPr id="14" name="TextovéPole 24"/>
          <p:cNvSpPr txBox="1">
            <a:spLocks noChangeArrowheads="1"/>
          </p:cNvSpPr>
          <p:nvPr/>
        </p:nvSpPr>
        <p:spPr bwMode="auto">
          <a:xfrm>
            <a:off x="512477" y="1028166"/>
            <a:ext cx="6906196" cy="584775"/>
          </a:xfrm>
          <a:prstGeom prst="rect">
            <a:avLst/>
          </a:prstGeom>
          <a:ln/>
          <a:ex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sz="3200" dirty="0" smtClean="0"/>
              <a:t>Popisuje otáčivý účinek síly na těleso</a:t>
            </a:r>
            <a:endParaRPr lang="cs-CZ" sz="3200" dirty="0"/>
          </a:p>
        </p:txBody>
      </p:sp>
      <p:pic>
        <p:nvPicPr>
          <p:cNvPr id="17" name="obrázek 22"/>
          <p:cNvPicPr/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19891" y="1772816"/>
            <a:ext cx="2736304" cy="2714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05010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21" name="Picture 25" descr="C:\Users\hajekp\AppData\Local\Microsoft\Windows\Temporary Internet Files\Content.IE5\NLANYKOO\MP9003156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96" y="3177894"/>
            <a:ext cx="4696177" cy="3256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20" name="Picture 24" descr="C:\Users\hajekp\AppData\Local\Microsoft\Windows\Temporary Internet Files\Content.IE5\ZVUMY88Q\MP90043165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995342"/>
            <a:ext cx="4313951" cy="4365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Moment síly</a:t>
            </a:r>
            <a:endParaRPr lang="cs-CZ" sz="36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23528" y="1021487"/>
            <a:ext cx="4049590" cy="156966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Která </a:t>
            </a:r>
            <a:r>
              <a:rPr lang="cs-CZ" sz="3200" dirty="0" smtClean="0"/>
              <a:t>síla (jaké barvy) </a:t>
            </a:r>
            <a:r>
              <a:rPr lang="cs-CZ" sz="3200" dirty="0"/>
              <a:t>má největší otáčivý účinek na dveře </a:t>
            </a:r>
            <a:r>
              <a:rPr lang="cs-CZ" sz="3200" dirty="0" smtClean="0"/>
              <a:t>?</a:t>
            </a:r>
            <a:endParaRPr lang="cs-CZ" sz="3200" dirty="0"/>
          </a:p>
        </p:txBody>
      </p:sp>
      <p:sp>
        <p:nvSpPr>
          <p:cNvPr id="5" name="Šipka doprava 4"/>
          <p:cNvSpPr/>
          <p:nvPr/>
        </p:nvSpPr>
        <p:spPr>
          <a:xfrm rot="663078">
            <a:off x="4040653" y="869475"/>
            <a:ext cx="1152128" cy="325212"/>
          </a:xfrm>
          <a:prstGeom prst="rightArrow">
            <a:avLst/>
          </a:prstGeom>
          <a:scene3d>
            <a:camera prst="isometricLeftDown"/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Šipka doleva 5"/>
          <p:cNvSpPr/>
          <p:nvPr/>
        </p:nvSpPr>
        <p:spPr>
          <a:xfrm rot="21152719">
            <a:off x="5152605" y="1174248"/>
            <a:ext cx="1080120" cy="308246"/>
          </a:xfrm>
          <a:prstGeom prst="leftArrow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Šipka doleva 36"/>
          <p:cNvSpPr/>
          <p:nvPr/>
        </p:nvSpPr>
        <p:spPr>
          <a:xfrm rot="21152719">
            <a:off x="5541878" y="1549537"/>
            <a:ext cx="1080120" cy="308246"/>
          </a:xfrm>
          <a:prstGeom prst="leftArrow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8" name="Picture 17" descr="C:\Users\hajekp\AppData\Local\Microsoft\Windows\Temporary Internet Files\Content.IE5\QV8FHMIU\MC900434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7668" y="2113309"/>
            <a:ext cx="850900" cy="955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1" name="Obdélník 40"/>
          <p:cNvSpPr/>
          <p:nvPr/>
        </p:nvSpPr>
        <p:spPr>
          <a:xfrm rot="535627">
            <a:off x="5690941" y="5248789"/>
            <a:ext cx="3120780" cy="1077218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 smtClean="0"/>
              <a:t>Má některá síla</a:t>
            </a:r>
          </a:p>
          <a:p>
            <a:r>
              <a:rPr lang="cs-CZ" sz="3200" dirty="0" smtClean="0"/>
              <a:t>i nulový účinek 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060790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259252"/>
            <a:ext cx="5105400" cy="201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AutoShape 5" descr="File:2010 Polish Air Force Tu-154 crash map-cs.svg"/>
          <p:cNvSpPr>
            <a:spLocks noChangeAspect="1" noChangeArrowheads="1"/>
          </p:cNvSpPr>
          <p:nvPr/>
        </p:nvSpPr>
        <p:spPr bwMode="auto">
          <a:xfrm>
            <a:off x="155575" y="-2071688"/>
            <a:ext cx="7620000" cy="4324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50825" y="188913"/>
            <a:ext cx="8642350" cy="646112"/>
          </a:xfrm>
          <a:prstGeom prst="rect">
            <a:avLst/>
          </a:prstGeom>
          <a:gradFill>
            <a:gsLst>
              <a:gs pos="0">
                <a:schemeClr val="bg1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0" scaled="0"/>
          </a:gradFill>
        </p:spPr>
        <p:txBody>
          <a:bodyPr>
            <a:spAutoFit/>
          </a:bodyPr>
          <a:lstStyle/>
          <a:p>
            <a:pPr>
              <a:defRPr/>
            </a:pPr>
            <a:r>
              <a:rPr lang="cs-CZ" sz="3600" dirty="0" smtClean="0"/>
              <a:t>Momentová věta</a:t>
            </a:r>
            <a:endParaRPr lang="cs-CZ" sz="3600" dirty="0"/>
          </a:p>
        </p:txBody>
      </p:sp>
      <p:sp>
        <p:nvSpPr>
          <p:cNvPr id="2" name="Obdélník 1"/>
          <p:cNvSpPr/>
          <p:nvPr/>
        </p:nvSpPr>
        <p:spPr>
          <a:xfrm>
            <a:off x="263238" y="1021310"/>
            <a:ext cx="8613161" cy="156966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3200" dirty="0"/>
              <a:t>T</a:t>
            </a:r>
            <a:r>
              <a:rPr lang="cs-CZ" sz="3200" dirty="0" smtClean="0"/>
              <a:t>ěleso </a:t>
            </a:r>
            <a:r>
              <a:rPr lang="cs-CZ" sz="3200" dirty="0"/>
              <a:t>se </a:t>
            </a:r>
            <a:r>
              <a:rPr lang="cs-CZ" sz="3200" dirty="0" smtClean="0"/>
              <a:t>neotáčí (je v rovnováze),</a:t>
            </a:r>
          </a:p>
          <a:p>
            <a:r>
              <a:rPr lang="cs-CZ" sz="3200" dirty="0" smtClean="0"/>
              <a:t>pokud </a:t>
            </a:r>
            <a:r>
              <a:rPr lang="cs-CZ" sz="3200" dirty="0"/>
              <a:t>všechny momenty sil jsou </a:t>
            </a:r>
            <a:r>
              <a:rPr lang="cs-CZ" sz="3200" dirty="0" smtClean="0"/>
              <a:t>vyrovnány</a:t>
            </a:r>
          </a:p>
          <a:p>
            <a:r>
              <a:rPr lang="cs-CZ" sz="3200" dirty="0" smtClean="0"/>
              <a:t>(levotočivé se rovnají pravotočivým).</a:t>
            </a:r>
            <a:endParaRPr lang="cs-CZ" sz="3200" dirty="0"/>
          </a:p>
        </p:txBody>
      </p:sp>
      <p:pic>
        <p:nvPicPr>
          <p:cNvPr id="3085" name="Picture 10" descr="C:\Users\hajekp\AppData\Local\Microsoft\Windows\Temporary Internet Files\Content.IE5\A628CFKA\MC90023383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7756" y="722066"/>
            <a:ext cx="1403350" cy="59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652120" y="2837948"/>
            <a:ext cx="3215955" cy="64633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cs-CZ" sz="3600" dirty="0" smtClean="0"/>
              <a:t>F</a:t>
            </a:r>
            <a:r>
              <a:rPr lang="cs-CZ" sz="3600" baseline="-25000" dirty="0" smtClean="0"/>
              <a:t>1</a:t>
            </a:r>
            <a:r>
              <a:rPr lang="cs-CZ" sz="3600" dirty="0" smtClean="0"/>
              <a:t>.a </a:t>
            </a:r>
            <a:r>
              <a:rPr lang="cs-CZ" sz="3600" dirty="0"/>
              <a:t>= </a:t>
            </a:r>
            <a:r>
              <a:rPr lang="cs-CZ" sz="3600" dirty="0" smtClean="0"/>
              <a:t>F</a:t>
            </a:r>
            <a:r>
              <a:rPr lang="cs-CZ" sz="3600" baseline="-25000" dirty="0" smtClean="0"/>
              <a:t>2</a:t>
            </a:r>
            <a:r>
              <a:rPr lang="cs-CZ" sz="3600" dirty="0" smtClean="0"/>
              <a:t>.b </a:t>
            </a:r>
            <a:r>
              <a:rPr lang="cs-CZ" sz="3600" dirty="0"/>
              <a:t>+ </a:t>
            </a:r>
            <a:r>
              <a:rPr lang="cs-CZ" sz="3600" dirty="0" smtClean="0"/>
              <a:t>F</a:t>
            </a:r>
            <a:r>
              <a:rPr lang="cs-CZ" sz="3600" baseline="-25000" dirty="0" smtClean="0"/>
              <a:t>3</a:t>
            </a:r>
            <a:r>
              <a:rPr lang="cs-CZ" sz="3600" dirty="0" smtClean="0"/>
              <a:t>.c</a:t>
            </a:r>
            <a:endParaRPr lang="cs-CZ" sz="3600" dirty="0"/>
          </a:p>
        </p:txBody>
      </p:sp>
      <p:grpSp>
        <p:nvGrpSpPr>
          <p:cNvPr id="12" name="Skupina 11"/>
          <p:cNvGrpSpPr/>
          <p:nvPr/>
        </p:nvGrpSpPr>
        <p:grpSpPr>
          <a:xfrm>
            <a:off x="6156176" y="4869160"/>
            <a:ext cx="2711898" cy="1728192"/>
            <a:chOff x="6156176" y="4869160"/>
            <a:chExt cx="2711898" cy="1728192"/>
          </a:xfrm>
        </p:grpSpPr>
        <p:sp>
          <p:nvSpPr>
            <p:cNvPr id="10" name="Vývojový diagram: štítek 9">
              <a:hlinkClick r:id="rId4"/>
            </p:cNvPr>
            <p:cNvSpPr/>
            <p:nvPr/>
          </p:nvSpPr>
          <p:spPr>
            <a:xfrm>
              <a:off x="6156176" y="4869160"/>
              <a:ext cx="2711898" cy="1728192"/>
            </a:xfrm>
            <a:prstGeom prst="flowChartPunchedCar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TextovéPole 10">
              <a:hlinkClick r:id="rId4"/>
            </p:cNvPr>
            <p:cNvSpPr txBox="1"/>
            <p:nvPr/>
          </p:nvSpPr>
          <p:spPr>
            <a:xfrm>
              <a:off x="6432005" y="5040758"/>
              <a:ext cx="2160240" cy="1384995"/>
            </a:xfrm>
            <a:prstGeom prst="rect">
              <a:avLst/>
            </a:prstGeom>
            <a:noFill/>
          </p:spPr>
          <p:style>
            <a:lnRef idx="0">
              <a:schemeClr val="accent1"/>
            </a:lnRef>
            <a:fillRef idx="3">
              <a:schemeClr val="accent1"/>
            </a:fillRef>
            <a:effectRef idx="3">
              <a:schemeClr val="accent1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algn="r"/>
              <a:r>
                <a:rPr lang="cs-CZ" sz="2800" b="1" dirty="0" smtClean="0"/>
                <a:t>Vyzkoušejte</a:t>
              </a:r>
            </a:p>
            <a:p>
              <a:pPr algn="r"/>
              <a:r>
                <a:rPr lang="cs-CZ" sz="2800" b="1" dirty="0" smtClean="0"/>
                <a:t>prakticky</a:t>
              </a:r>
            </a:p>
            <a:p>
              <a:pPr algn="r"/>
              <a:r>
                <a:rPr lang="cs-CZ" sz="2800" b="1" dirty="0" smtClean="0"/>
                <a:t>na appletu</a:t>
              </a:r>
              <a:endParaRPr lang="cs-CZ" sz="2800" b="1" dirty="0"/>
            </a:p>
          </p:txBody>
        </p:sp>
      </p:grp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1093" y="4648971"/>
            <a:ext cx="2457450" cy="197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012160" y="6559189"/>
            <a:ext cx="30415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i="1" dirty="0" smtClean="0"/>
              <a:t>Ilustrace: Kliparty Office a archiv autora</a:t>
            </a:r>
            <a:endParaRPr lang="cs-CZ" sz="1200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4748370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 smtClean="0"/>
              <a:t>1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07704" y="4065420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/>
              <a:t>2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28084" y="4075977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</a:t>
            </a:r>
            <a:r>
              <a:rPr lang="cs-CZ" sz="3200" baseline="-25000" dirty="0"/>
              <a:t>3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547664" y="286872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123728" y="3451023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3842227" y="286872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c</a:t>
            </a:r>
          </a:p>
        </p:txBody>
      </p:sp>
    </p:spTree>
    <p:extLst>
      <p:ext uri="{BB962C8B-B14F-4D97-AF65-F5344CB8AC3E}">
        <p14:creationId xmlns:p14="http://schemas.microsoft.com/office/powerpoint/2010/main" val="20328229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1975</TotalTime>
  <Words>172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Prima_music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Prima_music</dc:creator>
  <cp:lastModifiedBy>Petr Hájek</cp:lastModifiedBy>
  <cp:revision>217</cp:revision>
  <dcterms:created xsi:type="dcterms:W3CDTF">2012-05-07T15:15:55Z</dcterms:created>
  <dcterms:modified xsi:type="dcterms:W3CDTF">2013-06-28T10:35:38Z</dcterms:modified>
</cp:coreProperties>
</file>