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7" r:id="rId9"/>
    <p:sldId id="261" r:id="rId10"/>
    <p:sldId id="264" r:id="rId11"/>
    <p:sldId id="265" r:id="rId12"/>
    <p:sldId id="268" r:id="rId13"/>
    <p:sldId id="269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7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66FF33"/>
    <a:srgbClr val="FF6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13" autoAdjust="0"/>
    <p:restoredTop sz="94643" autoAdjust="0"/>
  </p:normalViewPr>
  <p:slideViewPr>
    <p:cSldViewPr>
      <p:cViewPr>
        <p:scale>
          <a:sx n="100" d="100"/>
          <a:sy n="100" d="100"/>
        </p:scale>
        <p:origin x="-1404" y="-2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18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D258AC-4FE5-4064-9A50-4D5CA424540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258AC-4FE5-4064-9A50-4D5CA424540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CEDEE-B234-4001-91DC-450A275C63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3" Type="http://schemas.openxmlformats.org/officeDocument/2006/relationships/slide" Target="slide6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8"/>
            <a:ext cx="8458200" cy="237626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Pythagorova věta </a:t>
            </a:r>
            <a:b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</a:b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  <a:cs typeface="Times New Roman" pitchFamily="18" charset="0"/>
              </a:rPr>
              <a:t>SLOVNÍ ÚLOHY</a:t>
            </a:r>
            <a:endParaRPr lang="cs-CZ" b="1" dirty="0">
              <a:solidFill>
                <a:srgbClr val="002060"/>
              </a:solidFill>
              <a:latin typeface="Comic Sans MS" pitchFamily="66" charset="0"/>
              <a:cs typeface="Times New Roman" pitchFamily="18" charset="0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</a:t>
            </a:r>
            <a:r>
              <a:rPr lang="cs-CZ" b="1" dirty="0" err="1" smtClean="0"/>
              <a:t>Kokory</a:t>
            </a:r>
            <a:endParaRPr lang="cs-CZ" b="1" dirty="0" smtClean="0"/>
          </a:p>
          <a:p>
            <a:r>
              <a:rPr lang="cs-CZ" dirty="0" smtClean="0"/>
              <a:t>Číslo projektu: </a:t>
            </a:r>
            <a:r>
              <a:rPr lang="cs-CZ" b="1" dirty="0" smtClean="0"/>
              <a:t>CZ.1.07/1.4.00/21.2149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</a:t>
            </a:r>
            <a:r>
              <a:rPr lang="cs-CZ" b="1" dirty="0" err="1" smtClean="0"/>
              <a:t>Vystavělová</a:t>
            </a:r>
            <a:endParaRPr lang="cs-CZ" b="1" dirty="0" smtClean="0"/>
          </a:p>
          <a:p>
            <a:r>
              <a:rPr lang="cs-CZ" dirty="0" smtClean="0"/>
              <a:t>Datum: </a:t>
            </a:r>
            <a:r>
              <a:rPr lang="cs-CZ" b="1" dirty="0" smtClean="0"/>
              <a:t>16. 3. 2013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b="1" dirty="0" smtClean="0"/>
              <a:t>: VY_32_INOVACE_60_M_II_Pythagorova věta - slovní úlohy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Pythagorova věta</a:t>
            </a:r>
          </a:p>
          <a:p>
            <a:r>
              <a:rPr lang="cs-CZ" dirty="0" smtClean="0"/>
              <a:t>Anotace</a:t>
            </a:r>
            <a:r>
              <a:rPr lang="cs-CZ" b="1" dirty="0" smtClean="0"/>
              <a:t>: Hra slouží k procvičení znalostí o pravoúhlém trojúhelníku, rozvíjí schopnost aplikovat vědomosti na konkrétních příkladech, rozvíjí logické myšlení, podporuje týmovou spolupráci </a:t>
            </a:r>
            <a:endParaRPr lang="cs-CZ" dirty="0" smtClean="0"/>
          </a:p>
          <a:p>
            <a:r>
              <a:rPr lang="cs-CZ" dirty="0" smtClean="0"/>
              <a:t>Věková skupina: </a:t>
            </a:r>
            <a:r>
              <a:rPr lang="cs-CZ" b="1" dirty="0" smtClean="0"/>
              <a:t>8. 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Matematika a její aplikace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Matematika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8640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Pravidla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sz="3900" dirty="0" smtClean="0">
              <a:solidFill>
                <a:srgbClr val="002060"/>
              </a:solidFill>
            </a:endParaRPr>
          </a:p>
          <a:p>
            <a:r>
              <a:rPr lang="cs-CZ" sz="3900" dirty="0" smtClean="0">
                <a:solidFill>
                  <a:srgbClr val="002060"/>
                </a:solidFill>
              </a:rPr>
              <a:t>Žáci se rozdělí do skupin.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Vylosují si pořadí, ve kterém si budou vybírat otázky.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Kontrola odpovědi: Po kliknutí pod zadáním otázky se zobrazí správná odpověď. Další kliknutí – zpět - na výběr otázek.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Za správnou odpověď získává skupina bod.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Body zapisujeme na tabuli.</a:t>
            </a:r>
          </a:p>
          <a:p>
            <a:r>
              <a:rPr lang="cs-CZ" sz="3900" dirty="0" smtClean="0">
                <a:solidFill>
                  <a:srgbClr val="002060"/>
                </a:solidFill>
              </a:rPr>
              <a:t>Pro samostatné procvičení učiva - možno hrát individuálně na PC.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051720" y="2204864"/>
          <a:ext cx="4824534" cy="2194560"/>
        </p:xfrm>
        <a:graphic>
          <a:graphicData uri="http://schemas.openxmlformats.org/drawingml/2006/table">
            <a:tbl>
              <a:tblPr bandRow="1">
                <a:tableStyleId>{284E427A-3D55-4303-BF80-6455036E1DE7}</a:tableStyleId>
              </a:tblPr>
              <a:tblGrid>
                <a:gridCol w="1608178"/>
                <a:gridCol w="1608178"/>
                <a:gridCol w="1608178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2" action="ppaction://hlinksldjump"/>
                        </a:rPr>
                        <a:t>1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3" action="ppaction://hlinksldjump"/>
                        </a:rPr>
                        <a:t>2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hlinkClick r:id="rId4" action="ppaction://hlinksldjump"/>
                        </a:rPr>
                        <a:t>3</a:t>
                      </a:r>
                      <a:endParaRPr lang="cs-CZ" b="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1" action="ppaction://hlinksldjump"/>
                        </a:rPr>
                        <a:t>10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2" action="ppaction://hlinksldjump"/>
                        </a:rPr>
                        <a:t>11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3" action="ppaction://hlinksldjump"/>
                        </a:rPr>
                        <a:t>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4" action="ppaction://hlinksldjump"/>
                        </a:rPr>
                        <a:t>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5" action="ppaction://hlinksldjump"/>
                        </a:rPr>
                        <a:t>14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6" action="ppaction://hlinksldjump"/>
                        </a:rPr>
                        <a:t>15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7" action="ppaction://hlinksldjump"/>
                        </a:rPr>
                        <a:t>16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8" action="ppaction://hlinksldjump"/>
                        </a:rPr>
                        <a:t>17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  <a:hlinkClick r:id="rId19" action="ppaction://hlinksldjump"/>
                        </a:rPr>
                        <a:t>18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1.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Rozhodni, zda je trojúhelník pravoúhlý: a = 35 mm , b = 12 mm, c = 37 mm.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 lvl="1">
              <a:buNone/>
            </a:pPr>
            <a:r>
              <a:rPr lang="cs-CZ" dirty="0" smtClean="0"/>
              <a:t>37</a:t>
            </a:r>
            <a:r>
              <a:rPr lang="cs-CZ" baseline="30000" dirty="0" smtClean="0"/>
              <a:t>2</a:t>
            </a:r>
            <a:r>
              <a:rPr lang="cs-CZ" dirty="0" smtClean="0"/>
              <a:t> = 35</a:t>
            </a:r>
            <a:r>
              <a:rPr lang="cs-CZ" baseline="30000" dirty="0" smtClean="0"/>
              <a:t>2</a:t>
            </a:r>
            <a:r>
              <a:rPr lang="cs-CZ" dirty="0" smtClean="0"/>
              <a:t> + 12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1369 = 1225 + 144</a:t>
            </a:r>
          </a:p>
          <a:p>
            <a:pPr lvl="1">
              <a:buNone/>
            </a:pPr>
            <a:r>
              <a:rPr lang="cs-CZ" dirty="0" smtClean="0"/>
              <a:t>1369 = </a:t>
            </a:r>
            <a:r>
              <a:rPr lang="cs-CZ" dirty="0" err="1" smtClean="0"/>
              <a:t>1369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Trojúhelník je pravoúhlý.	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020272" y="479715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2.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Rozhodni, zda je trojúhelník pravoúhlý: a =6,3 dm, b =1,6 dm, c = 6,5 dm.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88843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6,5</a:t>
            </a:r>
            <a:r>
              <a:rPr lang="cs-CZ" baseline="30000" dirty="0" smtClean="0"/>
              <a:t>2</a:t>
            </a:r>
            <a:r>
              <a:rPr lang="cs-CZ" dirty="0" smtClean="0"/>
              <a:t> = 1,6</a:t>
            </a:r>
            <a:r>
              <a:rPr lang="cs-CZ" baseline="30000" dirty="0" smtClean="0"/>
              <a:t>2</a:t>
            </a:r>
            <a:r>
              <a:rPr lang="cs-CZ" dirty="0" smtClean="0"/>
              <a:t> + 6,3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42,25 = 2,56 + 39,69</a:t>
            </a:r>
          </a:p>
          <a:p>
            <a:pPr>
              <a:buNone/>
            </a:pPr>
            <a:r>
              <a:rPr lang="cs-CZ" dirty="0" smtClean="0"/>
              <a:t>	42,25 = 42,25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Trojúhelník je pravoúhlý.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Elipsa 6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3.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Rozhodni, zda je trojúhelník pravoúhlý: a = 72cm, b = 23cm, c =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85cm.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507288" cy="3273227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 85</a:t>
            </a:r>
            <a:r>
              <a:rPr lang="cs-CZ" baseline="30000" dirty="0" smtClean="0"/>
              <a:t>2</a:t>
            </a:r>
            <a:r>
              <a:rPr lang="cs-CZ" dirty="0" smtClean="0"/>
              <a:t> = 72</a:t>
            </a:r>
            <a:r>
              <a:rPr lang="cs-CZ" baseline="30000" dirty="0" smtClean="0"/>
              <a:t>2</a:t>
            </a:r>
            <a:r>
              <a:rPr lang="cs-CZ" dirty="0" smtClean="0"/>
              <a:t> + 23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7 225 = 5 184 + 529</a:t>
            </a:r>
          </a:p>
          <a:p>
            <a:pPr>
              <a:buNone/>
            </a:pPr>
            <a:r>
              <a:rPr lang="cs-CZ" dirty="0" smtClean="0"/>
              <a:t>7 225 ≠ 5 713</a:t>
            </a:r>
          </a:p>
          <a:p>
            <a:pPr>
              <a:buNone/>
            </a:pPr>
            <a:r>
              <a:rPr lang="cs-CZ" dirty="0" smtClean="0"/>
              <a:t>Trojúhelník není pravoúhlý.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948264" y="4725144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4.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Vypočítej úhlopříčku obdélníku,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 = 13 cm, b = 10 cm.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7931224" cy="3345235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u</a:t>
            </a:r>
            <a:r>
              <a:rPr lang="cs-CZ" baseline="30000" dirty="0" smtClean="0"/>
              <a:t>2</a:t>
            </a:r>
            <a:r>
              <a:rPr lang="cs-CZ" dirty="0" smtClean="0"/>
              <a:t> = a</a:t>
            </a:r>
            <a:r>
              <a:rPr lang="cs-CZ" baseline="30000" dirty="0" smtClean="0"/>
              <a:t>2</a:t>
            </a:r>
            <a:r>
              <a:rPr lang="cs-CZ" dirty="0" smtClean="0"/>
              <a:t> + b</a:t>
            </a:r>
            <a:r>
              <a:rPr lang="cs-CZ" baseline="30000" dirty="0" smtClean="0"/>
              <a:t>2</a:t>
            </a:r>
          </a:p>
          <a:p>
            <a:pPr>
              <a:buNone/>
            </a:pPr>
            <a:r>
              <a:rPr lang="cs-CZ" baseline="30000" dirty="0" smtClean="0"/>
              <a:t>     </a:t>
            </a:r>
            <a:r>
              <a:rPr lang="cs-CZ" dirty="0" smtClean="0"/>
              <a:t>u</a:t>
            </a:r>
            <a:r>
              <a:rPr lang="cs-CZ" baseline="30000" dirty="0" smtClean="0"/>
              <a:t>2</a:t>
            </a:r>
            <a:r>
              <a:rPr lang="cs-CZ" dirty="0" smtClean="0"/>
              <a:t> = 13</a:t>
            </a:r>
            <a:r>
              <a:rPr lang="cs-CZ" baseline="30000" dirty="0" smtClean="0"/>
              <a:t>2</a:t>
            </a:r>
            <a:r>
              <a:rPr lang="cs-CZ" dirty="0" smtClean="0"/>
              <a:t> + 10</a:t>
            </a:r>
            <a:r>
              <a:rPr lang="cs-CZ" baseline="30000" dirty="0" smtClean="0"/>
              <a:t>2</a:t>
            </a:r>
          </a:p>
          <a:p>
            <a:pPr>
              <a:buNone/>
            </a:pPr>
            <a:r>
              <a:rPr lang="cs-CZ" baseline="30000" dirty="0" smtClean="0"/>
              <a:t>     </a:t>
            </a:r>
            <a:r>
              <a:rPr lang="cs-CZ" dirty="0" smtClean="0"/>
              <a:t>u</a:t>
            </a:r>
            <a:r>
              <a:rPr lang="cs-CZ" baseline="30000" dirty="0" smtClean="0"/>
              <a:t>2</a:t>
            </a:r>
            <a:r>
              <a:rPr lang="cs-CZ" dirty="0" smtClean="0"/>
              <a:t> = 169 + 100 = 269</a:t>
            </a:r>
          </a:p>
          <a:p>
            <a:pPr>
              <a:buNone/>
            </a:pPr>
            <a:r>
              <a:rPr lang="cs-CZ" dirty="0" smtClean="0"/>
              <a:t>    u</a:t>
            </a:r>
            <a:r>
              <a:rPr lang="cs-CZ" baseline="30000" dirty="0" smtClean="0"/>
              <a:t> </a:t>
            </a:r>
            <a:r>
              <a:rPr lang="cs-CZ" dirty="0" smtClean="0"/>
              <a:t> =√269 = 16,4 cm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508104" y="443711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030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5.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Vypočítej šířku obdélníku, úhlopříčka měří 26 cm, délka obdélníka je 24 cm.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4984"/>
            <a:ext cx="8229600" cy="2841179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a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  <a:r>
              <a:rPr lang="cs-CZ" dirty="0" smtClean="0"/>
              <a:t>26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 smtClean="0"/>
              <a:t>– 24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sz="3500" dirty="0" smtClean="0"/>
              <a:t>	a</a:t>
            </a:r>
            <a:r>
              <a:rPr lang="cs-CZ" sz="3500" baseline="30000" dirty="0" smtClean="0"/>
              <a:t>2</a:t>
            </a:r>
            <a:r>
              <a:rPr lang="cs-CZ" sz="3500" dirty="0" smtClean="0"/>
              <a:t> = 676 – 576</a:t>
            </a:r>
          </a:p>
          <a:p>
            <a:pPr>
              <a:buNone/>
            </a:pPr>
            <a:r>
              <a:rPr lang="cs-CZ" sz="3500" baseline="30000" dirty="0" smtClean="0"/>
              <a:t> 	</a:t>
            </a:r>
            <a:r>
              <a:rPr lang="cs-CZ" sz="3500" dirty="0" smtClean="0"/>
              <a:t>a</a:t>
            </a:r>
            <a:r>
              <a:rPr lang="cs-CZ" sz="3500" baseline="30000" dirty="0" smtClean="0"/>
              <a:t>2</a:t>
            </a:r>
            <a:r>
              <a:rPr lang="cs-CZ" sz="3500" dirty="0" smtClean="0"/>
              <a:t> = 100</a:t>
            </a:r>
            <a:endParaRPr lang="cs-CZ" sz="3500" baseline="30000" dirty="0" smtClean="0"/>
          </a:p>
          <a:p>
            <a:pPr>
              <a:buNone/>
            </a:pPr>
            <a:r>
              <a:rPr lang="cs-CZ" baseline="30000" dirty="0" smtClean="0"/>
              <a:t>	   </a:t>
            </a:r>
            <a:r>
              <a:rPr lang="cs-CZ" dirty="0" smtClean="0"/>
              <a:t>a = √100 </a:t>
            </a:r>
          </a:p>
          <a:p>
            <a:pPr>
              <a:buNone/>
            </a:pPr>
            <a:r>
              <a:rPr lang="cs-CZ" dirty="0" smtClean="0"/>
              <a:t>	  a = 10 cm </a:t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7164288" y="386104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6.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Vypočítej délku obdélníka, úhlopříčka měří 15 cm, šířka je 8 cm.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u</a:t>
            </a:r>
            <a:r>
              <a:rPr lang="cs-CZ" baseline="30000" dirty="0" smtClean="0"/>
              <a:t>2</a:t>
            </a:r>
            <a:r>
              <a:rPr lang="cs-CZ" dirty="0" smtClean="0"/>
              <a:t> = 15</a:t>
            </a:r>
            <a:r>
              <a:rPr lang="cs-CZ" baseline="30000" dirty="0" smtClean="0"/>
              <a:t>2</a:t>
            </a:r>
            <a:r>
              <a:rPr lang="cs-CZ" dirty="0" smtClean="0"/>
              <a:t> - 8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u</a:t>
            </a:r>
            <a:r>
              <a:rPr lang="cs-CZ" baseline="30000" dirty="0" smtClean="0"/>
              <a:t>2</a:t>
            </a:r>
            <a:r>
              <a:rPr lang="cs-CZ" dirty="0" smtClean="0"/>
              <a:t> = 225 – 64</a:t>
            </a:r>
          </a:p>
          <a:p>
            <a:pPr>
              <a:buNone/>
            </a:pPr>
            <a:r>
              <a:rPr lang="cs-CZ" dirty="0" smtClean="0"/>
              <a:t>	u</a:t>
            </a:r>
            <a:r>
              <a:rPr lang="cs-CZ" baseline="30000" dirty="0" smtClean="0"/>
              <a:t>2</a:t>
            </a:r>
            <a:r>
              <a:rPr lang="cs-CZ" dirty="0" smtClean="0"/>
              <a:t> = 161</a:t>
            </a:r>
          </a:p>
          <a:p>
            <a:pPr>
              <a:buNone/>
            </a:pPr>
            <a:r>
              <a:rPr lang="cs-CZ" dirty="0" smtClean="0"/>
              <a:t>	u = √161 </a:t>
            </a:r>
          </a:p>
          <a:p>
            <a:pPr>
              <a:buNone/>
            </a:pPr>
            <a:r>
              <a:rPr lang="cs-CZ" dirty="0" smtClean="0"/>
              <a:t>	u= 12,7cm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660232" y="3789040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322"/>
          </a:xfrm>
        </p:spPr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7.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Vypočti výšku rovnostranného trojúhelníku, a = 8 cm.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v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  <a:r>
              <a:rPr lang="cs-CZ" smtClean="0"/>
              <a:t>8</a:t>
            </a:r>
            <a:r>
              <a:rPr lang="cs-CZ" baseline="30000" smtClean="0"/>
              <a:t>2</a:t>
            </a:r>
            <a:r>
              <a:rPr lang="cs-CZ" smtClean="0"/>
              <a:t> </a:t>
            </a:r>
            <a:r>
              <a:rPr lang="cs-CZ" smtClean="0"/>
              <a:t>- </a:t>
            </a:r>
            <a:r>
              <a:rPr lang="cs-CZ" dirty="0" smtClean="0"/>
              <a:t>4</a:t>
            </a:r>
            <a:r>
              <a:rPr lang="cs-CZ" baseline="30000" dirty="0" smtClean="0"/>
              <a:t>2</a:t>
            </a:r>
          </a:p>
          <a:p>
            <a:pPr>
              <a:buNone/>
            </a:pPr>
            <a:r>
              <a:rPr lang="cs-CZ" dirty="0" smtClean="0"/>
              <a:t>	v</a:t>
            </a:r>
            <a:r>
              <a:rPr lang="cs-CZ" baseline="30000" dirty="0" smtClean="0"/>
              <a:t>2</a:t>
            </a:r>
            <a:r>
              <a:rPr lang="cs-CZ" dirty="0" smtClean="0"/>
              <a:t> = 64 – 16</a:t>
            </a:r>
          </a:p>
          <a:p>
            <a:pPr>
              <a:buNone/>
            </a:pPr>
            <a:r>
              <a:rPr lang="cs-CZ" dirty="0" smtClean="0"/>
              <a:t>	v</a:t>
            </a:r>
            <a:r>
              <a:rPr lang="cs-CZ" baseline="30000" dirty="0" smtClean="0"/>
              <a:t>2</a:t>
            </a:r>
            <a:r>
              <a:rPr lang="cs-CZ" dirty="0" smtClean="0"/>
              <a:t> = 48</a:t>
            </a:r>
          </a:p>
          <a:p>
            <a:pPr>
              <a:buNone/>
            </a:pPr>
            <a:r>
              <a:rPr lang="cs-CZ" dirty="0" smtClean="0"/>
              <a:t>	v = √48</a:t>
            </a:r>
          </a:p>
          <a:p>
            <a:pPr>
              <a:buNone/>
            </a:pPr>
            <a:r>
              <a:rPr lang="cs-CZ" dirty="0" smtClean="0"/>
              <a:t>	v = 6,9 cm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	   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084168" y="4365104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8.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Vypočti výšku rovnoramenného trojúhelníku, základna měří 28 cm, rameno měří 30 cm.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v</a:t>
            </a:r>
            <a:r>
              <a:rPr lang="cs-CZ" baseline="30000" dirty="0" smtClean="0"/>
              <a:t>2</a:t>
            </a:r>
            <a:r>
              <a:rPr lang="cs-CZ" dirty="0" smtClean="0"/>
              <a:t> = </a:t>
            </a:r>
            <a:r>
              <a:rPr lang="cs-CZ" smtClean="0"/>
              <a:t>30</a:t>
            </a:r>
            <a:r>
              <a:rPr lang="cs-CZ" baseline="30000" smtClean="0"/>
              <a:t>2</a:t>
            </a:r>
            <a:r>
              <a:rPr lang="cs-CZ" smtClean="0"/>
              <a:t> - </a:t>
            </a:r>
            <a:r>
              <a:rPr lang="cs-CZ" dirty="0" smtClean="0"/>
              <a:t>14</a:t>
            </a:r>
            <a:r>
              <a:rPr lang="cs-CZ" baseline="30000" dirty="0" smtClean="0"/>
              <a:t>2</a:t>
            </a:r>
          </a:p>
          <a:p>
            <a:pPr>
              <a:buNone/>
            </a:pPr>
            <a:r>
              <a:rPr lang="cs-CZ" baseline="30000" dirty="0" smtClean="0"/>
              <a:t> </a:t>
            </a:r>
            <a:r>
              <a:rPr lang="cs-CZ" dirty="0" smtClean="0"/>
              <a:t>   v</a:t>
            </a:r>
            <a:r>
              <a:rPr lang="cs-CZ" baseline="30000" dirty="0" smtClean="0"/>
              <a:t>2</a:t>
            </a:r>
            <a:r>
              <a:rPr lang="cs-CZ" dirty="0" smtClean="0"/>
              <a:t> = 900 - 196</a:t>
            </a:r>
            <a:br>
              <a:rPr lang="cs-CZ" dirty="0" smtClean="0"/>
            </a:br>
            <a:r>
              <a:rPr lang="cs-CZ" dirty="0" smtClean="0"/>
              <a:t>v</a:t>
            </a:r>
            <a:r>
              <a:rPr lang="cs-CZ" baseline="30000" dirty="0" smtClean="0"/>
              <a:t>2</a:t>
            </a:r>
            <a:r>
              <a:rPr lang="cs-CZ" dirty="0" smtClean="0"/>
              <a:t> = 704</a:t>
            </a:r>
          </a:p>
          <a:p>
            <a:pPr>
              <a:buNone/>
            </a:pPr>
            <a:r>
              <a:rPr lang="cs-CZ" dirty="0" smtClean="0"/>
              <a:t>	v = √704</a:t>
            </a:r>
            <a:br>
              <a:rPr lang="cs-CZ" dirty="0" smtClean="0"/>
            </a:br>
            <a:r>
              <a:rPr lang="cs-CZ" dirty="0" smtClean="0"/>
              <a:t>v = 26,5 cm</a:t>
            </a:r>
          </a:p>
          <a:p>
            <a:pPr>
              <a:buNone/>
            </a:pPr>
            <a:r>
              <a:rPr lang="cs-CZ" dirty="0" smtClean="0"/>
              <a:t>	 </a:t>
            </a:r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300192" y="4293096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srgbClr val="FF0000"/>
                </a:solidFill>
              </a:rPr>
              <a:t>9.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Vypočti úhlopříčku čtverce, a = 9 cm.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</a:t>
            </a:r>
            <a:r>
              <a:rPr lang="cs-CZ" baseline="30000" dirty="0" smtClean="0"/>
              <a:t>2</a:t>
            </a:r>
            <a:r>
              <a:rPr lang="cs-CZ" dirty="0" smtClean="0"/>
              <a:t> = 9</a:t>
            </a:r>
            <a:r>
              <a:rPr lang="cs-CZ" baseline="30000" dirty="0" smtClean="0"/>
              <a:t>2</a:t>
            </a:r>
            <a:r>
              <a:rPr lang="cs-CZ" dirty="0" smtClean="0"/>
              <a:t> + </a:t>
            </a:r>
            <a:r>
              <a:rPr lang="cs-CZ" dirty="0" err="1" smtClean="0"/>
              <a:t>9</a:t>
            </a:r>
            <a:r>
              <a:rPr lang="cs-CZ" baseline="30000" dirty="0" err="1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u</a:t>
            </a:r>
            <a:r>
              <a:rPr lang="cs-CZ" baseline="30000" dirty="0" smtClean="0"/>
              <a:t>2</a:t>
            </a:r>
            <a:r>
              <a:rPr lang="cs-CZ" dirty="0" smtClean="0"/>
              <a:t> = 81 + </a:t>
            </a:r>
            <a:r>
              <a:rPr lang="cs-CZ" dirty="0" err="1" smtClean="0"/>
              <a:t>81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u</a:t>
            </a:r>
            <a:r>
              <a:rPr lang="cs-CZ" baseline="30000" dirty="0" smtClean="0"/>
              <a:t>2</a:t>
            </a:r>
            <a:r>
              <a:rPr lang="cs-CZ" dirty="0" smtClean="0"/>
              <a:t> = 162</a:t>
            </a:r>
          </a:p>
          <a:p>
            <a:pPr>
              <a:buNone/>
            </a:pPr>
            <a:r>
              <a:rPr lang="cs-CZ" dirty="0" smtClean="0"/>
              <a:t>	 u = √162</a:t>
            </a:r>
          </a:p>
          <a:p>
            <a:pPr>
              <a:buNone/>
            </a:pPr>
            <a:r>
              <a:rPr lang="cs-CZ" dirty="0" smtClean="0"/>
              <a:t>     u = 12,7 cm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724128" y="407707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062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Vypočti délku ramen rovnoramenného trojúhelníka, výška je 5 cm, základna měří 16 cm.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273227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r</a:t>
            </a:r>
            <a:r>
              <a:rPr lang="cs-CZ" baseline="30000" dirty="0" smtClean="0"/>
              <a:t>2</a:t>
            </a:r>
            <a:r>
              <a:rPr lang="cs-CZ" dirty="0" smtClean="0"/>
              <a:t> = 5</a:t>
            </a:r>
            <a:r>
              <a:rPr lang="cs-CZ" baseline="30000" dirty="0" smtClean="0"/>
              <a:t>2 </a:t>
            </a:r>
            <a:r>
              <a:rPr lang="cs-CZ" dirty="0" smtClean="0"/>
              <a:t>+ 8</a:t>
            </a:r>
            <a:r>
              <a:rPr lang="cs-CZ" baseline="30000" dirty="0" smtClean="0"/>
              <a:t>2</a:t>
            </a:r>
          </a:p>
          <a:p>
            <a:pPr>
              <a:buNone/>
            </a:pPr>
            <a:r>
              <a:rPr lang="cs-CZ" dirty="0" smtClean="0"/>
              <a:t>    r</a:t>
            </a:r>
            <a:r>
              <a:rPr lang="cs-CZ" baseline="30000" dirty="0" smtClean="0"/>
              <a:t>2</a:t>
            </a:r>
            <a:r>
              <a:rPr lang="cs-CZ" dirty="0" smtClean="0"/>
              <a:t> = 25 + 64</a:t>
            </a:r>
          </a:p>
          <a:p>
            <a:pPr>
              <a:buNone/>
            </a:pPr>
            <a:r>
              <a:rPr lang="cs-CZ" dirty="0" smtClean="0"/>
              <a:t>    r</a:t>
            </a:r>
            <a:r>
              <a:rPr lang="cs-CZ" baseline="30000" dirty="0" smtClean="0"/>
              <a:t>2</a:t>
            </a:r>
            <a:r>
              <a:rPr lang="cs-CZ" dirty="0" smtClean="0"/>
              <a:t> = 89</a:t>
            </a:r>
          </a:p>
          <a:p>
            <a:pPr>
              <a:buNone/>
            </a:pPr>
            <a:r>
              <a:rPr lang="cs-CZ" dirty="0" smtClean="0"/>
              <a:t>	r = √89</a:t>
            </a:r>
          </a:p>
          <a:p>
            <a:pPr>
              <a:buNone/>
            </a:pPr>
            <a:r>
              <a:rPr lang="cs-CZ" dirty="0" smtClean="0"/>
              <a:t>    r = 9,4 cm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062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11.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Kosočtverec má úhlopříčky e = 48 cm, f = 20 cm. Vypočti délku strany kosočtverce.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708920"/>
            <a:ext cx="8229600" cy="337383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a</a:t>
            </a:r>
            <a:r>
              <a:rPr lang="cs-CZ" baseline="30000" dirty="0" smtClean="0"/>
              <a:t>2</a:t>
            </a:r>
            <a:r>
              <a:rPr lang="cs-CZ" dirty="0" smtClean="0"/>
              <a:t> = 24</a:t>
            </a:r>
            <a:r>
              <a:rPr lang="cs-CZ" baseline="30000" dirty="0" smtClean="0"/>
              <a:t>2</a:t>
            </a:r>
            <a:r>
              <a:rPr lang="cs-CZ" dirty="0" smtClean="0"/>
              <a:t> + 10</a:t>
            </a:r>
            <a:r>
              <a:rPr lang="cs-CZ" baseline="30000" dirty="0" smtClean="0"/>
              <a:t>2 </a:t>
            </a:r>
          </a:p>
          <a:p>
            <a:pPr>
              <a:buNone/>
            </a:pPr>
            <a:r>
              <a:rPr lang="cs-CZ" dirty="0" smtClean="0"/>
              <a:t>	a</a:t>
            </a:r>
            <a:r>
              <a:rPr lang="cs-CZ" baseline="30000" dirty="0" smtClean="0"/>
              <a:t>2</a:t>
            </a:r>
            <a:r>
              <a:rPr lang="cs-CZ" dirty="0" smtClean="0"/>
              <a:t> = 576 + 100</a:t>
            </a:r>
          </a:p>
          <a:p>
            <a:pPr>
              <a:buNone/>
            </a:pPr>
            <a:r>
              <a:rPr lang="cs-CZ" dirty="0" smtClean="0"/>
              <a:t>	a</a:t>
            </a:r>
            <a:r>
              <a:rPr lang="cs-CZ" baseline="30000" dirty="0" smtClean="0"/>
              <a:t>2</a:t>
            </a:r>
            <a:r>
              <a:rPr lang="cs-CZ" dirty="0" smtClean="0"/>
              <a:t> = 676</a:t>
            </a:r>
          </a:p>
          <a:p>
            <a:pPr>
              <a:buNone/>
            </a:pPr>
            <a:r>
              <a:rPr lang="cs-CZ" dirty="0" smtClean="0"/>
              <a:t>	a = √676</a:t>
            </a:r>
          </a:p>
          <a:p>
            <a:pPr>
              <a:buNone/>
            </a:pPr>
            <a:r>
              <a:rPr lang="cs-CZ" dirty="0" smtClean="0"/>
              <a:t>	a = 26 cm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12.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Kosočtverec má délku strany 52 cm, úhlopříčka e = 96 cm. Vypočti velikost úhlopříčky </a:t>
            </a:r>
            <a:r>
              <a:rPr lang="cs-CZ" dirty="0" err="1" smtClean="0">
                <a:solidFill>
                  <a:srgbClr val="002060"/>
                </a:solidFill>
              </a:rPr>
              <a:t>f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 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08920"/>
            <a:ext cx="7200800" cy="341724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f = 2.x				f = 2 . 20 = 40</a:t>
            </a:r>
          </a:p>
          <a:p>
            <a:pPr>
              <a:buNone/>
            </a:pPr>
            <a:r>
              <a:rPr lang="cs-CZ" dirty="0" smtClean="0"/>
              <a:t>	x</a:t>
            </a:r>
            <a:r>
              <a:rPr lang="cs-CZ" baseline="30000" dirty="0" smtClean="0"/>
              <a:t>2</a:t>
            </a:r>
            <a:r>
              <a:rPr lang="cs-CZ" dirty="0" smtClean="0"/>
              <a:t> = 52</a:t>
            </a:r>
            <a:r>
              <a:rPr lang="cs-CZ" baseline="30000" dirty="0" smtClean="0"/>
              <a:t>2</a:t>
            </a:r>
            <a:r>
              <a:rPr lang="cs-CZ" dirty="0" smtClean="0"/>
              <a:t> – 48</a:t>
            </a:r>
            <a:r>
              <a:rPr lang="cs-CZ" baseline="30000" dirty="0" smtClean="0"/>
              <a:t>2			</a:t>
            </a:r>
            <a:r>
              <a:rPr lang="cs-CZ" dirty="0" smtClean="0"/>
              <a:t>f = 40 cm</a:t>
            </a:r>
            <a:endParaRPr lang="cs-CZ" baseline="30000" dirty="0" smtClean="0"/>
          </a:p>
          <a:p>
            <a:pPr>
              <a:buNone/>
            </a:pPr>
            <a:r>
              <a:rPr lang="cs-CZ" dirty="0" smtClean="0"/>
              <a:t>	x</a:t>
            </a:r>
            <a:r>
              <a:rPr lang="cs-CZ" baseline="30000" dirty="0" smtClean="0"/>
              <a:t>2</a:t>
            </a:r>
            <a:r>
              <a:rPr lang="cs-CZ" dirty="0" smtClean="0"/>
              <a:t> = 2 704 – 2 304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x</a:t>
            </a:r>
            <a:r>
              <a:rPr lang="cs-CZ" baseline="30000" dirty="0" smtClean="0"/>
              <a:t>2</a:t>
            </a:r>
            <a:r>
              <a:rPr lang="cs-CZ" dirty="0" smtClean="0"/>
              <a:t> = 400</a:t>
            </a:r>
          </a:p>
          <a:p>
            <a:pPr>
              <a:buNone/>
            </a:pPr>
            <a:r>
              <a:rPr lang="cs-CZ" dirty="0" smtClean="0"/>
              <a:t>	x = √400 = 20 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796136" y="458112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13.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Vzdálenost středu kružnice od tětivy je 4,2 cm, poloměr kružnice je 6,5 cm. Vypočítejte délku tětivy. 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432047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 t = 2x</a:t>
            </a:r>
          </a:p>
          <a:p>
            <a:pPr>
              <a:buNone/>
            </a:pPr>
            <a:r>
              <a:rPr lang="cs-CZ" dirty="0" smtClean="0"/>
              <a:t>	x</a:t>
            </a:r>
            <a:r>
              <a:rPr lang="cs-CZ" baseline="30000" dirty="0" smtClean="0"/>
              <a:t>2</a:t>
            </a:r>
            <a:r>
              <a:rPr lang="cs-CZ" dirty="0" smtClean="0"/>
              <a:t> = 6,5</a:t>
            </a:r>
            <a:r>
              <a:rPr lang="cs-CZ" baseline="30000" dirty="0" smtClean="0"/>
              <a:t>2</a:t>
            </a:r>
            <a:r>
              <a:rPr lang="cs-CZ" dirty="0" smtClean="0"/>
              <a:t> – 4,2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x</a:t>
            </a:r>
            <a:r>
              <a:rPr lang="cs-CZ" baseline="30000" dirty="0" smtClean="0"/>
              <a:t>2</a:t>
            </a:r>
            <a:r>
              <a:rPr lang="cs-CZ" dirty="0" smtClean="0"/>
              <a:t> = 42,25 – 17,64</a:t>
            </a:r>
          </a:p>
          <a:p>
            <a:pPr>
              <a:buNone/>
            </a:pPr>
            <a:r>
              <a:rPr lang="cs-CZ" dirty="0" smtClean="0"/>
              <a:t>	x</a:t>
            </a:r>
            <a:r>
              <a:rPr lang="cs-CZ" baseline="30000" dirty="0" smtClean="0"/>
              <a:t>2</a:t>
            </a:r>
            <a:r>
              <a:rPr lang="cs-CZ" dirty="0" smtClean="0"/>
              <a:t> = 24,61</a:t>
            </a:r>
          </a:p>
          <a:p>
            <a:pPr>
              <a:buNone/>
            </a:pPr>
            <a:r>
              <a:rPr lang="cs-CZ" dirty="0" smtClean="0"/>
              <a:t>	x = √24,61 = 4,96</a:t>
            </a:r>
          </a:p>
          <a:p>
            <a:pPr>
              <a:buNone/>
            </a:pPr>
            <a:r>
              <a:rPr lang="cs-CZ" dirty="0" smtClean="0"/>
              <a:t>	t = 2 . 4,96 = 9,92 </a:t>
            </a:r>
          </a:p>
          <a:p>
            <a:pPr>
              <a:buNone/>
            </a:pPr>
            <a:r>
              <a:rPr lang="cs-CZ" dirty="0" smtClean="0"/>
              <a:t>   Tětiva měří 9,9 cm.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588224" y="4509120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14.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Krabice tvaru krychle má hranu 8 cm. Vejde se úzké pouzdro o délce 13 cm do krabice? </a:t>
            </a:r>
            <a:r>
              <a:rPr lang="cs-CZ" smtClean="0">
                <a:solidFill>
                  <a:srgbClr val="002060"/>
                </a:solidFill>
              </a:rPr>
              <a:t>Zdůvodni.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8884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	</a:t>
            </a:r>
            <a:r>
              <a:rPr lang="cs-CZ" dirty="0" smtClean="0"/>
              <a:t>u</a:t>
            </a:r>
            <a:r>
              <a:rPr lang="cs-CZ" baseline="-25000" dirty="0" smtClean="0"/>
              <a:t>p</a:t>
            </a:r>
            <a:r>
              <a:rPr lang="cs-CZ" baseline="30000" dirty="0" smtClean="0"/>
              <a:t>2</a:t>
            </a:r>
            <a:r>
              <a:rPr lang="cs-CZ" dirty="0" smtClean="0"/>
              <a:t> = 8</a:t>
            </a:r>
            <a:r>
              <a:rPr lang="cs-CZ" baseline="30000" dirty="0" smtClean="0"/>
              <a:t>2</a:t>
            </a:r>
            <a:r>
              <a:rPr lang="cs-CZ" dirty="0" smtClean="0"/>
              <a:t> + </a:t>
            </a:r>
            <a:r>
              <a:rPr lang="cs-CZ" dirty="0" err="1" smtClean="0"/>
              <a:t>8</a:t>
            </a:r>
            <a:r>
              <a:rPr lang="cs-CZ" baseline="30000" dirty="0" err="1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u</a:t>
            </a:r>
            <a:r>
              <a:rPr lang="cs-CZ" baseline="-25000" dirty="0" smtClean="0"/>
              <a:t>p</a:t>
            </a:r>
            <a:r>
              <a:rPr lang="cs-CZ" baseline="30000" dirty="0" smtClean="0"/>
              <a:t>2</a:t>
            </a:r>
            <a:r>
              <a:rPr lang="cs-CZ" dirty="0" smtClean="0"/>
              <a:t> = 64 + </a:t>
            </a:r>
            <a:r>
              <a:rPr lang="cs-CZ" dirty="0" err="1" smtClean="0"/>
              <a:t>64</a:t>
            </a:r>
            <a:r>
              <a:rPr lang="cs-CZ" dirty="0" smtClean="0"/>
              <a:t> = 128</a:t>
            </a:r>
          </a:p>
          <a:p>
            <a:pPr>
              <a:buNone/>
            </a:pPr>
            <a:r>
              <a:rPr lang="cs-CZ" dirty="0" smtClean="0"/>
              <a:t>	u</a:t>
            </a:r>
            <a:r>
              <a:rPr lang="cs-CZ" baseline="-25000" dirty="0" smtClean="0"/>
              <a:t>t</a:t>
            </a:r>
            <a:r>
              <a:rPr lang="cs-CZ" baseline="30000" dirty="0" smtClean="0"/>
              <a:t>2</a:t>
            </a:r>
            <a:r>
              <a:rPr lang="cs-CZ" dirty="0" smtClean="0"/>
              <a:t> = 128 + 8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u</a:t>
            </a:r>
            <a:r>
              <a:rPr lang="cs-CZ" baseline="-25000" dirty="0" smtClean="0"/>
              <a:t>t</a:t>
            </a:r>
            <a:r>
              <a:rPr lang="cs-CZ" baseline="30000" dirty="0" smtClean="0"/>
              <a:t>2</a:t>
            </a:r>
            <a:r>
              <a:rPr lang="cs-CZ" dirty="0" smtClean="0"/>
              <a:t> = 128 + 64 = 192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u</a:t>
            </a:r>
            <a:r>
              <a:rPr lang="cs-CZ" baseline="-25000" dirty="0" err="1" smtClean="0"/>
              <a:t>t</a:t>
            </a:r>
            <a:r>
              <a:rPr lang="cs-CZ" dirty="0" smtClean="0"/>
              <a:t>  = √192 = 13,9 cm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/>
              <a:t>Pouzdro se vejde do krabice.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516216" y="4365104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062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15. 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Žebřík délky 10 m je opřen o zeď tak, že spodní konec žebříku je od zdi vzdálen 1,8 m. Do jaké výšky zdi sahá horní konec žebříku?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x</a:t>
            </a:r>
            <a:r>
              <a:rPr lang="cs-CZ" baseline="30000" dirty="0" smtClean="0"/>
              <a:t>2</a:t>
            </a:r>
            <a:r>
              <a:rPr lang="cs-CZ" dirty="0" smtClean="0"/>
              <a:t> = 10</a:t>
            </a:r>
            <a:r>
              <a:rPr lang="cs-CZ" baseline="30000" dirty="0" smtClean="0"/>
              <a:t>2</a:t>
            </a:r>
            <a:r>
              <a:rPr lang="cs-CZ" dirty="0" smtClean="0"/>
              <a:t> - 1,8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x</a:t>
            </a:r>
            <a:r>
              <a:rPr lang="cs-CZ" baseline="30000" dirty="0" smtClean="0"/>
              <a:t>2</a:t>
            </a:r>
            <a:r>
              <a:rPr lang="cs-CZ" dirty="0" smtClean="0"/>
              <a:t> = 100 – 3,24</a:t>
            </a:r>
          </a:p>
          <a:p>
            <a:pPr>
              <a:buNone/>
            </a:pPr>
            <a:r>
              <a:rPr lang="cs-CZ" dirty="0" smtClean="0"/>
              <a:t> 	x</a:t>
            </a:r>
            <a:r>
              <a:rPr lang="cs-CZ" baseline="30000" dirty="0" smtClean="0"/>
              <a:t>2</a:t>
            </a:r>
            <a:r>
              <a:rPr lang="cs-CZ" dirty="0" smtClean="0"/>
              <a:t> = 96,76</a:t>
            </a:r>
          </a:p>
          <a:p>
            <a:pPr>
              <a:buNone/>
            </a:pPr>
            <a:r>
              <a:rPr lang="cs-CZ" dirty="0" smtClean="0"/>
              <a:t>	x = 9,8 m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588224" y="4509120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8003232" cy="373042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16.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Poloměr kružnice je 3 cm, bodem A prochází tečna ke kružnici, T je bod dotyku, IATI = 7 cm. Vypočítej vzdálenost bodu A od středu kružnice.   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573016"/>
            <a:ext cx="8229600" cy="316835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 lvl="1">
              <a:buNone/>
            </a:pPr>
            <a:r>
              <a:rPr lang="cs-CZ" dirty="0" smtClean="0"/>
              <a:t> IASI</a:t>
            </a:r>
            <a:r>
              <a:rPr lang="cs-CZ" baseline="30000" dirty="0" smtClean="0"/>
              <a:t>2</a:t>
            </a:r>
            <a:r>
              <a:rPr lang="cs-CZ" dirty="0" smtClean="0"/>
              <a:t> = r</a:t>
            </a:r>
            <a:r>
              <a:rPr lang="cs-CZ" baseline="30000" dirty="0" smtClean="0"/>
              <a:t>2</a:t>
            </a:r>
            <a:r>
              <a:rPr lang="cs-CZ" dirty="0" smtClean="0"/>
              <a:t> + IATI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 IASI</a:t>
            </a:r>
            <a:r>
              <a:rPr lang="cs-CZ" baseline="30000" dirty="0" smtClean="0"/>
              <a:t>2</a:t>
            </a:r>
            <a:r>
              <a:rPr lang="cs-CZ" dirty="0" smtClean="0"/>
              <a:t> = 3</a:t>
            </a:r>
            <a:r>
              <a:rPr lang="cs-CZ" baseline="30000" dirty="0" smtClean="0"/>
              <a:t>2</a:t>
            </a:r>
            <a:r>
              <a:rPr lang="cs-CZ" dirty="0" smtClean="0"/>
              <a:t> + 7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 IASI</a:t>
            </a:r>
            <a:r>
              <a:rPr lang="cs-CZ" baseline="30000" dirty="0" smtClean="0"/>
              <a:t>2</a:t>
            </a:r>
            <a:r>
              <a:rPr lang="cs-CZ" dirty="0" smtClean="0"/>
              <a:t> = 9 + 49 = 58</a:t>
            </a:r>
          </a:p>
          <a:p>
            <a:pPr lvl="1">
              <a:buNone/>
            </a:pPr>
            <a:r>
              <a:rPr lang="cs-CZ" dirty="0" smtClean="0"/>
              <a:t> IASI  = √58 = 7,6 cm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804248" y="515719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17.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Strana čtverce měří 14 cm.Vypočítej poloměr kružnice čtverci opsané. 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a</a:t>
            </a:r>
            <a:r>
              <a:rPr lang="cs-CZ" baseline="30000" dirty="0" smtClean="0"/>
              <a:t>2</a:t>
            </a:r>
            <a:r>
              <a:rPr lang="cs-CZ" dirty="0" smtClean="0"/>
              <a:t> = r</a:t>
            </a:r>
            <a:r>
              <a:rPr lang="cs-CZ" baseline="30000" dirty="0" smtClean="0"/>
              <a:t>2</a:t>
            </a:r>
            <a:r>
              <a:rPr lang="cs-CZ" dirty="0" smtClean="0"/>
              <a:t> + </a:t>
            </a:r>
            <a:r>
              <a:rPr lang="cs-CZ" dirty="0" err="1" smtClean="0"/>
              <a:t>r</a:t>
            </a:r>
            <a:r>
              <a:rPr lang="cs-CZ" baseline="30000" dirty="0" err="1" smtClean="0"/>
              <a:t>2</a:t>
            </a:r>
            <a:endParaRPr lang="cs-CZ" baseline="30000" dirty="0" smtClean="0"/>
          </a:p>
          <a:p>
            <a:pPr>
              <a:buNone/>
            </a:pPr>
            <a:r>
              <a:rPr lang="cs-CZ" baseline="30000" dirty="0" smtClean="0"/>
              <a:t>	</a:t>
            </a:r>
            <a:r>
              <a:rPr lang="cs-CZ" dirty="0" smtClean="0"/>
              <a:t>a</a:t>
            </a:r>
            <a:r>
              <a:rPr lang="cs-CZ" baseline="30000" dirty="0" smtClean="0"/>
              <a:t>2 </a:t>
            </a:r>
            <a:r>
              <a:rPr lang="cs-CZ" dirty="0" smtClean="0"/>
              <a:t> = 2r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14</a:t>
            </a:r>
            <a:r>
              <a:rPr lang="cs-CZ" baseline="30000" dirty="0" smtClean="0"/>
              <a:t>2</a:t>
            </a:r>
            <a:r>
              <a:rPr lang="cs-CZ" dirty="0" smtClean="0"/>
              <a:t> = 2r</a:t>
            </a:r>
            <a:r>
              <a:rPr lang="cs-CZ" baseline="30000" dirty="0" smtClean="0"/>
              <a:t>2</a:t>
            </a:r>
          </a:p>
          <a:p>
            <a:pPr>
              <a:buNone/>
            </a:pPr>
            <a:r>
              <a:rPr lang="cs-CZ" baseline="30000" dirty="0" smtClean="0"/>
              <a:t>	</a:t>
            </a:r>
            <a:r>
              <a:rPr lang="cs-CZ" dirty="0" smtClean="0"/>
              <a:t>196 = 2r</a:t>
            </a:r>
            <a:r>
              <a:rPr lang="cs-CZ" baseline="30000" dirty="0" smtClean="0"/>
              <a:t>2</a:t>
            </a:r>
          </a:p>
          <a:p>
            <a:pPr>
              <a:buNone/>
            </a:pPr>
            <a:r>
              <a:rPr lang="cs-CZ" baseline="30000" dirty="0" smtClean="0"/>
              <a:t>	</a:t>
            </a:r>
            <a:r>
              <a:rPr lang="cs-CZ" dirty="0" smtClean="0"/>
              <a:t> r</a:t>
            </a:r>
            <a:r>
              <a:rPr lang="cs-CZ" baseline="30000" dirty="0" smtClean="0"/>
              <a:t>2</a:t>
            </a:r>
            <a:r>
              <a:rPr lang="cs-CZ" dirty="0" smtClean="0"/>
              <a:t> = 98</a:t>
            </a:r>
          </a:p>
          <a:p>
            <a:pPr>
              <a:buNone/>
            </a:pPr>
            <a:r>
              <a:rPr lang="cs-CZ" dirty="0" smtClean="0"/>
              <a:t>	r = √98 = 9,9 cm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5652120" y="4221088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231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18.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Jak dlouhé je zábradlí u schodiště se 16 schody, je-li schod 26 cm široký a 14 cm vysoký?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dirty="0" smtClean="0"/>
              <a:t>	s</a:t>
            </a:r>
            <a:r>
              <a:rPr lang="cs-CZ" baseline="30000" dirty="0" smtClean="0"/>
              <a:t>2</a:t>
            </a:r>
            <a:r>
              <a:rPr lang="cs-CZ" dirty="0" smtClean="0"/>
              <a:t> = 26</a:t>
            </a:r>
            <a:r>
              <a:rPr lang="cs-CZ" baseline="30000" dirty="0" smtClean="0"/>
              <a:t>2</a:t>
            </a:r>
            <a:r>
              <a:rPr lang="cs-CZ" dirty="0" smtClean="0"/>
              <a:t> + 14</a:t>
            </a:r>
            <a:r>
              <a:rPr lang="cs-CZ" baseline="30000" dirty="0" smtClean="0"/>
              <a:t>2</a:t>
            </a:r>
          </a:p>
          <a:p>
            <a:pPr>
              <a:buNone/>
            </a:pPr>
            <a:r>
              <a:rPr lang="cs-CZ" dirty="0" smtClean="0"/>
              <a:t>	s</a:t>
            </a:r>
            <a:r>
              <a:rPr lang="cs-CZ" baseline="30000" dirty="0" smtClean="0"/>
              <a:t>2</a:t>
            </a:r>
            <a:r>
              <a:rPr lang="cs-CZ" dirty="0" smtClean="0"/>
              <a:t> = 676 + 196</a:t>
            </a:r>
          </a:p>
          <a:p>
            <a:pPr>
              <a:buNone/>
            </a:pPr>
            <a:r>
              <a:rPr lang="cs-CZ" dirty="0" smtClean="0"/>
              <a:t>	s</a:t>
            </a:r>
            <a:r>
              <a:rPr lang="cs-CZ" baseline="30000" dirty="0" smtClean="0"/>
              <a:t>2</a:t>
            </a:r>
            <a:r>
              <a:rPr lang="cs-CZ" dirty="0" smtClean="0"/>
              <a:t> = 872</a:t>
            </a:r>
          </a:p>
          <a:p>
            <a:pPr>
              <a:buNone/>
            </a:pPr>
            <a:r>
              <a:rPr lang="cs-CZ" dirty="0" smtClean="0"/>
              <a:t>	s = √872 = 29,5</a:t>
            </a:r>
          </a:p>
          <a:p>
            <a:pPr>
              <a:buNone/>
            </a:pPr>
            <a:r>
              <a:rPr lang="cs-CZ" baseline="30000" dirty="0" smtClean="0"/>
              <a:t>	</a:t>
            </a:r>
            <a:r>
              <a:rPr lang="cs-CZ" dirty="0" smtClean="0"/>
              <a:t>délka zábradlí: 16 . 29,5 = 472 cm.</a:t>
            </a:r>
            <a:endParaRPr lang="cs-CZ" dirty="0"/>
          </a:p>
        </p:txBody>
      </p:sp>
      <p:sp>
        <p:nvSpPr>
          <p:cNvPr id="4" name="Elipsa 3">
            <a:hlinkClick r:id="rId2" action="ppaction://hlinksldjump"/>
          </p:cNvPr>
          <p:cNvSpPr/>
          <p:nvPr/>
        </p:nvSpPr>
        <p:spPr>
          <a:xfrm>
            <a:off x="6732240" y="4437112"/>
            <a:ext cx="1224136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atin typeface="Arial Rounded MT Bold" pitchFamily="34" charset="0"/>
                <a:hlinkClick r:id="rId2" action="ppaction://hlinksldjump"/>
              </a:rPr>
              <a:t>zpět</a:t>
            </a:r>
            <a:endParaRPr lang="cs-CZ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Texty: vlastní práce autora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890</TotalTime>
  <Words>340</Words>
  <Application>Microsoft Office PowerPoint</Application>
  <PresentationFormat>Předvádění na obrazovce (4:3)</PresentationFormat>
  <Paragraphs>191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Pythagorova věta  SLOVNÍ ÚLOHY</vt:lpstr>
      <vt:lpstr>Snímek 2</vt:lpstr>
      <vt:lpstr>Pravidla</vt:lpstr>
      <vt:lpstr>Snímek 4</vt:lpstr>
      <vt:lpstr>1.  Rozhodni, zda je trojúhelník pravoúhlý: a = 35 mm , b = 12 mm, c = 37 mm.</vt:lpstr>
      <vt:lpstr>  2.  Rozhodni, zda je trojúhelník pravoúhlý: a =6,3 dm, b =1,6 dm, c = 6,5 dm.       </vt:lpstr>
      <vt:lpstr> 3.  Rozhodni, zda je trojúhelník pravoúhlý: a = 72cm, b = 23cm, c = 85cm.  </vt:lpstr>
      <vt:lpstr>4. Vypočítej úhlopříčku obdélníku,  a = 13 cm, b = 10 cm.    </vt:lpstr>
      <vt:lpstr>  5.  Vypočítej šířku obdélníku, úhlopříčka měří 26 cm, délka obdélníka je 24 cm.    </vt:lpstr>
      <vt:lpstr>6.  Vypočítej délku obdélníka, úhlopříčka měří 15 cm, šířka je 8 cm.  </vt:lpstr>
      <vt:lpstr>7.  Vypočti výšku rovnostranného trojúhelníku, a = 8 cm.  </vt:lpstr>
      <vt:lpstr> 8.  Vypočti výšku rovnoramenného trojúhelníku, základna měří 28 cm, rameno měří 30 cm. </vt:lpstr>
      <vt:lpstr>9.  Vypočti úhlopříčku čtverce, a = 9 cm. </vt:lpstr>
      <vt:lpstr>10.  Vypočti délku ramen rovnoramenného trojúhelníka, výška je 5 cm, základna měří 16 cm.</vt:lpstr>
      <vt:lpstr> 11. Kosočtverec má úhlopříčky e = 48 cm, f = 20 cm. Vypočti délku strany kosočtverce.  </vt:lpstr>
      <vt:lpstr>  12. Kosočtverec má délku strany 52 cm, úhlopříčka e = 96 cm. Vypočti velikost úhlopříčky f.    </vt:lpstr>
      <vt:lpstr>13. Vzdálenost středu kružnice od tětivy je 4,2 cm, poloměr kružnice je 6,5 cm. Vypočítejte délku tětivy.   </vt:lpstr>
      <vt:lpstr>14.  Krabice tvaru krychle má hranu 8 cm. Vejde se úzké pouzdro o délce 13 cm do krabice? Zdůvodni.</vt:lpstr>
      <vt:lpstr>15.  Žebřík délky 10 m je opřen o zeď tak, že spodní konec žebříku je od zdi vzdálen 1,8 m. Do jaké výšky zdi sahá horní konec žebříku?</vt:lpstr>
      <vt:lpstr>16. Poloměr kružnice je 3 cm, bodem A prochází tečna ke kružnici, T je bod dotyku, IATI = 7 cm. Vypočítej vzdálenost bodu A od středu kružnice.    </vt:lpstr>
      <vt:lpstr>17. Strana čtverce měří 14 cm.Vypočítej poloměr kružnice čtverci opsané.  </vt:lpstr>
      <vt:lpstr>18. Jak dlouhé je zábradlí u schodiště se 16 schody, je-li schod 26 cm široký a 14 cm vysoký?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Jitka Vystavělová</dc:creator>
  <cp:lastModifiedBy>Jitka Vystavělová</cp:lastModifiedBy>
  <cp:revision>181</cp:revision>
  <dcterms:created xsi:type="dcterms:W3CDTF">2012-04-29T12:49:10Z</dcterms:created>
  <dcterms:modified xsi:type="dcterms:W3CDTF">2013-06-30T17:16:39Z</dcterms:modified>
</cp:coreProperties>
</file>