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4" r:id="rId2"/>
    <p:sldId id="256" r:id="rId3"/>
    <p:sldId id="258" r:id="rId4"/>
    <p:sldId id="259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271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12:43:01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5.w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hyperlink" Target="http://kabinet.fyzika.net/aplety/zdymadlo/index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3512875"/>
              </p:ext>
            </p:extLst>
          </p:nvPr>
        </p:nvGraphicFramePr>
        <p:xfrm>
          <a:off x="2411760" y="167537"/>
          <a:ext cx="4248472" cy="6416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7"/>
                        <a:ext cx="4248472" cy="64165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71055658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hajekp\AppData\Local\Microsoft\Windows\Temporary Internet Files\Content.IE5\4NROZU45\MP9004065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70761"/>
            <a:ext cx="5486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Tlak v kapalině vyvolaný její tíhou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64037" y="1124744"/>
            <a:ext cx="4529137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Hydrostatická tlaková síla je vyvolána tíhou kapaliny a je různě veliká dle hloubky pod volnou hladinou.</a:t>
            </a:r>
            <a:endParaRPr lang="cs-CZ" sz="3600" dirty="0" smtClean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08611"/>
            <a:ext cx="3581400" cy="392430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ajekp\AppData\Local\Microsoft\Windows\Temporary Internet Files\Content.IE5\Y9HBNUS6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5910"/>
            <a:ext cx="9144000" cy="6334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Hydrostatický tlak </a:t>
            </a:r>
            <a:r>
              <a:rPr lang="cs-CZ" sz="3600" dirty="0" err="1" smtClean="0"/>
              <a:t>p</a:t>
            </a:r>
            <a:r>
              <a:rPr lang="cs-CZ" sz="3600" baseline="-25000" dirty="0" err="1" smtClean="0"/>
              <a:t>h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19162" y="1764106"/>
                <a:ext cx="8574013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800" i="1" smtClean="0">
                              <a:solidFill>
                                <a:schemeClr val="bg1">
                                  <a:lumMod val="9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800" b="0" i="1" smtClean="0">
                              <a:solidFill>
                                <a:schemeClr val="bg1">
                                  <a:lumMod val="9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4800" b="0" i="1" smtClean="0">
                              <a:solidFill>
                                <a:schemeClr val="bg1">
                                  <a:lumMod val="95000"/>
                                </a:schemeClr>
                              </a:solidFill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sz="480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</a:rPr>
                        <m:t>𝐺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</a:rPr>
                        <m:t>𝑚𝑔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𝑆h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4800" b="0" i="1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4800" dirty="0" smtClean="0">
                  <a:solidFill>
                    <a:schemeClr val="bg1">
                      <a:lumMod val="95000"/>
                    </a:schemeClr>
                  </a:solidFill>
                </a:endParaRPr>
              </a:p>
              <a:p>
                <a:endParaRPr lang="cs-CZ" sz="2400" i="1" dirty="0" smtClean="0">
                  <a:solidFill>
                    <a:schemeClr val="bg1">
                      <a:lumMod val="9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162" y="1764106"/>
                <a:ext cx="8574013" cy="120032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odvození</a:t>
            </a:r>
            <a:endParaRPr lang="cs-CZ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612" y="681122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7" y="2657114"/>
            <a:ext cx="5616624" cy="421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0825" y="1170266"/>
            <a:ext cx="6989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Hydrostatická tlaková síla: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667205" y="3467246"/>
                <a:ext cx="3428858" cy="10275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sz="32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h</m:t>
                              </m:r>
                            </m:sub>
                          </m:sSub>
                        </m:num>
                        <m:den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𝑆h</m:t>
                          </m:r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𝑔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7205" y="3467246"/>
                <a:ext cx="3428858" cy="102752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292080" y="2779769"/>
            <a:ext cx="36010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Potom hydrostatický tlak:</a:t>
            </a:r>
            <a:endParaRPr lang="cs-CZ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21494" y="477646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A odtud:</a:t>
            </a:r>
            <a:endParaRPr lang="cs-CZ" sz="2800" dirty="0">
              <a:solidFill>
                <a:schemeClr val="bg1">
                  <a:lumMod val="9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292080" y="5517231"/>
                <a:ext cx="3670591" cy="1015663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6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6000" b="0" i="1" smtClean="0"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6000" b="0" i="1" smtClean="0"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sz="6000" i="1" smtClean="0">
                          <a:latin typeface="Cambria Math"/>
                        </a:rPr>
                        <m:t>=</m:t>
                      </m:r>
                      <m:r>
                        <a:rPr lang="cs-CZ" sz="6000" b="0" i="1" smtClean="0">
                          <a:latin typeface="Cambria Math"/>
                        </a:rPr>
                        <m:t>h</m:t>
                      </m:r>
                      <m:r>
                        <a:rPr lang="cs-CZ" sz="6000" b="0" i="1" smtClean="0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6000" b="0" i="1" smtClean="0"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6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517231"/>
                <a:ext cx="3670591" cy="101566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jekp\AppData\Local\Microsoft\Windows\Temporary Internet Files\Content.IE5\JWYK5NAV\MP9004310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7493"/>
            <a:ext cx="9144000" cy="610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Hydrostatický tlak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4157" y="4653136"/>
            <a:ext cx="5283947" cy="2062103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Velikost hydrostatického tlaku závisí jen na </a:t>
            </a:r>
            <a:r>
              <a:rPr lang="cs-CZ" sz="3200" dirty="0"/>
              <a:t>hustotě </a:t>
            </a:r>
            <a:r>
              <a:rPr lang="cs-CZ" sz="3200" dirty="0" smtClean="0"/>
              <a:t>kapaliny</a:t>
            </a:r>
            <a:br>
              <a:rPr lang="cs-CZ" sz="3200" dirty="0" smtClean="0"/>
            </a:br>
            <a:r>
              <a:rPr lang="cs-CZ" sz="3200" dirty="0" smtClean="0"/>
              <a:t>a </a:t>
            </a:r>
            <a:r>
              <a:rPr lang="cs-CZ" sz="3200" dirty="0"/>
              <a:t>hloubce (nikoliv objemu kapaliny či tvaru nádoby).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0908" y="835025"/>
            <a:ext cx="86651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Místa o stejném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nazýváme hladiny. Volný povrch</a:t>
            </a:r>
            <a:br>
              <a:rPr lang="cs-CZ" sz="2400" dirty="0" smtClean="0"/>
            </a:br>
            <a:r>
              <a:rPr lang="cs-CZ" sz="2400" dirty="0" smtClean="0"/>
              <a:t>kapaliny má nulový </a:t>
            </a:r>
            <a:r>
              <a:rPr lang="cs-CZ" sz="2400" dirty="0" err="1"/>
              <a:t>p</a:t>
            </a:r>
            <a:r>
              <a:rPr lang="cs-CZ" sz="2400" baseline="-25000" dirty="0" err="1"/>
              <a:t>h</a:t>
            </a:r>
            <a:r>
              <a:rPr lang="cs-CZ" sz="2400" dirty="0"/>
              <a:t> </a:t>
            </a:r>
            <a:r>
              <a:rPr lang="cs-CZ" sz="2400" dirty="0" smtClean="0"/>
              <a:t>a nazývá se </a:t>
            </a:r>
            <a:r>
              <a:rPr lang="cs-CZ" sz="2400" b="1" dirty="0" smtClean="0">
                <a:solidFill>
                  <a:srgbClr val="FF0000"/>
                </a:solidFill>
              </a:rPr>
              <a:t>volná hladina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989885">
            <a:off x="7071000" y="1507537"/>
            <a:ext cx="1102063" cy="316972"/>
          </a:xfrm>
          <a:prstGeom prst="rightArrow">
            <a:avLst>
              <a:gd name="adj1" fmla="val 27575"/>
              <a:gd name="adj2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292080" y="5517231"/>
                <a:ext cx="3670591" cy="1015663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6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6000" b="0" i="1" smtClean="0"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6000" b="0" i="1" smtClean="0"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sz="6000" i="1" smtClean="0">
                          <a:latin typeface="Cambria Math"/>
                        </a:rPr>
                        <m:t>=</m:t>
                      </m:r>
                      <m:r>
                        <a:rPr lang="cs-CZ" sz="6000" b="0" i="1" smtClean="0">
                          <a:latin typeface="Cambria Math"/>
                        </a:rPr>
                        <m:t>h</m:t>
                      </m:r>
                      <m:r>
                        <a:rPr lang="cs-CZ" sz="6000" b="0" i="1" smtClean="0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6000" b="0" i="1" smtClean="0"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60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517231"/>
                <a:ext cx="3670591" cy="101566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/>
      <p:bldP spid="6" grpId="0" animBg="1"/>
      <p:bldP spid="6" grpId="1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hajekp\AppData\Local\Microsoft\Windows\Temporary Internet Files\Content.IE5\JWYK5NAV\MP9004483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Hydrostatický paradox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1397" y="1124744"/>
            <a:ext cx="68908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Tíha kapalin </a:t>
            </a:r>
            <a:r>
              <a:rPr lang="cs-CZ" sz="3200" dirty="0"/>
              <a:t>v těchto nádobách </a:t>
            </a:r>
            <a:r>
              <a:rPr lang="cs-CZ" sz="3200" dirty="0" smtClean="0"/>
              <a:t>je </a:t>
            </a:r>
            <a:r>
              <a:rPr lang="cs-CZ" sz="3200" dirty="0"/>
              <a:t>různá, </a:t>
            </a:r>
            <a:r>
              <a:rPr lang="cs-CZ" sz="3200" dirty="0" smtClean="0"/>
              <a:t>přesto tlaková </a:t>
            </a:r>
            <a:r>
              <a:rPr lang="cs-CZ" sz="3200" dirty="0"/>
              <a:t>síla na dno </a:t>
            </a:r>
            <a:r>
              <a:rPr lang="cs-CZ" sz="3200" dirty="0" smtClean="0"/>
              <a:t>je ve všech nádobách stejná</a:t>
            </a:r>
            <a:r>
              <a:rPr lang="cs-CZ" sz="3200" dirty="0"/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96952"/>
            <a:ext cx="7315200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422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hajekp\AppData\Local\Microsoft\Windows\Temporary Internet Files\Content.IE5\JWYK5NAV\MP900430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913"/>
            <a:ext cx="9144000" cy="670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Spojené nádoby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1397" y="1124744"/>
            <a:ext cx="68908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Spojené </a:t>
            </a:r>
            <a:r>
              <a:rPr lang="cs-CZ" sz="3200" dirty="0">
                <a:solidFill>
                  <a:srgbClr val="FFFF00"/>
                </a:solidFill>
              </a:rPr>
              <a:t>nádoby mají v každém rameni </a:t>
            </a:r>
            <a:r>
              <a:rPr lang="cs-CZ" sz="3200" dirty="0" smtClean="0">
                <a:solidFill>
                  <a:srgbClr val="FFFF00"/>
                </a:solidFill>
              </a:rPr>
              <a:t>ve stejné </a:t>
            </a:r>
            <a:r>
              <a:rPr lang="cs-CZ" sz="3200" dirty="0">
                <a:solidFill>
                  <a:srgbClr val="FFFF00"/>
                </a:solidFill>
              </a:rPr>
              <a:t>hloubce stejný tlak, tedy i stejnou výšku kapalinového sloupce k volné hladině – využití hadicová libela (vodováha</a:t>
            </a:r>
            <a:r>
              <a:rPr lang="cs-CZ" sz="3200" dirty="0" smtClean="0">
                <a:solidFill>
                  <a:srgbClr val="FFFF00"/>
                </a:solidFill>
              </a:rPr>
              <a:t>).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5124" name="Picture 4" descr="C:\Users\hajekp\AppData\Local\Microsoft\Windows\Temporary Internet Files\Content.IE5\Y9HBNUS6\MP9004018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688" y="377574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jekp\AppData\Local\Microsoft\Windows\Temporary Internet Files\Content.IE5\FEH5A0K1\MP90017869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89148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405" y="3538383"/>
            <a:ext cx="5380155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>
            <a:hlinkClick r:id="rId7"/>
          </p:cNvPr>
          <p:cNvSpPr/>
          <p:nvPr/>
        </p:nvSpPr>
        <p:spPr>
          <a:xfrm rot="1417154">
            <a:off x="6571446" y="2484145"/>
            <a:ext cx="2377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Applet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940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67544" y="1000125"/>
            <a:ext cx="8208912" cy="13849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u="sng" dirty="0" smtClean="0"/>
              <a:t>Příklad:</a:t>
            </a:r>
          </a:p>
          <a:p>
            <a:r>
              <a:rPr lang="cs-CZ" sz="2800" dirty="0"/>
              <a:t>Jaký je hydrostatický tlak na dně bazénu o rozměrech </a:t>
            </a:r>
          </a:p>
          <a:p>
            <a:r>
              <a:rPr lang="cs-CZ" sz="2800" dirty="0"/>
              <a:t>4 x 8 m v hloubce 3m pod hladinou 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92892" y="2636912"/>
            <a:ext cx="8255571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/>
              <a:t>h = </a:t>
            </a:r>
            <a:r>
              <a:rPr lang="cs-CZ" sz="3600" i="1" dirty="0" smtClean="0"/>
              <a:t>3 m</a:t>
            </a:r>
            <a:endParaRPr lang="cs-CZ" sz="3600" dirty="0"/>
          </a:p>
          <a:p>
            <a:r>
              <a:rPr lang="cs-CZ" sz="3600" i="1" dirty="0"/>
              <a:t>ρ = </a:t>
            </a:r>
            <a:r>
              <a:rPr lang="cs-CZ" sz="3600" i="1" dirty="0" smtClean="0"/>
              <a:t>1000 kg/m</a:t>
            </a:r>
            <a:r>
              <a:rPr lang="cs-CZ" sz="3600" i="1" baseline="30000" dirty="0" smtClean="0"/>
              <a:t>3</a:t>
            </a:r>
            <a:endParaRPr lang="cs-CZ" sz="3600" dirty="0"/>
          </a:p>
          <a:p>
            <a:r>
              <a:rPr lang="cs-CZ" sz="3600" i="1" u="sng" dirty="0"/>
              <a:t>g = </a:t>
            </a:r>
            <a:r>
              <a:rPr lang="cs-CZ" sz="3600" i="1" u="sng" dirty="0" smtClean="0"/>
              <a:t>10 m/s</a:t>
            </a:r>
            <a:r>
              <a:rPr lang="cs-CZ" sz="3600" i="1" u="sng" baseline="30000" dirty="0" smtClean="0"/>
              <a:t>2</a:t>
            </a:r>
            <a:endParaRPr lang="cs-CZ" sz="3600" i="1" u="sng" dirty="0" smtClean="0"/>
          </a:p>
          <a:p>
            <a:r>
              <a:rPr lang="cs-CZ" sz="3600" i="1" dirty="0" err="1" smtClean="0"/>
              <a:t>p</a:t>
            </a:r>
            <a:r>
              <a:rPr lang="cs-CZ" sz="3600" i="1" baseline="-25000" dirty="0" err="1" smtClean="0"/>
              <a:t>h</a:t>
            </a:r>
            <a:r>
              <a:rPr lang="cs-CZ" sz="3600" i="1" dirty="0" smtClean="0"/>
              <a:t>=</a:t>
            </a:r>
            <a:r>
              <a:rPr lang="cs-CZ" sz="3600" i="1" dirty="0"/>
              <a:t> </a:t>
            </a:r>
            <a:r>
              <a:rPr lang="cs-CZ" sz="3600" i="1" dirty="0" smtClean="0"/>
              <a:t>?</a:t>
            </a:r>
          </a:p>
          <a:p>
            <a:r>
              <a:rPr lang="cs-CZ" sz="3600" i="1" u="sng" dirty="0" smtClean="0"/>
              <a:t>          </a:t>
            </a:r>
            <a:endParaRPr lang="cs-CZ" sz="3600" dirty="0"/>
          </a:p>
          <a:p>
            <a:r>
              <a:rPr lang="cs-CZ" sz="3200" b="1" i="1" dirty="0" err="1"/>
              <a:t>p</a:t>
            </a:r>
            <a:r>
              <a:rPr lang="cs-CZ" sz="3200" b="1" i="1" baseline="-25000" dirty="0" err="1"/>
              <a:t>h</a:t>
            </a:r>
            <a:r>
              <a:rPr lang="cs-CZ" sz="3200" b="1" i="1" dirty="0"/>
              <a:t>= </a:t>
            </a:r>
            <a:r>
              <a:rPr lang="cs-CZ" sz="3200" b="1" i="1" dirty="0" err="1"/>
              <a:t>hρg</a:t>
            </a:r>
            <a:r>
              <a:rPr lang="cs-CZ" sz="3200" i="1" dirty="0"/>
              <a:t> = 3 . 1000 . 10 = 30000Pa = 30kPa</a:t>
            </a:r>
            <a:endParaRPr lang="cs-CZ" sz="3200" dirty="0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Výpočet hydrostatického tlaku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47" name="Picture 3" descr="C:\Users\hajekp\AppData\Local\Microsoft\Windows\Temporary Internet Files\Content.IE5\4NROZU45\MP9004306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198" y="2564904"/>
            <a:ext cx="4138258" cy="274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23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1773</TotalTime>
  <Words>186</Words>
  <Application>Microsoft Office PowerPoint</Application>
  <PresentationFormat>Předvádění na obrazovce (4:3)</PresentationFormat>
  <Paragraphs>33</Paragraphs>
  <Slides>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195</cp:revision>
  <dcterms:created xsi:type="dcterms:W3CDTF">2012-05-07T15:15:55Z</dcterms:created>
  <dcterms:modified xsi:type="dcterms:W3CDTF">2013-06-28T10:43:44Z</dcterms:modified>
</cp:coreProperties>
</file>