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6" r:id="rId2"/>
    <p:sldId id="256" r:id="rId3"/>
    <p:sldId id="258" r:id="rId4"/>
    <p:sldId id="263" r:id="rId5"/>
    <p:sldId id="264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12:47:21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00782531"/>
              </p:ext>
            </p:extLst>
          </p:nvPr>
        </p:nvGraphicFramePr>
        <p:xfrm>
          <a:off x="2411760" y="167535"/>
          <a:ext cx="4392488" cy="66340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92488" cy="66340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43231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" name="Picture 20" descr="C:\Users\hajekp\AppData\Local\Microsoft\Windows\Temporary Internet Files\Content.IE5\Y9HBNUS6\MP9004231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146" y="0"/>
            <a:ext cx="708570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Plování těles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0825" y="3969972"/>
            <a:ext cx="3169047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Důsledkem Archimedova zákona </a:t>
            </a:r>
            <a:r>
              <a:rPr lang="cs-CZ" sz="3600" dirty="0" smtClean="0"/>
              <a:t>jsou různé </a:t>
            </a:r>
            <a:r>
              <a:rPr lang="cs-CZ" sz="3600" dirty="0"/>
              <a:t>případy plování </a:t>
            </a:r>
            <a:r>
              <a:rPr lang="cs-CZ" sz="3600" dirty="0" smtClean="0"/>
              <a:t>těles.</a:t>
            </a:r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70" y="1484784"/>
            <a:ext cx="4867275" cy="4867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Je-li hustota tělesa: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1" y="2922910"/>
            <a:ext cx="3295665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ak </a:t>
            </a:r>
            <a:r>
              <a:rPr lang="cs-CZ" sz="3600" dirty="0"/>
              <a:t>výslednice sil směřuje svisle dolů a těleso klesá ke </a:t>
            </a:r>
            <a:r>
              <a:rPr lang="cs-CZ" sz="3600" dirty="0" smtClean="0"/>
              <a:t>dnu</a:t>
            </a:r>
            <a:r>
              <a:rPr lang="cs-CZ" sz="3600" dirty="0"/>
              <a:t>.</a:t>
            </a:r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ovéPole 27"/>
          <p:cNvSpPr txBox="1"/>
          <p:nvPr/>
        </p:nvSpPr>
        <p:spPr>
          <a:xfrm rot="769656">
            <a:off x="4869131" y="1012220"/>
            <a:ext cx="3932723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/>
              <a:t>ρ</a:t>
            </a:r>
            <a:r>
              <a:rPr lang="cs-CZ" sz="6600" baseline="-25000" dirty="0" err="1" smtClean="0"/>
              <a:t>T</a:t>
            </a:r>
            <a:r>
              <a:rPr lang="cs-CZ" sz="6600" baseline="-25000" dirty="0" smtClean="0"/>
              <a:t> </a:t>
            </a:r>
            <a:r>
              <a:rPr lang="cs-CZ" sz="6600" dirty="0" smtClean="0"/>
              <a:t>&gt; </a:t>
            </a:r>
            <a:r>
              <a:rPr lang="cs-CZ" sz="6600" dirty="0" err="1" smtClean="0"/>
              <a:t>ρ</a:t>
            </a:r>
            <a:r>
              <a:rPr lang="cs-CZ" sz="6600" baseline="-25000" dirty="0" err="1" smtClean="0"/>
              <a:t>kapaliny</a:t>
            </a:r>
            <a:endParaRPr lang="cs-CZ" sz="6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45610" y="31546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</a:t>
            </a:r>
            <a:r>
              <a:rPr lang="cs-CZ" sz="2800" baseline="-25000" dirty="0" err="1"/>
              <a:t>v</a:t>
            </a:r>
            <a:r>
              <a:rPr lang="cs-CZ" sz="2800" baseline="-25000" dirty="0" err="1" smtClean="0"/>
              <a:t>z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53732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r>
              <a:rPr lang="cs-CZ" sz="2800" baseline="-25000" dirty="0" smtClean="0"/>
              <a:t>G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33" y="1676772"/>
            <a:ext cx="4781550" cy="4800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Je-li hustota tělesa: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1" y="2922910"/>
            <a:ext cx="3295665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ak </a:t>
            </a:r>
            <a:r>
              <a:rPr lang="cs-CZ" sz="3600" dirty="0"/>
              <a:t>výslednice sil = </a:t>
            </a:r>
            <a:r>
              <a:rPr lang="cs-CZ" sz="3600" dirty="0" smtClean="0"/>
              <a:t>0 </a:t>
            </a:r>
            <a:r>
              <a:rPr lang="cs-CZ" sz="3600" dirty="0"/>
              <a:t>a těleso se v kapalině volně </a:t>
            </a:r>
            <a:r>
              <a:rPr lang="cs-CZ" sz="3600" dirty="0" smtClean="0"/>
              <a:t>vznáší.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ovéPole 27"/>
          <p:cNvSpPr txBox="1"/>
          <p:nvPr/>
        </p:nvSpPr>
        <p:spPr>
          <a:xfrm rot="769656">
            <a:off x="4869131" y="1012220"/>
            <a:ext cx="3932723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/>
              <a:t>ρ</a:t>
            </a:r>
            <a:r>
              <a:rPr lang="cs-CZ" sz="6600" baseline="-25000" dirty="0" err="1" smtClean="0"/>
              <a:t>T</a:t>
            </a:r>
            <a:r>
              <a:rPr lang="cs-CZ" sz="6600" baseline="-25000" dirty="0" smtClean="0"/>
              <a:t> </a:t>
            </a:r>
            <a:r>
              <a:rPr lang="cs-CZ" sz="6600" dirty="0" smtClean="0"/>
              <a:t>= </a:t>
            </a:r>
            <a:r>
              <a:rPr lang="cs-CZ" sz="6600" dirty="0" err="1" smtClean="0"/>
              <a:t>ρ</a:t>
            </a:r>
            <a:r>
              <a:rPr lang="cs-CZ" sz="6600" baseline="-25000" dirty="0" err="1" smtClean="0"/>
              <a:t>kapaliny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3936" y="2938541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</a:t>
            </a:r>
            <a:r>
              <a:rPr lang="cs-CZ" sz="2800" baseline="-25000" dirty="0" err="1"/>
              <a:t>v</a:t>
            </a:r>
            <a:r>
              <a:rPr lang="cs-CZ" sz="2800" baseline="-25000" dirty="0" err="1" smtClean="0"/>
              <a:t>z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60046" y="5157141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r>
              <a:rPr lang="cs-CZ" sz="2800" baseline="-25000" dirty="0" smtClean="0"/>
              <a:t>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530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45" y="1531938"/>
            <a:ext cx="4810125" cy="478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Je-li hustota tělesa: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1" y="2922910"/>
            <a:ext cx="3295665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Pak </a:t>
            </a:r>
            <a:r>
              <a:rPr lang="cs-CZ" sz="3600" dirty="0"/>
              <a:t>výslednice sil směřuje svisle vzhůru a těleso stoupá k volné hladině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ovéPole 27"/>
          <p:cNvSpPr txBox="1"/>
          <p:nvPr/>
        </p:nvSpPr>
        <p:spPr>
          <a:xfrm rot="769656">
            <a:off x="4869131" y="1012220"/>
            <a:ext cx="3932723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/>
              <a:t>ρ</a:t>
            </a:r>
            <a:r>
              <a:rPr lang="cs-CZ" sz="6600" baseline="-25000" dirty="0" err="1" smtClean="0"/>
              <a:t>T</a:t>
            </a:r>
            <a:r>
              <a:rPr lang="cs-CZ" sz="6600" baseline="-25000" dirty="0" smtClean="0"/>
              <a:t> </a:t>
            </a:r>
            <a:r>
              <a:rPr lang="cs-CZ" sz="6600" dirty="0" smtClean="0"/>
              <a:t>&lt; </a:t>
            </a:r>
            <a:r>
              <a:rPr lang="cs-CZ" sz="6600" dirty="0" err="1" smtClean="0"/>
              <a:t>ρ</a:t>
            </a:r>
            <a:r>
              <a:rPr lang="cs-CZ" sz="6600" baseline="-25000" dirty="0" err="1" smtClean="0"/>
              <a:t>kapaliny</a:t>
            </a:r>
            <a:endParaRPr lang="cs-CZ" sz="6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62956" y="1873861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</a:t>
            </a:r>
            <a:r>
              <a:rPr lang="cs-CZ" sz="2800" baseline="-25000" dirty="0" err="1"/>
              <a:t>v</a:t>
            </a:r>
            <a:r>
              <a:rPr lang="cs-CZ" sz="2800" baseline="-25000" dirty="0" err="1" smtClean="0"/>
              <a:t>z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69066" y="4092461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r>
              <a:rPr lang="cs-CZ" sz="2800" baseline="-25000" dirty="0" smtClean="0"/>
              <a:t>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885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40" y="1402336"/>
            <a:ext cx="4724400" cy="4743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Je-li hustota tělesa: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2077640"/>
            <a:ext cx="3529087" cy="45243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Stále stoupá, až </a:t>
            </a:r>
            <a:r>
              <a:rPr lang="cs-CZ" sz="3600" dirty="0"/>
              <a:t>nakonec plove částečně ponořené a to takovou částí </a:t>
            </a:r>
            <a:r>
              <a:rPr lang="cs-CZ" sz="3600" dirty="0" smtClean="0"/>
              <a:t>objemu, </a:t>
            </a:r>
            <a:r>
              <a:rPr lang="cs-CZ" sz="3600" dirty="0"/>
              <a:t>jako je poměr hustot tělesa a </a:t>
            </a:r>
            <a:r>
              <a:rPr lang="cs-CZ" sz="3600" dirty="0" smtClean="0"/>
              <a:t>kapaliny.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ovéPole 27"/>
          <p:cNvSpPr txBox="1"/>
          <p:nvPr/>
        </p:nvSpPr>
        <p:spPr>
          <a:xfrm rot="769656">
            <a:off x="4520318" y="986838"/>
            <a:ext cx="2939124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err="1" smtClean="0"/>
              <a:t>ρ</a:t>
            </a:r>
            <a:r>
              <a:rPr lang="cs-CZ" sz="4800" baseline="-25000" dirty="0" err="1" smtClean="0"/>
              <a:t>T</a:t>
            </a:r>
            <a:r>
              <a:rPr lang="cs-CZ" sz="4800" baseline="-25000" dirty="0" smtClean="0"/>
              <a:t> </a:t>
            </a:r>
            <a:r>
              <a:rPr lang="cs-CZ" sz="4800" dirty="0" smtClean="0"/>
              <a:t>&lt; </a:t>
            </a:r>
            <a:r>
              <a:rPr lang="cs-CZ" sz="4800" dirty="0" err="1" smtClean="0"/>
              <a:t>ρ</a:t>
            </a:r>
            <a:r>
              <a:rPr lang="cs-CZ" sz="4800" baseline="-25000" dirty="0" err="1" smtClean="0"/>
              <a:t>kapaliny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9169" y="1100897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</a:t>
            </a:r>
            <a:r>
              <a:rPr lang="cs-CZ" sz="2800" baseline="-25000" dirty="0" err="1"/>
              <a:t>v</a:t>
            </a:r>
            <a:r>
              <a:rPr lang="cs-CZ" sz="2800" baseline="-25000" dirty="0" err="1" smtClean="0"/>
              <a:t>z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18979" y="3183101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r>
              <a:rPr lang="cs-CZ" sz="2800" baseline="-25000" dirty="0" smtClean="0"/>
              <a:t>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0250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6" name="Picture 40" descr="C:\Users\hajekp\AppData\Local\Microsoft\Windows\Temporary Internet Files\Content.IE5\FEH5A0K1\MP9004071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381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Praxe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133" y="1196752"/>
            <a:ext cx="8599374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Led má hustotu 900 kg/m</a:t>
            </a:r>
            <a:r>
              <a:rPr lang="cs-CZ" sz="2400" baseline="30000" dirty="0"/>
              <a:t>3</a:t>
            </a:r>
            <a:r>
              <a:rPr lang="cs-CZ" sz="2400" dirty="0"/>
              <a:t>, voda 1000 kg/m</a:t>
            </a:r>
            <a:r>
              <a:rPr lang="cs-CZ" sz="2400" baseline="30000" dirty="0"/>
              <a:t>3</a:t>
            </a:r>
            <a:r>
              <a:rPr lang="cs-CZ" sz="2400" dirty="0"/>
              <a:t>, potom ledová kra je ponořena 9/10 celého objemu a jen 1/10 ční nad hladinu</a:t>
            </a:r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002812" y="4740408"/>
            <a:ext cx="2733981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/>
              <a:t>Na různém ponoru těles založeny hustoměry – přístroje k měření hustot kapalin.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>
                <a:solidFill>
                  <a:schemeClr val="bg1"/>
                </a:solidFill>
              </a:rPr>
              <a:t>Ilustrace: Kliparty Office a archiv autora</a:t>
            </a:r>
            <a:endParaRPr lang="cs-CZ" sz="1200" i="1" dirty="0">
              <a:solidFill>
                <a:schemeClr val="bg1"/>
              </a:solidFill>
            </a:endParaRPr>
          </a:p>
        </p:txBody>
      </p:sp>
      <p:pic>
        <p:nvPicPr>
          <p:cNvPr id="4138" name="Picture 42" descr="C:\Users\hajekp\AppData\Local\Microsoft\Windows\Temporary Internet Files\Content.IE5\4NROZU45\MP9003905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244" y="5269115"/>
            <a:ext cx="1173832" cy="117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422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2086</TotalTime>
  <Words>142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220</cp:revision>
  <dcterms:created xsi:type="dcterms:W3CDTF">2012-05-07T15:15:55Z</dcterms:created>
  <dcterms:modified xsi:type="dcterms:W3CDTF">2013-06-28T10:47:56Z</dcterms:modified>
</cp:coreProperties>
</file>