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9352996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77832625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Změny skupenství látek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Za jaké teploty taje ocel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50382" y="1916832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Přibližně 35°C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Přibližně 400 K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Přibližně 1350°C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lvl="0" algn="l"/>
            <a:r>
              <a:rPr lang="cs-CZ" sz="3200" dirty="0" smtClean="0"/>
              <a:t>Teplota tání oceli je cca 1350°C.</a:t>
            </a:r>
            <a:endParaRPr lang="cs-CZ" sz="3200" dirty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2673151"/>
              </p:ext>
            </p:extLst>
          </p:nvPr>
        </p:nvGraphicFramePr>
        <p:xfrm>
          <a:off x="1524000" y="2204864"/>
          <a:ext cx="6096000" cy="18288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Látka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err="1" smtClean="0"/>
                        <a:t>t</a:t>
                      </a:r>
                      <a:r>
                        <a:rPr lang="cs-CZ" sz="2400" baseline="-25000" dirty="0" err="1" smtClean="0"/>
                        <a:t>t</a:t>
                      </a:r>
                      <a:r>
                        <a:rPr lang="cs-CZ" sz="2400" baseline="0" dirty="0" smtClean="0"/>
                        <a:t> / °C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Látka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err="1" smtClean="0"/>
                        <a:t>t</a:t>
                      </a:r>
                      <a:r>
                        <a:rPr lang="cs-CZ" sz="2400" baseline="-25000" dirty="0" err="1" smtClean="0"/>
                        <a:t>t</a:t>
                      </a:r>
                      <a:r>
                        <a:rPr lang="cs-CZ" sz="2400" baseline="0" dirty="0" smtClean="0"/>
                        <a:t> / °C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Látka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err="1" smtClean="0"/>
                        <a:t>t</a:t>
                      </a:r>
                      <a:r>
                        <a:rPr lang="cs-CZ" sz="2400" baseline="-25000" dirty="0" err="1" smtClean="0"/>
                        <a:t>t</a:t>
                      </a:r>
                      <a:r>
                        <a:rPr lang="cs-CZ" sz="2400" baseline="0" dirty="0" smtClean="0"/>
                        <a:t> / °C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vodík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-259,2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olovo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líh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-115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vosk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38-56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ocel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1350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rtuť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-38,83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cín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232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uhlík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3642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Čím rozhodně </a:t>
            </a:r>
            <a:r>
              <a:rPr lang="cs-CZ" sz="36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nezvýšíme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rychlost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vypařování.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943238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Z</a:t>
            </a:r>
            <a:r>
              <a:rPr lang="cs-CZ" sz="3200" dirty="0" smtClean="0"/>
              <a:t>většením </a:t>
            </a:r>
            <a:r>
              <a:rPr lang="cs-CZ" sz="3200" dirty="0"/>
              <a:t>plochy výparu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</a:t>
            </a:r>
            <a:r>
              <a:rPr lang="cs-CZ" sz="3200" dirty="0" smtClean="0"/>
              <a:t>nížením </a:t>
            </a:r>
            <a:r>
              <a:rPr lang="cs-CZ" sz="3200" dirty="0"/>
              <a:t>teploty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V</a:t>
            </a:r>
            <a:r>
              <a:rPr lang="cs-CZ" sz="3200" dirty="0" smtClean="0"/>
              <a:t>ětrem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Snížením teploty nám bude unikat z povrchu kapaliny méně částic.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09614" y="2420888"/>
            <a:ext cx="8642349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u="sng" dirty="0" smtClean="0"/>
              <a:t>Rychlost </a:t>
            </a:r>
            <a:r>
              <a:rPr lang="cs-CZ" sz="3200" u="sng" dirty="0"/>
              <a:t>vypařování se </a:t>
            </a:r>
            <a:r>
              <a:rPr lang="cs-CZ" sz="3200" u="sng" dirty="0" smtClean="0"/>
              <a:t>zvýší</a:t>
            </a:r>
          </a:p>
          <a:p>
            <a:r>
              <a:rPr lang="cs-CZ" sz="3200" dirty="0" smtClean="0"/>
              <a:t>1) větší </a:t>
            </a:r>
            <a:r>
              <a:rPr lang="cs-CZ" sz="3200" dirty="0"/>
              <a:t>teplotou </a:t>
            </a:r>
            <a:r>
              <a:rPr lang="cs-CZ" sz="3200" dirty="0" smtClean="0"/>
              <a:t>kapaliny,</a:t>
            </a:r>
          </a:p>
          <a:p>
            <a:r>
              <a:rPr lang="cs-CZ" sz="3200" dirty="0" smtClean="0"/>
              <a:t>2) zvětšením </a:t>
            </a:r>
            <a:r>
              <a:rPr lang="cs-CZ" sz="3200" dirty="0"/>
              <a:t>volného povrchu, </a:t>
            </a:r>
            <a:endParaRPr lang="cs-CZ" sz="3200" dirty="0" smtClean="0"/>
          </a:p>
          <a:p>
            <a:r>
              <a:rPr lang="cs-CZ" sz="3200" dirty="0" smtClean="0"/>
              <a:t>3) odstraňováním </a:t>
            </a:r>
            <a:r>
              <a:rPr lang="cs-CZ" sz="3200" dirty="0"/>
              <a:t>vzniklých par nad kapalinou</a:t>
            </a:r>
            <a:endParaRPr lang="cs-CZ" sz="3200" b="1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papiňáku (Papinově hrnci) se maso vaří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268760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pomaleji při nižší teplotě, aby se zachovala jeho nutriční hodnota</a:t>
            </a:r>
            <a:r>
              <a:rPr lang="cs-CZ" sz="3600" dirty="0" smtClean="0"/>
              <a:t> </a:t>
            </a:r>
            <a:r>
              <a:rPr lang="cs-CZ" sz="3600" dirty="0"/>
              <a:t>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rychleji, jelikož je v papiňáku nižší tlak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za vyšší teploty, protože papiňák dokáže zvýšit bod varu vody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Při vyšším tlaku se zvyšuje teplota varu vody, maso se v papiňáku vaří při vyšší teplotě např. 120°C a je pak dříve uvařené.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Kondenzace je jinak řečeno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odnadpis 2"/>
          <p:cNvSpPr>
            <a:spLocks noGrp="1"/>
          </p:cNvSpPr>
          <p:nvPr>
            <p:ph type="subTitle" idx="1"/>
          </p:nvPr>
        </p:nvSpPr>
        <p:spPr>
          <a:xfrm>
            <a:off x="621914" y="1628800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změna plynu na pevnou látku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kapalnění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tání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Kondenzace plynů znamená jejich zkapalňování.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Jinovatka na podzim je důsledkem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550382" y="1556792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desublimace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tání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vypařování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Desublimace znamená přeměna plynného stavu látky na pevný stav, zde páry na ledovou jinovatku.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15" name="Picture 2" descr="C:\Users\hajekp\AppData\Local\Microsoft\Windows\Temporary Internet Files\Content.IE5\773BW4AU\MP90014518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36388"/>
            <a:ext cx="3198884" cy="2111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2351</TotalTime>
  <Words>255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213</cp:revision>
  <dcterms:created xsi:type="dcterms:W3CDTF">2012-06-10T11:46:28Z</dcterms:created>
  <dcterms:modified xsi:type="dcterms:W3CDTF">2013-06-28T11:03:17Z</dcterms:modified>
</cp:coreProperties>
</file>