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56" r:id="rId2"/>
    <p:sldId id="257" r:id="rId3"/>
    <p:sldId id="260" r:id="rId4"/>
    <p:sldId id="258" r:id="rId5"/>
    <p:sldId id="262" r:id="rId6"/>
    <p:sldId id="259" r:id="rId7"/>
    <p:sldId id="264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45452-4746-4C5D-ACF5-C54F97150400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66A2D2-7E5B-45C6-ABF6-B7E2CA910A1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66A2D2-7E5B-45C6-ABF6-B7E2CA910A18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66A2D2-7E5B-45C6-ABF6-B7E2CA910A18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A932CB6D-E22A-46AB-8D4D-1E26A38A4D1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F3CE900-914E-4AC2-9C90-918A759A71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2CB6D-E22A-46AB-8D4D-1E26A38A4D1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F3CE900-914E-4AC2-9C90-918A759A71D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2CB6D-E22A-46AB-8D4D-1E26A38A4D1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F3CE900-914E-4AC2-9C90-918A759A71D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932CB6D-E22A-46AB-8D4D-1E26A38A4D1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F3CE900-914E-4AC2-9C90-918A759A71D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932CB6D-E22A-46AB-8D4D-1E26A38A4D1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F3CE900-914E-4AC2-9C90-918A759A71D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2CB6D-E22A-46AB-8D4D-1E26A38A4D1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F3CE900-914E-4AC2-9C90-918A759A71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2CB6D-E22A-46AB-8D4D-1E26A38A4D1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F3CE900-914E-4AC2-9C90-918A759A71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2CB6D-E22A-46AB-8D4D-1E26A38A4D1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F3CE900-914E-4AC2-9C90-918A759A71D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A932CB6D-E22A-46AB-8D4D-1E26A38A4D1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F3CE900-914E-4AC2-9C90-918A759A71D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2CB6D-E22A-46AB-8D4D-1E26A38A4D1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CE900-914E-4AC2-9C90-918A759A71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A932CB6D-E22A-46AB-8D4D-1E26A38A4D1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F3CE900-914E-4AC2-9C90-918A759A71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932CB6D-E22A-46AB-8D4D-1E26A38A4D1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F3CE900-914E-4AC2-9C90-918A759A71D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vnia.xf.cz/nitra/merovejci.php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Charlemagne_et_Louis_le_Pieux.jpg" TargetMode="External"/><Relationship Id="rId5" Type="http://schemas.openxmlformats.org/officeDocument/2006/relationships/hyperlink" Target="http://cs.wikipedia.org/wiki/Soubor:Karldergrossesignatur.jpg" TargetMode="External"/><Relationship Id="rId4" Type="http://schemas.openxmlformats.org/officeDocument/2006/relationships/hyperlink" Target="http://office.microsoft.com/cs-cz/images/?CTT=97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3789040"/>
            <a:ext cx="6477000" cy="1152128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/>
            </a:r>
            <a:br>
              <a:rPr lang="cs-CZ" b="1" dirty="0" smtClean="0">
                <a:solidFill>
                  <a:schemeClr val="tx1"/>
                </a:solidFill>
              </a:rPr>
            </a:br>
            <a:r>
              <a:rPr lang="cs-CZ" b="1" dirty="0" smtClean="0">
                <a:solidFill>
                  <a:schemeClr val="tx1"/>
                </a:solidFill>
              </a:rPr>
              <a:t/>
            </a:r>
            <a:br>
              <a:rPr lang="cs-CZ" b="1" dirty="0" smtClean="0">
                <a:solidFill>
                  <a:schemeClr val="tx1"/>
                </a:solidFill>
              </a:rPr>
            </a:br>
            <a:r>
              <a:rPr lang="cs-CZ" b="1" dirty="0" smtClean="0">
                <a:solidFill>
                  <a:schemeClr val="tx1"/>
                </a:solidFill>
              </a:rPr>
              <a:t/>
            </a:r>
            <a:br>
              <a:rPr lang="cs-CZ" b="1" dirty="0" smtClean="0">
                <a:solidFill>
                  <a:schemeClr val="tx1"/>
                </a:solidFill>
              </a:rPr>
            </a:br>
            <a:r>
              <a:rPr lang="cs-CZ" b="1" dirty="0" smtClean="0">
                <a:solidFill>
                  <a:schemeClr val="tx1"/>
                </a:solidFill>
              </a:rPr>
              <a:t>Franská říše,Francie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4" descr="logo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23528" y="548680"/>
            <a:ext cx="1811936" cy="172819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</p:pic>
      <p:sp>
        <p:nvSpPr>
          <p:cNvPr id="5" name="Obdélník 4"/>
          <p:cNvSpPr/>
          <p:nvPr/>
        </p:nvSpPr>
        <p:spPr>
          <a:xfrm>
            <a:off x="4211960" y="332656"/>
            <a:ext cx="4572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Název školy: </a:t>
            </a:r>
            <a:r>
              <a:rPr lang="cs-CZ" b="1" dirty="0" smtClean="0"/>
              <a:t>ZŠ </a:t>
            </a:r>
            <a:r>
              <a:rPr lang="cs-CZ" b="1" dirty="0" err="1" smtClean="0"/>
              <a:t>Štětí</a:t>
            </a:r>
            <a:r>
              <a:rPr lang="cs-CZ" b="1" dirty="0" smtClean="0"/>
              <a:t>, Ostrovní 300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Autor: </a:t>
            </a:r>
            <a:r>
              <a:rPr lang="cs-CZ" b="1" dirty="0" smtClean="0"/>
              <a:t>Sandra Tichá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Název materiálu: </a:t>
            </a:r>
            <a:br>
              <a:rPr lang="cs-CZ" dirty="0" smtClean="0"/>
            </a:br>
            <a:r>
              <a:rPr lang="cs-CZ" b="1" dirty="0" smtClean="0"/>
              <a:t>VY_32_INOVACE_ D.7.A.01_</a:t>
            </a:r>
            <a:r>
              <a:rPr lang="cs-CZ" b="1" dirty="0" err="1" smtClean="0"/>
              <a:t>franska</a:t>
            </a:r>
            <a:r>
              <a:rPr lang="cs-CZ" b="1" dirty="0" smtClean="0"/>
              <a:t>_</a:t>
            </a:r>
            <a:r>
              <a:rPr lang="cs-CZ" b="1" dirty="0" err="1" smtClean="0"/>
              <a:t>rise</a:t>
            </a:r>
            <a:r>
              <a:rPr lang="cs-CZ" b="1" dirty="0" smtClean="0"/>
              <a:t>,_</a:t>
            </a:r>
            <a:r>
              <a:rPr lang="cs-CZ" b="1" dirty="0" err="1" smtClean="0"/>
              <a:t>francie</a:t>
            </a:r>
            <a:endParaRPr lang="cs-CZ" b="1" dirty="0" smtClean="0"/>
          </a:p>
          <a:p>
            <a:r>
              <a:rPr lang="cs-CZ" dirty="0" smtClean="0"/>
              <a:t>Datum: 4.10. 2011</a:t>
            </a:r>
          </a:p>
          <a:p>
            <a:r>
              <a:rPr lang="cs-CZ" dirty="0" smtClean="0"/>
              <a:t>Ročník: sedmý</a:t>
            </a:r>
          </a:p>
          <a:p>
            <a:r>
              <a:rPr lang="cs-CZ" dirty="0" smtClean="0"/>
              <a:t>Vzdělávací oblast: Člověk a společnost</a:t>
            </a:r>
          </a:p>
          <a:p>
            <a:r>
              <a:rPr lang="cs-CZ" dirty="0" smtClean="0"/>
              <a:t>Vzdělávací obor: Dějepis</a:t>
            </a:r>
            <a:br>
              <a:rPr lang="cs-CZ" dirty="0" smtClean="0"/>
            </a:br>
            <a:r>
              <a:rPr lang="cs-CZ" dirty="0" smtClean="0"/>
              <a:t>Název: Franská říše, Francie</a:t>
            </a:r>
            <a:br>
              <a:rPr lang="cs-CZ" dirty="0" smtClean="0"/>
            </a:br>
            <a:r>
              <a:rPr lang="cs-CZ" dirty="0" smtClean="0"/>
              <a:t>Číslo operačního programu: </a:t>
            </a:r>
            <a:r>
              <a:rPr lang="cs-CZ" b="1" dirty="0" smtClean="0"/>
              <a:t>CZ.1.07/1.4.00/21.1693</a:t>
            </a:r>
          </a:p>
          <a:p>
            <a:r>
              <a:rPr lang="cs-CZ" dirty="0" smtClean="0"/>
              <a:t>Název projektu: </a:t>
            </a:r>
            <a:r>
              <a:rPr lang="cs-CZ" b="1" dirty="0" smtClean="0"/>
              <a:t>PRIMA ŠKOLA</a:t>
            </a:r>
            <a:endParaRPr lang="cs-CZ" sz="2000" b="1" dirty="0"/>
          </a:p>
        </p:txBody>
      </p:sp>
      <p:sp>
        <p:nvSpPr>
          <p:cNvPr id="6" name="Obdélník 5"/>
          <p:cNvSpPr/>
          <p:nvPr/>
        </p:nvSpPr>
        <p:spPr>
          <a:xfrm>
            <a:off x="899592" y="5157192"/>
            <a:ext cx="664797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Anotace: </a:t>
            </a:r>
            <a:r>
              <a:rPr lang="cs-CZ" b="1" dirty="0" smtClean="0"/>
              <a:t>Materiál Franská říše, Francie je určen pro sedmý </a:t>
            </a:r>
          </a:p>
          <a:p>
            <a:r>
              <a:rPr lang="cs-CZ" b="1" dirty="0" smtClean="0"/>
              <a:t>ročník ZŠ a slouží k opakování znalostí o dané látce. </a:t>
            </a:r>
          </a:p>
          <a:p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7" name="Obrázek 2" descr="OPVK_hor_zakladni_logolink_RGB_cz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5994514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					</a:t>
            </a:r>
            <a:endParaRPr lang="cs-CZ" sz="13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http://www.prvnia.xf.cz/nitra/chlodvik_mapa2.JPG">
            <a:hlinkClick r:id="rId2" action="ppaction://hlinksldjump"/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323528" y="260648"/>
            <a:ext cx="8352928" cy="62430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Opakování: Franská říše, Francie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85720" y="1643050"/>
            <a:ext cx="8153400" cy="4524388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dirty="0" smtClean="0"/>
              <a:t>1. </a:t>
            </a:r>
            <a:r>
              <a:rPr lang="cs-CZ" b="1" dirty="0" smtClean="0">
                <a:solidFill>
                  <a:srgbClr val="7030A0"/>
                </a:solidFill>
              </a:rPr>
              <a:t>Ve kterém roce vznikla Franská říše?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2. </a:t>
            </a:r>
            <a:r>
              <a:rPr lang="cs-CZ" b="1" dirty="0" smtClean="0">
                <a:solidFill>
                  <a:srgbClr val="7030A0"/>
                </a:solidFill>
              </a:rPr>
              <a:t>Ze kterého rodu pocházel panovník </a:t>
            </a:r>
            <a:r>
              <a:rPr lang="cs-CZ" b="1" dirty="0" err="1" smtClean="0">
                <a:solidFill>
                  <a:srgbClr val="7030A0"/>
                </a:solidFill>
              </a:rPr>
              <a:t>Chlodvík</a:t>
            </a:r>
            <a:r>
              <a:rPr lang="cs-CZ" b="1" dirty="0" smtClean="0">
                <a:solidFill>
                  <a:srgbClr val="7030A0"/>
                </a:solidFill>
              </a:rPr>
              <a:t>, sjednotitel Franské říše? </a:t>
            </a:r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None/>
            </a:pPr>
            <a:r>
              <a:rPr lang="cs-CZ" sz="2800" dirty="0" smtClean="0"/>
              <a:t>3. </a:t>
            </a:r>
            <a:r>
              <a:rPr lang="cs-CZ" sz="2800" b="1" dirty="0" smtClean="0">
                <a:solidFill>
                  <a:srgbClr val="7030A0"/>
                </a:solidFill>
              </a:rPr>
              <a:t>Který panovník dokázal zabránit šíření Arabů </a:t>
            </a:r>
          </a:p>
          <a:p>
            <a:pPr marL="514350" indent="-514350">
              <a:buNone/>
            </a:pPr>
            <a:r>
              <a:rPr lang="cs-CZ" sz="2800" b="1" dirty="0" smtClean="0">
                <a:solidFill>
                  <a:srgbClr val="7030A0"/>
                </a:solidFill>
              </a:rPr>
              <a:t>	do Evropy přes Pyrenejský poloostrov?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215074" y="2071678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143240" y="2071678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b) 481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14348" y="2071678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a) 581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786446" y="2071678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c) 491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000100" y="4357694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85786" y="3929066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a) Merovejci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214678" y="3929066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</a:t>
            </a:r>
            <a:r>
              <a:rPr lang="cs-CZ" dirty="0" smtClean="0"/>
              <a:t>) </a:t>
            </a:r>
            <a:r>
              <a:rPr lang="cs-CZ" dirty="0" err="1" smtClean="0"/>
              <a:t>Karlovci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857884" y="3929066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c) Kapetovci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14348" y="6000768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a) </a:t>
            </a:r>
            <a:r>
              <a:rPr lang="cs-CZ" dirty="0" err="1" smtClean="0"/>
              <a:t>Chlodvík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357554" y="6000768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b) Karel Veliký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715008" y="6000768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c) Karel </a:t>
            </a:r>
            <a:r>
              <a:rPr lang="cs-CZ" dirty="0" err="1" smtClean="0"/>
              <a:t>Martel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6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8" grpId="0"/>
      <p:bldP spid="8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612648" y="182881"/>
            <a:ext cx="8153400" cy="4571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357166"/>
            <a:ext cx="8153400" cy="573883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buNone/>
            </a:pPr>
            <a:r>
              <a:rPr lang="cs-CZ" sz="2700" b="1" dirty="0" smtClean="0">
                <a:solidFill>
                  <a:srgbClr val="7030A0"/>
                </a:solidFill>
              </a:rPr>
              <a:t>4. Který franský panovník se nechal papežem korunovat na císaře v roce 800?</a:t>
            </a:r>
          </a:p>
          <a:p>
            <a:pPr>
              <a:spcBef>
                <a:spcPts val="0"/>
              </a:spcBef>
              <a:buNone/>
            </a:pPr>
            <a:endParaRPr lang="cs-CZ" sz="2800" dirty="0" smtClean="0"/>
          </a:p>
          <a:p>
            <a:pPr>
              <a:spcBef>
                <a:spcPts val="0"/>
              </a:spcBef>
              <a:buNone/>
            </a:pPr>
            <a:r>
              <a:rPr lang="cs-CZ" sz="2800" b="1" dirty="0" smtClean="0">
                <a:solidFill>
                  <a:srgbClr val="7030A0"/>
                </a:solidFill>
              </a:rPr>
              <a:t>5. </a:t>
            </a:r>
            <a:r>
              <a:rPr lang="cs-CZ" sz="2700" b="1" dirty="0" smtClean="0">
                <a:solidFill>
                  <a:srgbClr val="7030A0"/>
                </a:solidFill>
              </a:rPr>
              <a:t>Za vlády Karla Velikého se rozvíjela vzdělanost a kultura. Jak se označuje období jeho vlády?</a:t>
            </a:r>
          </a:p>
          <a:p>
            <a:pPr>
              <a:spcBef>
                <a:spcPts val="0"/>
              </a:spcBef>
              <a:buNone/>
            </a:pPr>
            <a:endParaRPr lang="cs-CZ" sz="2800" b="1" dirty="0" smtClean="0">
              <a:solidFill>
                <a:srgbClr val="7030A0"/>
              </a:solidFill>
            </a:endParaRPr>
          </a:p>
          <a:p>
            <a:pPr>
              <a:spcBef>
                <a:spcPts val="0"/>
              </a:spcBef>
              <a:buNone/>
            </a:pPr>
            <a:r>
              <a:rPr lang="cs-CZ" sz="2800" b="1" dirty="0" smtClean="0">
                <a:solidFill>
                  <a:srgbClr val="7030A0"/>
                </a:solidFill>
              </a:rPr>
              <a:t>6. </a:t>
            </a:r>
            <a:r>
              <a:rPr lang="cs-CZ" sz="2700" b="1" dirty="0" smtClean="0">
                <a:solidFill>
                  <a:srgbClr val="7030A0"/>
                </a:solidFill>
              </a:rPr>
              <a:t>Kteří válečníci začali ohrožovat říši Franků </a:t>
            </a:r>
          </a:p>
          <a:p>
            <a:pPr>
              <a:spcBef>
                <a:spcPts val="0"/>
              </a:spcBef>
              <a:buNone/>
            </a:pPr>
            <a:r>
              <a:rPr lang="cs-CZ" sz="2700" b="1" dirty="0" smtClean="0">
                <a:solidFill>
                  <a:srgbClr val="7030A0"/>
                </a:solidFill>
              </a:rPr>
              <a:t>	v 9. století?</a:t>
            </a:r>
          </a:p>
          <a:p>
            <a:pPr>
              <a:spcBef>
                <a:spcPts val="0"/>
              </a:spcBef>
              <a:buNone/>
            </a:pPr>
            <a:endParaRPr lang="cs-CZ" sz="2800" dirty="0" smtClean="0"/>
          </a:p>
          <a:p>
            <a:pPr>
              <a:spcBef>
                <a:spcPts val="0"/>
              </a:spcBef>
              <a:buNone/>
            </a:pPr>
            <a:r>
              <a:rPr lang="cs-CZ" sz="2700" b="1" dirty="0" smtClean="0">
                <a:solidFill>
                  <a:srgbClr val="7030A0"/>
                </a:solidFill>
              </a:rPr>
              <a:t>7. Od kterého panovníka označujeme Franskou říši jako Francii?</a:t>
            </a:r>
          </a:p>
          <a:p>
            <a:pPr>
              <a:spcBef>
                <a:spcPts val="0"/>
              </a:spcBef>
              <a:buNone/>
            </a:pPr>
            <a:endParaRPr lang="cs-CZ" sz="2800" b="1" dirty="0" smtClean="0">
              <a:solidFill>
                <a:srgbClr val="7030A0"/>
              </a:solidFill>
            </a:endParaRPr>
          </a:p>
          <a:p>
            <a:pPr>
              <a:spcBef>
                <a:spcPts val="0"/>
              </a:spcBef>
              <a:buNone/>
            </a:pPr>
            <a:endParaRPr lang="cs-CZ" sz="2800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500034" y="1214422"/>
            <a:ext cx="15377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a) Hugo </a:t>
            </a:r>
            <a:r>
              <a:rPr lang="cs-CZ" dirty="0" err="1" smtClean="0"/>
              <a:t>Kapet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929322" y="1214422"/>
            <a:ext cx="15159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c) Karel Veliký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000364" y="1214422"/>
            <a:ext cx="1609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b) Karel </a:t>
            </a:r>
            <a:r>
              <a:rPr lang="cs-CZ" dirty="0" err="1" smtClean="0"/>
              <a:t>Martel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28596" y="2571744"/>
            <a:ext cx="2363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a) Karolínská renesance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000364" y="2571744"/>
            <a:ext cx="2310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b</a:t>
            </a:r>
            <a:r>
              <a:rPr lang="cs-CZ" dirty="0" smtClean="0"/>
              <a:t>) Karolínská minuskula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857884" y="2571744"/>
            <a:ext cx="2100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c</a:t>
            </a:r>
            <a:r>
              <a:rPr lang="cs-CZ" dirty="0" smtClean="0"/>
              <a:t>) Karlova renesance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00034" y="3714752"/>
            <a:ext cx="1340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a) Vikingové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071802" y="3786190"/>
            <a:ext cx="1188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b</a:t>
            </a:r>
            <a:r>
              <a:rPr lang="cs-CZ" dirty="0" smtClean="0"/>
              <a:t>) </a:t>
            </a:r>
            <a:r>
              <a:rPr lang="cs-CZ" dirty="0" err="1" smtClean="0"/>
              <a:t>Anglové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929322" y="3714752"/>
            <a:ext cx="1050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c</a:t>
            </a:r>
            <a:r>
              <a:rPr lang="cs-CZ" dirty="0" smtClean="0"/>
              <a:t>) Sasové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39552" y="5517232"/>
            <a:ext cx="1951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a) Vilém Dobyvatel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203848" y="5517232"/>
            <a:ext cx="1781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b</a:t>
            </a:r>
            <a:r>
              <a:rPr lang="cs-CZ" dirty="0" smtClean="0"/>
              <a:t>) Hugo </a:t>
            </a:r>
            <a:r>
              <a:rPr lang="cs-CZ" dirty="0" err="1" smtClean="0"/>
              <a:t>Karlovec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012160" y="5517232"/>
            <a:ext cx="14993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c</a:t>
            </a:r>
            <a:r>
              <a:rPr lang="cs-CZ" dirty="0" smtClean="0"/>
              <a:t>) Hugo </a:t>
            </a:r>
            <a:r>
              <a:rPr lang="cs-CZ" dirty="0" err="1" smtClean="0"/>
              <a:t>Kapet</a:t>
            </a:r>
            <a:endParaRPr lang="cs-CZ" dirty="0"/>
          </a:p>
        </p:txBody>
      </p:sp>
      <p:pic>
        <p:nvPicPr>
          <p:cNvPr id="3073" name="Picture 1" descr="C:\Program Files\Microsoft Office\MEDIA\CAGCAT10\j0299125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360" y="5052974"/>
            <a:ext cx="1100023" cy="18050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8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8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68152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Monogram Karla Velikého </a:t>
            </a:r>
            <a:br>
              <a:rPr lang="cs-CZ" dirty="0" smtClean="0"/>
            </a:br>
            <a:r>
              <a:rPr lang="cs-CZ" dirty="0" smtClean="0"/>
              <a:t>a jeho dvůr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1484784"/>
            <a:ext cx="8153400" cy="4611216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4" name="Obrázek 3" descr="http://upload.wikimedia.org/wikipedia/commons/7/75/Charlemagne_et_Louis_le_Pieux.jpg">
            <a:hlinkClick r:id="rId2" action="ppaction://hlinksldjump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85146">
            <a:off x="4788024" y="2852936"/>
            <a:ext cx="3733800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http://upload.wikimedia.org/wikipedia/commons/d/de/Karldergrossesignatur.jpg">
            <a:hlinkClick r:id="rId2" action="ppaction://hlinksldjump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556792"/>
            <a:ext cx="4248472" cy="1926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/>
              <a:t>NITRA, Vojtěch. Mapa vývoje francouzského území za vlády </a:t>
            </a:r>
            <a:r>
              <a:rPr lang="cs-CZ" sz="2000" dirty="0" err="1" smtClean="0"/>
              <a:t>Chlodvíka</a:t>
            </a:r>
            <a:r>
              <a:rPr lang="cs-CZ" sz="2000" dirty="0" smtClean="0"/>
              <a:t> </a:t>
            </a:r>
            <a:r>
              <a:rPr lang="en-US" sz="2000" dirty="0" smtClean="0"/>
              <a:t>[</a:t>
            </a:r>
            <a:r>
              <a:rPr lang="cs-CZ" sz="2000" dirty="0" smtClean="0"/>
              <a:t>on-line</a:t>
            </a:r>
            <a:r>
              <a:rPr lang="en-US" sz="2000" dirty="0" smtClean="0"/>
              <a:t>]</a:t>
            </a:r>
            <a:r>
              <a:rPr lang="cs-CZ" sz="2000" dirty="0" smtClean="0"/>
              <a:t>. 2010 </a:t>
            </a:r>
            <a:r>
              <a:rPr lang="en-US" sz="2000" dirty="0" smtClean="0"/>
              <a:t>[</a:t>
            </a:r>
            <a:r>
              <a:rPr lang="cs-CZ" sz="2000" dirty="0" smtClean="0"/>
              <a:t>cit. 2011-10-02</a:t>
            </a:r>
            <a:r>
              <a:rPr lang="en-US" sz="2000" dirty="0" smtClean="0"/>
              <a:t>]</a:t>
            </a:r>
            <a:r>
              <a:rPr lang="cs-CZ" sz="2000" dirty="0" smtClean="0"/>
              <a:t>. Dostupný z www: </a:t>
            </a:r>
            <a:r>
              <a:rPr lang="cs-CZ" sz="2000" dirty="0" smtClean="0">
                <a:hlinkClick r:id="rId3"/>
              </a:rPr>
              <a:t>http://www.</a:t>
            </a:r>
            <a:r>
              <a:rPr lang="cs-CZ" sz="2000" dirty="0" err="1" smtClean="0">
                <a:hlinkClick r:id="rId3"/>
              </a:rPr>
              <a:t>prvnia.xf.cz</a:t>
            </a:r>
            <a:r>
              <a:rPr lang="cs-CZ" sz="2000" dirty="0" smtClean="0">
                <a:hlinkClick r:id="rId3"/>
              </a:rPr>
              <a:t>/nitra/</a:t>
            </a:r>
            <a:r>
              <a:rPr lang="cs-CZ" sz="2000" dirty="0" err="1" smtClean="0">
                <a:hlinkClick r:id="rId3"/>
              </a:rPr>
              <a:t>merovejci.php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Klipart </a:t>
            </a:r>
            <a:r>
              <a:rPr lang="en-US" sz="2000" dirty="0" smtClean="0"/>
              <a:t>[</a:t>
            </a:r>
            <a:r>
              <a:rPr lang="cs-CZ" sz="2000" dirty="0" smtClean="0"/>
              <a:t>on-line</a:t>
            </a:r>
            <a:r>
              <a:rPr lang="en-US" sz="2000" dirty="0" smtClean="0"/>
              <a:t>]</a:t>
            </a:r>
            <a:r>
              <a:rPr lang="cs-CZ" sz="2000" dirty="0" smtClean="0"/>
              <a:t>. 2011 </a:t>
            </a:r>
            <a:r>
              <a:rPr lang="en-US" sz="2000" dirty="0" smtClean="0"/>
              <a:t>[</a:t>
            </a:r>
            <a:r>
              <a:rPr lang="cs-CZ" sz="2000" dirty="0" smtClean="0"/>
              <a:t>cit. 2011-10-02</a:t>
            </a:r>
            <a:r>
              <a:rPr lang="en-US" sz="2000" dirty="0" smtClean="0"/>
              <a:t>]</a:t>
            </a:r>
            <a:r>
              <a:rPr lang="cs-CZ" sz="2000" dirty="0" smtClean="0"/>
              <a:t>. Dostupný z www: </a:t>
            </a:r>
            <a:r>
              <a:rPr lang="cs-CZ" sz="2000" dirty="0" smtClean="0">
                <a:hlinkClick r:id="rId4"/>
              </a:rPr>
              <a:t>http://office.</a:t>
            </a:r>
            <a:r>
              <a:rPr lang="cs-CZ" sz="2000" dirty="0" err="1" smtClean="0">
                <a:hlinkClick r:id="rId4"/>
              </a:rPr>
              <a:t>microsoft.com</a:t>
            </a:r>
            <a:r>
              <a:rPr lang="cs-CZ" sz="2000" dirty="0" smtClean="0">
                <a:hlinkClick r:id="rId4"/>
              </a:rPr>
              <a:t>/</a:t>
            </a:r>
            <a:r>
              <a:rPr lang="cs-CZ" sz="2000" dirty="0" err="1" smtClean="0">
                <a:hlinkClick r:id="rId4"/>
              </a:rPr>
              <a:t>cs</a:t>
            </a:r>
            <a:r>
              <a:rPr lang="cs-CZ" sz="2000" dirty="0" smtClean="0">
                <a:hlinkClick r:id="rId4"/>
              </a:rPr>
              <a:t>-</a:t>
            </a:r>
            <a:r>
              <a:rPr lang="cs-CZ" sz="2000" dirty="0" err="1" smtClean="0">
                <a:hlinkClick r:id="rId4"/>
              </a:rPr>
              <a:t>cz</a:t>
            </a:r>
            <a:r>
              <a:rPr lang="cs-CZ" sz="2000" dirty="0" smtClean="0">
                <a:hlinkClick r:id="rId4"/>
              </a:rPr>
              <a:t>/</a:t>
            </a:r>
            <a:r>
              <a:rPr lang="cs-CZ" sz="2000" dirty="0" err="1" smtClean="0">
                <a:hlinkClick r:id="rId4"/>
              </a:rPr>
              <a:t>images</a:t>
            </a:r>
            <a:r>
              <a:rPr lang="cs-CZ" sz="2000" dirty="0" smtClean="0">
                <a:hlinkClick r:id="rId4"/>
              </a:rPr>
              <a:t>/?CTT=97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Monogram Karla Velikého </a:t>
            </a:r>
            <a:r>
              <a:rPr lang="en-US" sz="2000" dirty="0" smtClean="0"/>
              <a:t>[</a:t>
            </a:r>
            <a:r>
              <a:rPr lang="cs-CZ" sz="2000" dirty="0" smtClean="0"/>
              <a:t>cit. 2011-10-2</a:t>
            </a:r>
            <a:r>
              <a:rPr lang="en-US" sz="2000" dirty="0" smtClean="0"/>
              <a:t>]</a:t>
            </a:r>
            <a:r>
              <a:rPr lang="cs-CZ" sz="2000" dirty="0" smtClean="0"/>
              <a:t>. Dostupný z www: </a:t>
            </a:r>
            <a:r>
              <a:rPr lang="cs-CZ" sz="2000" dirty="0" smtClean="0">
                <a:hlinkClick r:id="rId5"/>
              </a:rPr>
              <a:t>http://cs.wikipedia.org/wiki/Soubor:Karldergrossesignatur.jpg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Karel Veliký a jeho syn Ludvík Pobožný</a:t>
            </a:r>
            <a:r>
              <a:rPr lang="en-US" sz="2000" dirty="0" smtClean="0"/>
              <a:t> [</a:t>
            </a:r>
            <a:r>
              <a:rPr lang="cs-CZ" sz="2000" dirty="0" smtClean="0"/>
              <a:t>cit. </a:t>
            </a:r>
            <a:r>
              <a:rPr lang="cs-CZ" sz="2000" smtClean="0"/>
              <a:t>2011-10-02</a:t>
            </a:r>
            <a:r>
              <a:rPr lang="en-US" sz="2000" dirty="0" smtClean="0"/>
              <a:t>]</a:t>
            </a:r>
            <a:r>
              <a:rPr lang="cs-CZ" sz="2000" dirty="0" smtClean="0"/>
              <a:t>. Dostupný z www: </a:t>
            </a:r>
            <a:r>
              <a:rPr lang="cs-CZ" sz="2000" dirty="0" smtClean="0">
                <a:hlinkClick r:id="rId6"/>
              </a:rPr>
              <a:t>http://cs.wikipedia.org/wiki/Soubor:Charlemagne_et_Louis_le_Pieux.jpg</a:t>
            </a:r>
            <a:endParaRPr lang="cs-CZ" sz="2000" dirty="0" smtClean="0"/>
          </a:p>
          <a:p>
            <a:pPr>
              <a:buNone/>
            </a:pP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Shrnutí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cs-CZ" b="1" dirty="0" smtClean="0"/>
              <a:t>Anotace			</a:t>
            </a:r>
            <a:r>
              <a:rPr lang="cs-CZ" dirty="0" smtClean="0"/>
              <a:t>Materiál Franská říše, Francie </a:t>
            </a:r>
            <a:r>
              <a:rPr lang="cs-CZ" dirty="0" smtClean="0"/>
              <a:t>je určena pro </a:t>
            </a:r>
            <a:r>
              <a:rPr lang="cs-CZ" smtClean="0"/>
              <a:t>sedmý </a:t>
            </a:r>
            <a:r>
              <a:rPr lang="cs-CZ" smtClean="0"/>
              <a:t>			ročník </a:t>
            </a:r>
            <a:r>
              <a:rPr lang="cs-CZ" smtClean="0"/>
              <a:t>ZŠ </a:t>
            </a:r>
            <a:r>
              <a:rPr lang="cs-CZ" smtClean="0"/>
              <a:t>a slouží </a:t>
            </a:r>
            <a:r>
              <a:rPr lang="cs-CZ" dirty="0" smtClean="0"/>
              <a:t>k </a:t>
            </a:r>
            <a:r>
              <a:rPr lang="cs-CZ" smtClean="0"/>
              <a:t>opakování </a:t>
            </a:r>
            <a:r>
              <a:rPr lang="cs-CZ" smtClean="0"/>
              <a:t>znalostí </a:t>
            </a:r>
            <a:r>
              <a:rPr lang="cs-CZ" dirty="0" smtClean="0"/>
              <a:t>o </a:t>
            </a:r>
            <a:r>
              <a:rPr lang="cs-CZ" smtClean="0"/>
              <a:t>dané </a:t>
            </a:r>
            <a:r>
              <a:rPr lang="cs-CZ" smtClean="0"/>
              <a:t>			látce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b="1" dirty="0" smtClean="0"/>
              <a:t>Autor			</a:t>
            </a:r>
            <a:r>
              <a:rPr lang="cs-CZ" dirty="0" smtClean="0"/>
              <a:t>Mgr. Sandra Tichá</a:t>
            </a:r>
          </a:p>
          <a:p>
            <a:pPr>
              <a:buNone/>
            </a:pPr>
            <a:r>
              <a:rPr lang="cs-CZ" b="1" dirty="0" smtClean="0"/>
              <a:t>Jazyk			</a:t>
            </a:r>
            <a:r>
              <a:rPr lang="cs-CZ" dirty="0" smtClean="0"/>
              <a:t>Čeština</a:t>
            </a:r>
          </a:p>
          <a:p>
            <a:pPr>
              <a:buNone/>
            </a:pPr>
            <a:r>
              <a:rPr lang="cs-CZ" b="1" dirty="0" smtClean="0"/>
              <a:t>Očekávaný výstup	</a:t>
            </a:r>
            <a:r>
              <a:rPr lang="cs-CZ" dirty="0" smtClean="0"/>
              <a:t>Žák popíše dějiny jednoho z prvních států, zná 			základní údaje a data o Franské říši, zdůrazní 			význam karolínské renesance.</a:t>
            </a:r>
          </a:p>
          <a:p>
            <a:pPr>
              <a:buNone/>
            </a:pPr>
            <a:r>
              <a:rPr lang="cs-CZ" b="1" dirty="0" smtClean="0"/>
              <a:t>Klíčová slova		</a:t>
            </a:r>
            <a:r>
              <a:rPr lang="cs-CZ" dirty="0" smtClean="0"/>
              <a:t>Frankové, Franská říše, Francie, karolínská 				renesance</a:t>
            </a:r>
          </a:p>
          <a:p>
            <a:pPr>
              <a:buNone/>
            </a:pPr>
            <a:r>
              <a:rPr lang="cs-CZ" b="1" dirty="0" smtClean="0"/>
              <a:t>Druh učebního materiálu	</a:t>
            </a:r>
            <a:r>
              <a:rPr lang="cs-CZ" dirty="0" smtClean="0"/>
              <a:t>Prezentace</a:t>
            </a:r>
          </a:p>
          <a:p>
            <a:pPr>
              <a:buNone/>
            </a:pPr>
            <a:r>
              <a:rPr lang="cs-CZ" b="1" dirty="0" smtClean="0"/>
              <a:t>Druh </a:t>
            </a:r>
            <a:r>
              <a:rPr lang="cs-CZ" b="1" dirty="0" err="1" smtClean="0"/>
              <a:t>interaktivity</a:t>
            </a:r>
            <a:r>
              <a:rPr lang="cs-CZ" b="1" dirty="0" smtClean="0"/>
              <a:t>	</a:t>
            </a:r>
            <a:r>
              <a:rPr lang="cs-CZ" dirty="0" smtClean="0"/>
              <a:t>Aktivita- test</a:t>
            </a:r>
          </a:p>
          <a:p>
            <a:pPr>
              <a:buNone/>
            </a:pPr>
            <a:r>
              <a:rPr lang="cs-CZ" b="1" dirty="0" smtClean="0"/>
              <a:t>Cílová skupina		</a:t>
            </a:r>
            <a:r>
              <a:rPr lang="cs-CZ" dirty="0" smtClean="0"/>
              <a:t>Žák</a:t>
            </a:r>
          </a:p>
          <a:p>
            <a:pPr>
              <a:buNone/>
            </a:pPr>
            <a:r>
              <a:rPr lang="cs-CZ" b="1" dirty="0" smtClean="0"/>
              <a:t>Stupeň a typ vzdělávání	</a:t>
            </a:r>
            <a:r>
              <a:rPr lang="cs-CZ" dirty="0" smtClean="0"/>
              <a:t>základní vzdělávání – druhý stupeň</a:t>
            </a:r>
          </a:p>
          <a:p>
            <a:pPr>
              <a:buNone/>
            </a:pPr>
            <a:r>
              <a:rPr lang="cs-CZ" b="1" dirty="0" smtClean="0"/>
              <a:t>Typická věková skupina	</a:t>
            </a:r>
            <a:r>
              <a:rPr lang="cs-CZ" dirty="0" smtClean="0"/>
              <a:t>12 – 13 let</a:t>
            </a:r>
          </a:p>
          <a:p>
            <a:pPr>
              <a:buNone/>
            </a:pPr>
            <a:r>
              <a:rPr lang="cs-CZ" b="1" dirty="0" smtClean="0"/>
              <a:t>Celková velikost		</a:t>
            </a:r>
            <a:r>
              <a:rPr lang="cs-CZ" dirty="0" smtClean="0"/>
              <a:t>520 kB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Metodická poznámka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cs-CZ" dirty="0" smtClean="0"/>
              <a:t>Dějepisná aktivita „Francká říše a Francie“ slouží k opakování učiva, proto byla zařazena na začátek hodiny.</a:t>
            </a:r>
          </a:p>
          <a:p>
            <a:pPr>
              <a:buNone/>
            </a:pPr>
            <a:r>
              <a:rPr lang="cs-CZ" dirty="0" smtClean="0"/>
              <a:t>Aktivita začíná podrobným studiem mapy, na které je ukázaná Franská říše v 5. století.</a:t>
            </a:r>
          </a:p>
          <a:p>
            <a:pPr>
              <a:buNone/>
            </a:pPr>
            <a:r>
              <a:rPr lang="cs-CZ" dirty="0" smtClean="0"/>
              <a:t>V testu je zařazena animace se správnou odpovědí.</a:t>
            </a:r>
          </a:p>
          <a:p>
            <a:pPr>
              <a:buNone/>
            </a:pPr>
            <a:r>
              <a:rPr lang="cs-CZ" dirty="0" smtClean="0"/>
              <a:t>Poslední částí aktivity je ukázka monogramu Karla Velikého (zajímavost pro děti- způsob psaní). Obraz s Karlem </a:t>
            </a:r>
            <a:r>
              <a:rPr lang="cs-CZ" smtClean="0"/>
              <a:t>Velikým slouží k </a:t>
            </a:r>
            <a:r>
              <a:rPr lang="cs-CZ" dirty="0" smtClean="0"/>
              <a:t>přiblížení </a:t>
            </a:r>
            <a:r>
              <a:rPr lang="cs-CZ" smtClean="0"/>
              <a:t>doby (pro </a:t>
            </a:r>
            <a:r>
              <a:rPr lang="cs-CZ" dirty="0" smtClean="0"/>
              <a:t>ilustraci tehdejší módy).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243</TotalTime>
  <Words>359</Words>
  <Application>Microsoft Office PowerPoint</Application>
  <PresentationFormat>Předvádění na obrazovce (4:3)</PresentationFormat>
  <Paragraphs>75</Paragraphs>
  <Slides>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Medián</vt:lpstr>
      <vt:lpstr>   Franská říše,Francie</vt:lpstr>
      <vt:lpstr>                        </vt:lpstr>
      <vt:lpstr>Opakování: Franská říše, Francie</vt:lpstr>
      <vt:lpstr>Snímek 4</vt:lpstr>
      <vt:lpstr>Monogram Karla Velikého  a jeho dvůr</vt:lpstr>
      <vt:lpstr>Použité zdroje:</vt:lpstr>
      <vt:lpstr>Shrnutí</vt:lpstr>
      <vt:lpstr>Metodická poznámka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Dalibor</dc:creator>
  <cp:lastModifiedBy>Základní škola Ostrovní</cp:lastModifiedBy>
  <cp:revision>45</cp:revision>
  <dcterms:created xsi:type="dcterms:W3CDTF">2011-10-02T14:50:49Z</dcterms:created>
  <dcterms:modified xsi:type="dcterms:W3CDTF">2012-03-08T09:25:23Z</dcterms:modified>
</cp:coreProperties>
</file>