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1"/>
  </p:sldMasterIdLst>
  <p:notesMasterIdLst>
    <p:notesMasterId r:id="rId25"/>
  </p:notesMasterIdLst>
  <p:sldIdLst>
    <p:sldId id="278" r:id="rId2"/>
    <p:sldId id="256" r:id="rId3"/>
    <p:sldId id="270" r:id="rId4"/>
    <p:sldId id="257" r:id="rId5"/>
    <p:sldId id="259" r:id="rId6"/>
    <p:sldId id="263" r:id="rId7"/>
    <p:sldId id="261" r:id="rId8"/>
    <p:sldId id="260" r:id="rId9"/>
    <p:sldId id="262" r:id="rId10"/>
    <p:sldId id="258" r:id="rId11"/>
    <p:sldId id="264" r:id="rId12"/>
    <p:sldId id="265" r:id="rId13"/>
    <p:sldId id="266" r:id="rId14"/>
    <p:sldId id="268" r:id="rId15"/>
    <p:sldId id="271" r:id="rId16"/>
    <p:sldId id="272" r:id="rId17"/>
    <p:sldId id="267" r:id="rId18"/>
    <p:sldId id="269" r:id="rId19"/>
    <p:sldId id="273" r:id="rId20"/>
    <p:sldId id="275" r:id="rId21"/>
    <p:sldId id="274" r:id="rId22"/>
    <p:sldId id="276" r:id="rId23"/>
    <p:sldId id="277" r:id="rId2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7" d="100"/>
          <a:sy n="107" d="100"/>
        </p:scale>
        <p:origin x="-1098"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0A543A-DCBD-44BD-98D7-45D20EE2F7C7}" type="datetimeFigureOut">
              <a:rPr lang="cs-CZ" smtClean="0"/>
              <a:t>1.7.2013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A301BA3-C440-460D-BE3C-D8F6C973914B}" type="slidenum">
              <a:rPr lang="cs-CZ" smtClean="0"/>
              <a:t>‹#›</a:t>
            </a:fld>
            <a:endParaRPr lang="cs-CZ"/>
          </a:p>
        </p:txBody>
      </p:sp>
    </p:spTree>
    <p:extLst>
      <p:ext uri="{BB962C8B-B14F-4D97-AF65-F5344CB8AC3E}">
        <p14:creationId xmlns:p14="http://schemas.microsoft.com/office/powerpoint/2010/main" val="3981249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b="0" i="0" kern="1200" dirty="0" smtClean="0">
                <a:solidFill>
                  <a:schemeClr val="tx1"/>
                </a:solidFill>
                <a:effectLst/>
                <a:latin typeface="+mn-lt"/>
                <a:ea typeface="+mn-ea"/>
                <a:cs typeface="+mn-cs"/>
              </a:rPr>
              <a:t>JERZYSTRZELECKI. </a:t>
            </a:r>
            <a:r>
              <a:rPr lang="cs-CZ" sz="1200" b="0" i="1" kern="1200" dirty="0" err="1" smtClean="0">
                <a:solidFill>
                  <a:schemeClr val="tx1"/>
                </a:solidFill>
                <a:effectLst/>
                <a:latin typeface="+mn-lt"/>
                <a:ea typeface="+mn-ea"/>
                <a:cs typeface="+mn-cs"/>
              </a:rPr>
              <a:t>Wikimedia</a:t>
            </a:r>
            <a:r>
              <a:rPr lang="cs-CZ" sz="1200" b="0" i="1" kern="1200" dirty="0" smtClean="0">
                <a:solidFill>
                  <a:schemeClr val="tx1"/>
                </a:solidFill>
                <a:effectLst/>
                <a:latin typeface="+mn-lt"/>
                <a:ea typeface="+mn-ea"/>
                <a:cs typeface="+mn-cs"/>
              </a:rPr>
              <a:t> </a:t>
            </a:r>
            <a:r>
              <a:rPr lang="cs-CZ" sz="1200" b="0" i="1" kern="1200" dirty="0" err="1" smtClean="0">
                <a:solidFill>
                  <a:schemeClr val="tx1"/>
                </a:solidFill>
                <a:effectLst/>
                <a:latin typeface="+mn-lt"/>
                <a:ea typeface="+mn-ea"/>
                <a:cs typeface="+mn-cs"/>
              </a:rPr>
              <a:t>Commons</a:t>
            </a:r>
            <a:r>
              <a:rPr lang="cs-CZ" sz="1200" b="0" i="0" kern="1200" dirty="0" smtClean="0">
                <a:solidFill>
                  <a:schemeClr val="tx1"/>
                </a:solidFill>
                <a:effectLst/>
                <a:latin typeface="+mn-lt"/>
                <a:ea typeface="+mn-ea"/>
                <a:cs typeface="+mn-cs"/>
              </a:rPr>
              <a:t> [online]. [cit. 22.4.2013]. Dostupný na WWW: http://cs.wikipedia.org/wiki/Soubor:Djoser001(js).jpg</a:t>
            </a:r>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5</a:t>
            </a:fld>
            <a:endParaRPr lang="cs-CZ"/>
          </a:p>
        </p:txBody>
      </p:sp>
    </p:spTree>
    <p:extLst>
      <p:ext uri="{BB962C8B-B14F-4D97-AF65-F5344CB8AC3E}">
        <p14:creationId xmlns:p14="http://schemas.microsoft.com/office/powerpoint/2010/main" val="4290270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b="0" i="0" kern="1200" dirty="0" smtClean="0">
                <a:solidFill>
                  <a:schemeClr val="tx1"/>
                </a:solidFill>
                <a:effectLst/>
                <a:latin typeface="+mn-lt"/>
                <a:ea typeface="+mn-ea"/>
                <a:cs typeface="+mn-cs"/>
              </a:rPr>
              <a:t>YAIR HAKLAI. </a:t>
            </a:r>
            <a:r>
              <a:rPr lang="cs-CZ" sz="1200" b="0" i="1" kern="1200" dirty="0" err="1" smtClean="0">
                <a:solidFill>
                  <a:schemeClr val="tx1"/>
                </a:solidFill>
                <a:effectLst/>
                <a:latin typeface="+mn-lt"/>
                <a:ea typeface="+mn-ea"/>
                <a:cs typeface="+mn-cs"/>
              </a:rPr>
              <a:t>Wikimedia</a:t>
            </a:r>
            <a:r>
              <a:rPr lang="cs-CZ" sz="1200" b="0" i="1" kern="1200" dirty="0" smtClean="0">
                <a:solidFill>
                  <a:schemeClr val="tx1"/>
                </a:solidFill>
                <a:effectLst/>
                <a:latin typeface="+mn-lt"/>
                <a:ea typeface="+mn-ea"/>
                <a:cs typeface="+mn-cs"/>
              </a:rPr>
              <a:t> </a:t>
            </a:r>
            <a:r>
              <a:rPr lang="cs-CZ" sz="1200" b="0" i="1" kern="1200" dirty="0" err="1" smtClean="0">
                <a:solidFill>
                  <a:schemeClr val="tx1"/>
                </a:solidFill>
                <a:effectLst/>
                <a:latin typeface="+mn-lt"/>
                <a:ea typeface="+mn-ea"/>
                <a:cs typeface="+mn-cs"/>
              </a:rPr>
              <a:t>Commons</a:t>
            </a:r>
            <a:r>
              <a:rPr lang="cs-CZ" sz="1200" b="0" i="0" kern="1200" dirty="0" smtClean="0">
                <a:solidFill>
                  <a:schemeClr val="tx1"/>
                </a:solidFill>
                <a:effectLst/>
                <a:latin typeface="+mn-lt"/>
                <a:ea typeface="+mn-ea"/>
                <a:cs typeface="+mn-cs"/>
              </a:rPr>
              <a:t> [online]. [cit. 22.4.2013]. Dostupný na WWW: http://commons.wikimedia.org/wiki/File:Model_of_Giza_pyramid_complex-Kunsthistorisches_Museum.jpg</a:t>
            </a:r>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7</a:t>
            </a:fld>
            <a:endParaRPr lang="cs-CZ"/>
          </a:p>
        </p:txBody>
      </p:sp>
    </p:spTree>
    <p:extLst>
      <p:ext uri="{BB962C8B-B14F-4D97-AF65-F5344CB8AC3E}">
        <p14:creationId xmlns:p14="http://schemas.microsoft.com/office/powerpoint/2010/main" val="2949696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en-US" sz="1200" b="0" i="0" kern="1200" dirty="0" smtClean="0">
                <a:solidFill>
                  <a:schemeClr val="tx1"/>
                </a:solidFill>
                <a:effectLst/>
                <a:latin typeface="+mn-lt"/>
                <a:ea typeface="+mn-ea"/>
                <a:cs typeface="+mn-cs"/>
              </a:rPr>
              <a:t>RICLIB; IKIWANER. </a:t>
            </a:r>
            <a:r>
              <a:rPr lang="en-US" sz="1200" b="0" i="1" kern="1200" dirty="0" smtClean="0">
                <a:solidFill>
                  <a:schemeClr val="tx1"/>
                </a:solidFill>
                <a:effectLst/>
                <a:latin typeface="+mn-lt"/>
                <a:ea typeface="+mn-ea"/>
                <a:cs typeface="+mn-cs"/>
              </a:rPr>
              <a:t>Wikimedia Commons</a:t>
            </a:r>
            <a:r>
              <a:rPr lang="en-US" sz="1200" b="0" i="0" kern="1200" dirty="0" smtClean="0">
                <a:solidFill>
                  <a:schemeClr val="tx1"/>
                </a:solidFill>
                <a:effectLst/>
                <a:latin typeface="+mn-lt"/>
                <a:ea typeface="+mn-ea"/>
                <a:cs typeface="+mn-cs"/>
              </a:rPr>
              <a:t> [online]. [cit. 22.4.2013]. </a:t>
            </a:r>
            <a:r>
              <a:rPr lang="en-US" sz="1200" b="0" i="0" kern="1200" dirty="0" err="1" smtClean="0">
                <a:solidFill>
                  <a:schemeClr val="tx1"/>
                </a:solidFill>
                <a:effectLst/>
                <a:latin typeface="+mn-lt"/>
                <a:ea typeface="+mn-ea"/>
                <a:cs typeface="+mn-cs"/>
              </a:rPr>
              <a:t>Dostupný</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na</a:t>
            </a:r>
            <a:r>
              <a:rPr lang="en-US" sz="1200" b="0" i="0" kern="1200" dirty="0" smtClean="0">
                <a:solidFill>
                  <a:schemeClr val="tx1"/>
                </a:solidFill>
                <a:effectLst/>
                <a:latin typeface="+mn-lt"/>
                <a:ea typeface="+mn-ea"/>
                <a:cs typeface="+mn-cs"/>
              </a:rPr>
              <a:t> WWW: http://cs.wikipedia.org/wiki/Soubor:All_Gizah_Pyramids.jpg</a:t>
            </a:r>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8</a:t>
            </a:fld>
            <a:endParaRPr lang="cs-CZ"/>
          </a:p>
        </p:txBody>
      </p:sp>
    </p:spTree>
    <p:extLst>
      <p:ext uri="{BB962C8B-B14F-4D97-AF65-F5344CB8AC3E}">
        <p14:creationId xmlns:p14="http://schemas.microsoft.com/office/powerpoint/2010/main" val="34292095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b="0" i="0" kern="1200" dirty="0" smtClean="0">
                <a:solidFill>
                  <a:schemeClr val="tx1"/>
                </a:solidFill>
                <a:effectLst/>
                <a:latin typeface="+mn-lt"/>
                <a:ea typeface="+mn-ea"/>
                <a:cs typeface="+mn-cs"/>
              </a:rPr>
              <a:t>DANIEL MAYER. </a:t>
            </a:r>
            <a:r>
              <a:rPr lang="cs-CZ" sz="1200" b="0" i="1" kern="1200" dirty="0" err="1" smtClean="0">
                <a:solidFill>
                  <a:schemeClr val="tx1"/>
                </a:solidFill>
                <a:effectLst/>
                <a:latin typeface="+mn-lt"/>
                <a:ea typeface="+mn-ea"/>
                <a:cs typeface="+mn-cs"/>
              </a:rPr>
              <a:t>Wikimedia</a:t>
            </a:r>
            <a:r>
              <a:rPr lang="cs-CZ" sz="1200" b="0" i="1" kern="1200" dirty="0" smtClean="0">
                <a:solidFill>
                  <a:schemeClr val="tx1"/>
                </a:solidFill>
                <a:effectLst/>
                <a:latin typeface="+mn-lt"/>
                <a:ea typeface="+mn-ea"/>
                <a:cs typeface="+mn-cs"/>
              </a:rPr>
              <a:t> </a:t>
            </a:r>
            <a:r>
              <a:rPr lang="cs-CZ" sz="1200" b="0" i="1" kern="1200" dirty="0" err="1" smtClean="0">
                <a:solidFill>
                  <a:schemeClr val="tx1"/>
                </a:solidFill>
                <a:effectLst/>
                <a:latin typeface="+mn-lt"/>
                <a:ea typeface="+mn-ea"/>
                <a:cs typeface="+mn-cs"/>
              </a:rPr>
              <a:t>Commons</a:t>
            </a:r>
            <a:r>
              <a:rPr lang="cs-CZ" sz="1200" b="0" i="0" kern="1200" dirty="0" smtClean="0">
                <a:solidFill>
                  <a:schemeClr val="tx1"/>
                </a:solidFill>
                <a:effectLst/>
                <a:latin typeface="+mn-lt"/>
                <a:ea typeface="+mn-ea"/>
                <a:cs typeface="+mn-cs"/>
              </a:rPr>
              <a:t> [online]. [cit. 22.4.2013]. Dostupný na WWW: http://cs.wikipedia.org/wiki/Soubor:Giza_Plateau_-_Great_Sphinx_-_front_view.JPG</a:t>
            </a:r>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9</a:t>
            </a:fld>
            <a:endParaRPr lang="cs-CZ"/>
          </a:p>
        </p:txBody>
      </p:sp>
    </p:spTree>
    <p:extLst>
      <p:ext uri="{BB962C8B-B14F-4D97-AF65-F5344CB8AC3E}">
        <p14:creationId xmlns:p14="http://schemas.microsoft.com/office/powerpoint/2010/main" val="3357296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b="0" i="0" kern="1200" dirty="0" smtClean="0">
                <a:solidFill>
                  <a:schemeClr val="tx1"/>
                </a:solidFill>
                <a:effectLst/>
                <a:latin typeface="+mn-lt"/>
                <a:ea typeface="+mn-ea"/>
                <a:cs typeface="+mn-cs"/>
              </a:rPr>
              <a:t>RAUL6. </a:t>
            </a:r>
            <a:r>
              <a:rPr lang="cs-CZ" sz="1200" b="0" i="1" kern="1200" dirty="0" err="1" smtClean="0">
                <a:solidFill>
                  <a:schemeClr val="tx1"/>
                </a:solidFill>
                <a:effectLst/>
                <a:latin typeface="+mn-lt"/>
                <a:ea typeface="+mn-ea"/>
                <a:cs typeface="+mn-cs"/>
              </a:rPr>
              <a:t>Wikimedia</a:t>
            </a:r>
            <a:r>
              <a:rPr lang="cs-CZ" sz="1200" b="0" i="1" kern="1200" dirty="0" smtClean="0">
                <a:solidFill>
                  <a:schemeClr val="tx1"/>
                </a:solidFill>
                <a:effectLst/>
                <a:latin typeface="+mn-lt"/>
                <a:ea typeface="+mn-ea"/>
                <a:cs typeface="+mn-cs"/>
              </a:rPr>
              <a:t> </a:t>
            </a:r>
            <a:r>
              <a:rPr lang="cs-CZ" sz="1200" b="0" i="1" kern="1200" dirty="0" err="1" smtClean="0">
                <a:solidFill>
                  <a:schemeClr val="tx1"/>
                </a:solidFill>
                <a:effectLst/>
                <a:latin typeface="+mn-lt"/>
                <a:ea typeface="+mn-ea"/>
                <a:cs typeface="+mn-cs"/>
              </a:rPr>
              <a:t>Commons</a:t>
            </a:r>
            <a:r>
              <a:rPr lang="cs-CZ" sz="1200" b="0" i="0" kern="1200" dirty="0" smtClean="0">
                <a:solidFill>
                  <a:schemeClr val="tx1"/>
                </a:solidFill>
                <a:effectLst/>
                <a:latin typeface="+mn-lt"/>
                <a:ea typeface="+mn-ea"/>
                <a:cs typeface="+mn-cs"/>
              </a:rPr>
              <a:t> [online]. [cit. 22.4.2013]. Dostupný na WWW: http://cs.wikipedia.org/wiki/Soubor:Cheops_pyramid_01.jpg</a:t>
            </a:r>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11</a:t>
            </a:fld>
            <a:endParaRPr lang="cs-CZ"/>
          </a:p>
        </p:txBody>
      </p:sp>
    </p:spTree>
    <p:extLst>
      <p:ext uri="{BB962C8B-B14F-4D97-AF65-F5344CB8AC3E}">
        <p14:creationId xmlns:p14="http://schemas.microsoft.com/office/powerpoint/2010/main" val="14087468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b="0" i="0" kern="1200" dirty="0" smtClean="0">
                <a:solidFill>
                  <a:schemeClr val="tx1"/>
                </a:solidFill>
                <a:effectLst/>
                <a:latin typeface="+mn-lt"/>
                <a:ea typeface="+mn-ea"/>
                <a:cs typeface="+mn-cs"/>
              </a:rPr>
              <a:t>VELOCICAPTOR. </a:t>
            </a:r>
            <a:r>
              <a:rPr lang="cs-CZ" sz="1200" b="0" i="1" kern="1200" dirty="0" err="1" smtClean="0">
                <a:solidFill>
                  <a:schemeClr val="tx1"/>
                </a:solidFill>
                <a:effectLst/>
                <a:latin typeface="+mn-lt"/>
                <a:ea typeface="+mn-ea"/>
                <a:cs typeface="+mn-cs"/>
              </a:rPr>
              <a:t>Wikimedia</a:t>
            </a:r>
            <a:r>
              <a:rPr lang="cs-CZ" sz="1200" b="0" i="1" kern="1200" dirty="0" smtClean="0">
                <a:solidFill>
                  <a:schemeClr val="tx1"/>
                </a:solidFill>
                <a:effectLst/>
                <a:latin typeface="+mn-lt"/>
                <a:ea typeface="+mn-ea"/>
                <a:cs typeface="+mn-cs"/>
              </a:rPr>
              <a:t> </a:t>
            </a:r>
            <a:r>
              <a:rPr lang="cs-CZ" sz="1200" b="0" i="1" kern="1200" dirty="0" err="1" smtClean="0">
                <a:solidFill>
                  <a:schemeClr val="tx1"/>
                </a:solidFill>
                <a:effectLst/>
                <a:latin typeface="+mn-lt"/>
                <a:ea typeface="+mn-ea"/>
                <a:cs typeface="+mn-cs"/>
              </a:rPr>
              <a:t>Commons</a:t>
            </a:r>
            <a:r>
              <a:rPr lang="cs-CZ" sz="1200" b="0" i="0" kern="1200" dirty="0" smtClean="0">
                <a:solidFill>
                  <a:schemeClr val="tx1"/>
                </a:solidFill>
                <a:effectLst/>
                <a:latin typeface="+mn-lt"/>
                <a:ea typeface="+mn-ea"/>
                <a:cs typeface="+mn-cs"/>
              </a:rPr>
              <a:t> [online]. [cit. 22.4.2013]. Dostupný na WWW: http://cs.wikipedia.org/wiki/Soubor:NIEdot361.jpg</a:t>
            </a:r>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14</a:t>
            </a:fld>
            <a:endParaRPr lang="cs-CZ"/>
          </a:p>
        </p:txBody>
      </p:sp>
    </p:spTree>
    <p:extLst>
      <p:ext uri="{BB962C8B-B14F-4D97-AF65-F5344CB8AC3E}">
        <p14:creationId xmlns:p14="http://schemas.microsoft.com/office/powerpoint/2010/main" val="1255685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smtClean="0">
                <a:solidFill>
                  <a:schemeClr val="tx1"/>
                </a:solidFill>
                <a:effectLst/>
                <a:latin typeface="+mn-lt"/>
                <a:ea typeface="+mn-ea"/>
                <a:cs typeface="+mn-cs"/>
              </a:rPr>
              <a:t>MJJR. </a:t>
            </a:r>
            <a:r>
              <a:rPr lang="en-US" sz="1200" b="0" i="1" kern="1200" dirty="0" smtClean="0">
                <a:solidFill>
                  <a:schemeClr val="tx1"/>
                </a:solidFill>
                <a:effectLst/>
                <a:latin typeface="+mn-lt"/>
                <a:ea typeface="+mn-ea"/>
                <a:cs typeface="+mn-cs"/>
              </a:rPr>
              <a:t>Wikimedia Commons</a:t>
            </a:r>
            <a:r>
              <a:rPr lang="en-US" sz="1200" b="0" i="0" kern="1200" dirty="0" smtClean="0">
                <a:solidFill>
                  <a:schemeClr val="tx1"/>
                </a:solidFill>
                <a:effectLst/>
                <a:latin typeface="+mn-lt"/>
                <a:ea typeface="+mn-ea"/>
                <a:cs typeface="+mn-cs"/>
              </a:rPr>
              <a:t> [online]. [cit. 22.4.2013]. </a:t>
            </a:r>
            <a:r>
              <a:rPr lang="en-US" sz="1200" b="0" i="0" kern="1200" dirty="0" err="1" smtClean="0">
                <a:solidFill>
                  <a:schemeClr val="tx1"/>
                </a:solidFill>
                <a:effectLst/>
                <a:latin typeface="+mn-lt"/>
                <a:ea typeface="+mn-ea"/>
                <a:cs typeface="+mn-cs"/>
              </a:rPr>
              <a:t>Dostupný</a:t>
            </a:r>
            <a:r>
              <a:rPr lang="en-US" sz="1200" b="0" i="0" kern="1200" dirty="0" smtClean="0">
                <a:solidFill>
                  <a:schemeClr val="tx1"/>
                </a:solidFill>
                <a:effectLst/>
                <a:latin typeface="+mn-lt"/>
                <a:ea typeface="+mn-ea"/>
                <a:cs typeface="+mn-cs"/>
              </a:rPr>
              <a:t> </a:t>
            </a:r>
            <a:r>
              <a:rPr lang="en-US" sz="1200" b="0" i="0" kern="1200" dirty="0" err="1" smtClean="0">
                <a:solidFill>
                  <a:schemeClr val="tx1"/>
                </a:solidFill>
                <a:effectLst/>
                <a:latin typeface="+mn-lt"/>
                <a:ea typeface="+mn-ea"/>
                <a:cs typeface="+mn-cs"/>
              </a:rPr>
              <a:t>na</a:t>
            </a:r>
            <a:r>
              <a:rPr lang="en-US" sz="1200" b="0" i="0" kern="1200" dirty="0" smtClean="0">
                <a:solidFill>
                  <a:schemeClr val="tx1"/>
                </a:solidFill>
                <a:effectLst/>
                <a:latin typeface="+mn-lt"/>
                <a:ea typeface="+mn-ea"/>
                <a:cs typeface="+mn-cs"/>
              </a:rPr>
              <a:t> WWW: http://cs.wikipedia.org/wiki/Soubor:Luxor_Temple_R04.jpg</a:t>
            </a:r>
            <a:endParaRPr lang="cs-CZ" dirty="0" smtClean="0"/>
          </a:p>
          <a:p>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15</a:t>
            </a:fld>
            <a:endParaRPr lang="cs-CZ"/>
          </a:p>
        </p:txBody>
      </p:sp>
    </p:spTree>
    <p:extLst>
      <p:ext uri="{BB962C8B-B14F-4D97-AF65-F5344CB8AC3E}">
        <p14:creationId xmlns:p14="http://schemas.microsoft.com/office/powerpoint/2010/main" val="11183984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b="0" i="0" kern="1200" dirty="0" smtClean="0">
                <a:solidFill>
                  <a:schemeClr val="tx1"/>
                </a:solidFill>
                <a:effectLst/>
                <a:latin typeface="+mn-lt"/>
                <a:ea typeface="+mn-ea"/>
                <a:cs typeface="+mn-cs"/>
              </a:rPr>
              <a:t>KARELJ. </a:t>
            </a:r>
            <a:r>
              <a:rPr lang="cs-CZ" sz="1200" b="0" i="1" kern="1200" dirty="0" err="1" smtClean="0">
                <a:solidFill>
                  <a:schemeClr val="tx1"/>
                </a:solidFill>
                <a:effectLst/>
                <a:latin typeface="+mn-lt"/>
                <a:ea typeface="+mn-ea"/>
                <a:cs typeface="+mn-cs"/>
              </a:rPr>
              <a:t>Wikimedia</a:t>
            </a:r>
            <a:r>
              <a:rPr lang="cs-CZ" sz="1200" b="0" i="1" kern="1200" dirty="0" smtClean="0">
                <a:solidFill>
                  <a:schemeClr val="tx1"/>
                </a:solidFill>
                <a:effectLst/>
                <a:latin typeface="+mn-lt"/>
                <a:ea typeface="+mn-ea"/>
                <a:cs typeface="+mn-cs"/>
              </a:rPr>
              <a:t> </a:t>
            </a:r>
            <a:r>
              <a:rPr lang="cs-CZ" sz="1200" b="0" i="1" kern="1200" dirty="0" err="1" smtClean="0">
                <a:solidFill>
                  <a:schemeClr val="tx1"/>
                </a:solidFill>
                <a:effectLst/>
                <a:latin typeface="+mn-lt"/>
                <a:ea typeface="+mn-ea"/>
                <a:cs typeface="+mn-cs"/>
              </a:rPr>
              <a:t>Commons</a:t>
            </a:r>
            <a:r>
              <a:rPr lang="cs-CZ" sz="1200" b="0" i="0" kern="1200" dirty="0" smtClean="0">
                <a:solidFill>
                  <a:schemeClr val="tx1"/>
                </a:solidFill>
                <a:effectLst/>
                <a:latin typeface="+mn-lt"/>
                <a:ea typeface="+mn-ea"/>
                <a:cs typeface="+mn-cs"/>
              </a:rPr>
              <a:t> [online]. [cit. 22.4.2013]. Dostupný na WWW: http://commons.wikimedia.org/wiki/File:Abu_Simbel_Egypt_11.jpg</a:t>
            </a:r>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16</a:t>
            </a:fld>
            <a:endParaRPr lang="cs-CZ"/>
          </a:p>
        </p:txBody>
      </p:sp>
    </p:spTree>
    <p:extLst>
      <p:ext uri="{BB962C8B-B14F-4D97-AF65-F5344CB8AC3E}">
        <p14:creationId xmlns:p14="http://schemas.microsoft.com/office/powerpoint/2010/main" val="4285689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b="0" i="0" kern="1200" dirty="0" smtClean="0">
                <a:solidFill>
                  <a:schemeClr val="tx1"/>
                </a:solidFill>
                <a:effectLst/>
                <a:latin typeface="+mn-lt"/>
                <a:ea typeface="+mn-ea"/>
                <a:cs typeface="+mn-cs"/>
              </a:rPr>
              <a:t>OLTAU. </a:t>
            </a:r>
            <a:r>
              <a:rPr lang="cs-CZ" sz="1200" b="0" i="1" kern="1200" dirty="0" err="1" smtClean="0">
                <a:solidFill>
                  <a:schemeClr val="tx1"/>
                </a:solidFill>
                <a:effectLst/>
                <a:latin typeface="+mn-lt"/>
                <a:ea typeface="+mn-ea"/>
                <a:cs typeface="+mn-cs"/>
              </a:rPr>
              <a:t>Wikimedia</a:t>
            </a:r>
            <a:r>
              <a:rPr lang="cs-CZ" sz="1200" b="0" i="1" kern="1200" dirty="0" smtClean="0">
                <a:solidFill>
                  <a:schemeClr val="tx1"/>
                </a:solidFill>
                <a:effectLst/>
                <a:latin typeface="+mn-lt"/>
                <a:ea typeface="+mn-ea"/>
                <a:cs typeface="+mn-cs"/>
              </a:rPr>
              <a:t> </a:t>
            </a:r>
            <a:r>
              <a:rPr lang="cs-CZ" sz="1200" b="0" i="1" kern="1200" dirty="0" err="1" smtClean="0">
                <a:solidFill>
                  <a:schemeClr val="tx1"/>
                </a:solidFill>
                <a:effectLst/>
                <a:latin typeface="+mn-lt"/>
                <a:ea typeface="+mn-ea"/>
                <a:cs typeface="+mn-cs"/>
              </a:rPr>
              <a:t>Commons</a:t>
            </a:r>
            <a:r>
              <a:rPr lang="cs-CZ" sz="1200" b="0" i="0" kern="1200" dirty="0" smtClean="0">
                <a:solidFill>
                  <a:schemeClr val="tx1"/>
                </a:solidFill>
                <a:effectLst/>
                <a:latin typeface="+mn-lt"/>
                <a:ea typeface="+mn-ea"/>
                <a:cs typeface="+mn-cs"/>
              </a:rPr>
              <a:t> [online]. [cit. 22.4.2013]. Dostupný na WWW: http://commons.wikimedia.org/wiki/File:Ramesseum_26.JPG</a:t>
            </a:r>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17</a:t>
            </a:fld>
            <a:endParaRPr lang="cs-CZ"/>
          </a:p>
        </p:txBody>
      </p:sp>
    </p:spTree>
    <p:extLst>
      <p:ext uri="{BB962C8B-B14F-4D97-AF65-F5344CB8AC3E}">
        <p14:creationId xmlns:p14="http://schemas.microsoft.com/office/powerpoint/2010/main" val="13261913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b="0" i="0" kern="1200" dirty="0" smtClean="0">
                <a:solidFill>
                  <a:schemeClr val="tx1"/>
                </a:solidFill>
                <a:effectLst/>
                <a:latin typeface="+mn-lt"/>
                <a:ea typeface="+mn-ea"/>
                <a:cs typeface="+mn-cs"/>
              </a:rPr>
              <a:t>OLTAU. </a:t>
            </a:r>
            <a:r>
              <a:rPr lang="cs-CZ" sz="1200" b="0" i="1" kern="1200" dirty="0" err="1" smtClean="0">
                <a:solidFill>
                  <a:schemeClr val="tx1"/>
                </a:solidFill>
                <a:effectLst/>
                <a:latin typeface="+mn-lt"/>
                <a:ea typeface="+mn-ea"/>
                <a:cs typeface="+mn-cs"/>
              </a:rPr>
              <a:t>Wikimedia</a:t>
            </a:r>
            <a:r>
              <a:rPr lang="cs-CZ" sz="1200" b="0" i="1" kern="1200" dirty="0" smtClean="0">
                <a:solidFill>
                  <a:schemeClr val="tx1"/>
                </a:solidFill>
                <a:effectLst/>
                <a:latin typeface="+mn-lt"/>
                <a:ea typeface="+mn-ea"/>
                <a:cs typeface="+mn-cs"/>
              </a:rPr>
              <a:t> </a:t>
            </a:r>
            <a:r>
              <a:rPr lang="cs-CZ" sz="1200" b="0" i="1" kern="1200" dirty="0" err="1" smtClean="0">
                <a:solidFill>
                  <a:schemeClr val="tx1"/>
                </a:solidFill>
                <a:effectLst/>
                <a:latin typeface="+mn-lt"/>
                <a:ea typeface="+mn-ea"/>
                <a:cs typeface="+mn-cs"/>
              </a:rPr>
              <a:t>Commons</a:t>
            </a:r>
            <a:r>
              <a:rPr lang="cs-CZ" sz="1200" b="0" i="0" kern="1200" dirty="0" smtClean="0">
                <a:solidFill>
                  <a:schemeClr val="tx1"/>
                </a:solidFill>
                <a:effectLst/>
                <a:latin typeface="+mn-lt"/>
                <a:ea typeface="+mn-ea"/>
                <a:cs typeface="+mn-cs"/>
              </a:rPr>
              <a:t> [online]. [cit. 22.4.2013]. Dostupný na WWW: http://commons.wikimedia.org/wiki/File:Ramesseum_33.JPG</a:t>
            </a:r>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18</a:t>
            </a:fld>
            <a:endParaRPr lang="cs-CZ"/>
          </a:p>
        </p:txBody>
      </p:sp>
    </p:spTree>
    <p:extLst>
      <p:ext uri="{BB962C8B-B14F-4D97-AF65-F5344CB8AC3E}">
        <p14:creationId xmlns:p14="http://schemas.microsoft.com/office/powerpoint/2010/main" val="1905361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b="0" i="0" kern="1200" dirty="0" smtClean="0">
                <a:solidFill>
                  <a:schemeClr val="tx1"/>
                </a:solidFill>
                <a:effectLst/>
                <a:latin typeface="+mn-lt"/>
                <a:ea typeface="+mn-ea"/>
                <a:cs typeface="+mn-cs"/>
              </a:rPr>
              <a:t>OLTAU. </a:t>
            </a:r>
            <a:r>
              <a:rPr lang="cs-CZ" sz="1200" b="0" i="1" kern="1200" dirty="0" err="1" smtClean="0">
                <a:solidFill>
                  <a:schemeClr val="tx1"/>
                </a:solidFill>
                <a:effectLst/>
                <a:latin typeface="+mn-lt"/>
                <a:ea typeface="+mn-ea"/>
                <a:cs typeface="+mn-cs"/>
              </a:rPr>
              <a:t>Wikimedia</a:t>
            </a:r>
            <a:r>
              <a:rPr lang="cs-CZ" sz="1200" b="0" i="1" kern="1200" dirty="0" smtClean="0">
                <a:solidFill>
                  <a:schemeClr val="tx1"/>
                </a:solidFill>
                <a:effectLst/>
                <a:latin typeface="+mn-lt"/>
                <a:ea typeface="+mn-ea"/>
                <a:cs typeface="+mn-cs"/>
              </a:rPr>
              <a:t> </a:t>
            </a:r>
            <a:r>
              <a:rPr lang="cs-CZ" sz="1200" b="0" i="1" kern="1200" dirty="0" err="1" smtClean="0">
                <a:solidFill>
                  <a:schemeClr val="tx1"/>
                </a:solidFill>
                <a:effectLst/>
                <a:latin typeface="+mn-lt"/>
                <a:ea typeface="+mn-ea"/>
                <a:cs typeface="+mn-cs"/>
              </a:rPr>
              <a:t>Commons</a:t>
            </a:r>
            <a:r>
              <a:rPr lang="cs-CZ" sz="1200" b="0" i="0" kern="1200" dirty="0" smtClean="0">
                <a:solidFill>
                  <a:schemeClr val="tx1"/>
                </a:solidFill>
                <a:effectLst/>
                <a:latin typeface="+mn-lt"/>
                <a:ea typeface="+mn-ea"/>
                <a:cs typeface="+mn-cs"/>
              </a:rPr>
              <a:t> [online]. [cit. 22.4.2013]. Dostupný na WWW: http://commons.wikimedia.org/wiki/File:Philae_03.jpg</a:t>
            </a:r>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20</a:t>
            </a:fld>
            <a:endParaRPr lang="cs-CZ"/>
          </a:p>
        </p:txBody>
      </p:sp>
    </p:spTree>
    <p:extLst>
      <p:ext uri="{BB962C8B-B14F-4D97-AF65-F5344CB8AC3E}">
        <p14:creationId xmlns:p14="http://schemas.microsoft.com/office/powerpoint/2010/main" val="262006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b="0" i="0" kern="1200" dirty="0" smtClean="0">
                <a:solidFill>
                  <a:schemeClr val="tx1"/>
                </a:solidFill>
                <a:effectLst/>
                <a:latin typeface="+mn-lt"/>
                <a:ea typeface="+mn-ea"/>
                <a:cs typeface="+mn-cs"/>
              </a:rPr>
              <a:t>TIMSDAD. </a:t>
            </a:r>
            <a:r>
              <a:rPr lang="cs-CZ" sz="1200" b="0" i="1" kern="1200" dirty="0" err="1" smtClean="0">
                <a:solidFill>
                  <a:schemeClr val="tx1"/>
                </a:solidFill>
                <a:effectLst/>
                <a:latin typeface="+mn-lt"/>
                <a:ea typeface="+mn-ea"/>
                <a:cs typeface="+mn-cs"/>
              </a:rPr>
              <a:t>Wikimedia</a:t>
            </a:r>
            <a:r>
              <a:rPr lang="cs-CZ" sz="1200" b="0" i="1" kern="1200" dirty="0" smtClean="0">
                <a:solidFill>
                  <a:schemeClr val="tx1"/>
                </a:solidFill>
                <a:effectLst/>
                <a:latin typeface="+mn-lt"/>
                <a:ea typeface="+mn-ea"/>
                <a:cs typeface="+mn-cs"/>
              </a:rPr>
              <a:t> </a:t>
            </a:r>
            <a:r>
              <a:rPr lang="cs-CZ" sz="1200" b="0" i="1" kern="1200" dirty="0" err="1" smtClean="0">
                <a:solidFill>
                  <a:schemeClr val="tx1"/>
                </a:solidFill>
                <a:effectLst/>
                <a:latin typeface="+mn-lt"/>
                <a:ea typeface="+mn-ea"/>
                <a:cs typeface="+mn-cs"/>
              </a:rPr>
              <a:t>Commons</a:t>
            </a:r>
            <a:r>
              <a:rPr lang="cs-CZ" sz="1200" b="0" i="0" kern="1200" dirty="0" smtClean="0">
                <a:solidFill>
                  <a:schemeClr val="tx1"/>
                </a:solidFill>
                <a:effectLst/>
                <a:latin typeface="+mn-lt"/>
                <a:ea typeface="+mn-ea"/>
                <a:cs typeface="+mn-cs"/>
              </a:rPr>
              <a:t> [online]. [cit. 22.4.2013]. Dostupný na WWW: http://commons.wikimedia.org/wiki/File:Temple_of_Edfu.jpg</a:t>
            </a:r>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21</a:t>
            </a:fld>
            <a:endParaRPr lang="cs-CZ"/>
          </a:p>
        </p:txBody>
      </p:sp>
    </p:spTree>
    <p:extLst>
      <p:ext uri="{BB962C8B-B14F-4D97-AF65-F5344CB8AC3E}">
        <p14:creationId xmlns:p14="http://schemas.microsoft.com/office/powerpoint/2010/main" val="15477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sz="1200" b="0" i="0" kern="1200" dirty="0" smtClean="0">
                <a:solidFill>
                  <a:schemeClr val="tx1"/>
                </a:solidFill>
                <a:effectLst/>
                <a:latin typeface="+mn-lt"/>
                <a:ea typeface="+mn-ea"/>
                <a:cs typeface="+mn-cs"/>
              </a:rPr>
              <a:t>DUDUBOT. </a:t>
            </a:r>
            <a:r>
              <a:rPr lang="cs-CZ" sz="1200" b="0" i="1" kern="1200" dirty="0" err="1" smtClean="0">
                <a:solidFill>
                  <a:schemeClr val="tx1"/>
                </a:solidFill>
                <a:effectLst/>
                <a:latin typeface="+mn-lt"/>
                <a:ea typeface="+mn-ea"/>
                <a:cs typeface="+mn-cs"/>
              </a:rPr>
              <a:t>Wikimedia</a:t>
            </a:r>
            <a:r>
              <a:rPr lang="cs-CZ" sz="1200" b="0" i="1" kern="1200" dirty="0" smtClean="0">
                <a:solidFill>
                  <a:schemeClr val="tx1"/>
                </a:solidFill>
                <a:effectLst/>
                <a:latin typeface="+mn-lt"/>
                <a:ea typeface="+mn-ea"/>
                <a:cs typeface="+mn-cs"/>
              </a:rPr>
              <a:t> </a:t>
            </a:r>
            <a:r>
              <a:rPr lang="cs-CZ" sz="1200" b="0" i="1" kern="1200" dirty="0" err="1" smtClean="0">
                <a:solidFill>
                  <a:schemeClr val="tx1"/>
                </a:solidFill>
                <a:effectLst/>
                <a:latin typeface="+mn-lt"/>
                <a:ea typeface="+mn-ea"/>
                <a:cs typeface="+mn-cs"/>
              </a:rPr>
              <a:t>Commons</a:t>
            </a:r>
            <a:r>
              <a:rPr lang="cs-CZ" sz="1200" b="0" i="0" kern="1200" dirty="0" smtClean="0">
                <a:solidFill>
                  <a:schemeClr val="tx1"/>
                </a:solidFill>
                <a:effectLst/>
                <a:latin typeface="+mn-lt"/>
                <a:ea typeface="+mn-ea"/>
                <a:cs typeface="+mn-cs"/>
              </a:rPr>
              <a:t> [online]. [cit. 22.4.2013]. Dostupný na WWW: http://commons.wikimedia.org/wiki/File:The_Temple_of_Edfu_(1905)_-_TIMEA.jpg</a:t>
            </a:r>
            <a:endParaRPr lang="cs-CZ" dirty="0"/>
          </a:p>
        </p:txBody>
      </p:sp>
      <p:sp>
        <p:nvSpPr>
          <p:cNvPr id="4" name="Zástupný symbol pro číslo snímku 3"/>
          <p:cNvSpPr>
            <a:spLocks noGrp="1"/>
          </p:cNvSpPr>
          <p:nvPr>
            <p:ph type="sldNum" sz="quarter" idx="10"/>
          </p:nvPr>
        </p:nvSpPr>
        <p:spPr/>
        <p:txBody>
          <a:bodyPr/>
          <a:lstStyle/>
          <a:p>
            <a:fld id="{9A301BA3-C440-460D-BE3C-D8F6C973914B}" type="slidenum">
              <a:rPr lang="cs-CZ" smtClean="0"/>
              <a:t>22</a:t>
            </a:fld>
            <a:endParaRPr lang="cs-CZ"/>
          </a:p>
        </p:txBody>
      </p:sp>
    </p:spTree>
    <p:extLst>
      <p:ext uri="{BB962C8B-B14F-4D97-AF65-F5344CB8AC3E}">
        <p14:creationId xmlns:p14="http://schemas.microsoft.com/office/powerpoint/2010/main" val="185992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B94FB155-6036-4DC6-B7A7-E03DB52E08EE}" type="datetimeFigureOut">
              <a:rPr lang="cs-CZ" smtClean="0"/>
              <a:t>1.7.2013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0AB2726-755D-4AE0-B5D9-5DD14AF3EFC3}" type="slidenum">
              <a:rPr lang="cs-CZ" smtClean="0"/>
              <a:t>‹#›</a:t>
            </a:fld>
            <a:endParaRPr lang="cs-CZ"/>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cs-CZ" smtClean="0"/>
              <a:t>Kliknutím lze upravit styl.</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94FB155-6036-4DC6-B7A7-E03DB52E08EE}" type="datetimeFigureOut">
              <a:rPr lang="cs-CZ" smtClean="0"/>
              <a:t>1.7.2013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0AB2726-755D-4AE0-B5D9-5DD14AF3EFC3}"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95" name="Title 94"/>
          <p:cNvSpPr>
            <a:spLocks noGrp="1"/>
          </p:cNvSpPr>
          <p:nvPr>
            <p:ph type="title"/>
          </p:nvPr>
        </p:nvSpPr>
        <p:spPr>
          <a:xfrm>
            <a:off x="457200" y="4463568"/>
            <a:ext cx="8305800" cy="1143000"/>
          </a:xfrm>
        </p:spPr>
        <p:txBody>
          <a:bodyPr/>
          <a:lstStyle/>
          <a:p>
            <a:r>
              <a:rPr lang="cs-CZ" smtClean="0"/>
              <a:t>Kliknutím lze upravit styl.</a:t>
            </a:r>
            <a:endParaRPr lang="en-US"/>
          </a:p>
        </p:txBody>
      </p:sp>
      <p:sp>
        <p:nvSpPr>
          <p:cNvPr id="2" name="Date Placeholder 1"/>
          <p:cNvSpPr>
            <a:spLocks noGrp="1"/>
          </p:cNvSpPr>
          <p:nvPr>
            <p:ph type="dt" sz="half" idx="10"/>
          </p:nvPr>
        </p:nvSpPr>
        <p:spPr/>
        <p:txBody>
          <a:bodyPr/>
          <a:lstStyle/>
          <a:p>
            <a:fld id="{B94FB155-6036-4DC6-B7A7-E03DB52E08EE}" type="datetimeFigureOut">
              <a:rPr lang="cs-CZ" smtClean="0"/>
              <a:t>1.7.2013</a:t>
            </a:fld>
            <a:endParaRPr lang="cs-CZ"/>
          </a:p>
        </p:txBody>
      </p:sp>
      <p:sp>
        <p:nvSpPr>
          <p:cNvPr id="91" name="Footer Placeholder 90"/>
          <p:cNvSpPr>
            <a:spLocks noGrp="1"/>
          </p:cNvSpPr>
          <p:nvPr>
            <p:ph type="ftr" sz="quarter" idx="11"/>
          </p:nvPr>
        </p:nvSpPr>
        <p:spPr/>
        <p:txBody>
          <a:bodyPr/>
          <a:lstStyle/>
          <a:p>
            <a:endParaRPr lang="cs-CZ"/>
          </a:p>
        </p:txBody>
      </p:sp>
      <p:sp>
        <p:nvSpPr>
          <p:cNvPr id="92" name="Slide Number Placeholder 91"/>
          <p:cNvSpPr>
            <a:spLocks noGrp="1"/>
          </p:cNvSpPr>
          <p:nvPr>
            <p:ph type="sldNum" sz="quarter" idx="12"/>
          </p:nvPr>
        </p:nvSpPr>
        <p:spPr/>
        <p:txBody>
          <a:bodyPr/>
          <a:lstStyle/>
          <a:p>
            <a:fld id="{F0AB2726-755D-4AE0-B5D9-5DD14AF3EFC3}"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B94FB155-6036-4DC6-B7A7-E03DB52E08EE}" type="datetimeFigureOut">
              <a:rPr lang="cs-CZ" smtClean="0"/>
              <a:t>1.7.2013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F0AB2726-755D-4AE0-B5D9-5DD14AF3EFC3}"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B94FB155-6036-4DC6-B7A7-E03DB52E08EE}" type="datetimeFigureOut">
              <a:rPr lang="cs-CZ" smtClean="0"/>
              <a:t>1.7.2013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F0AB2726-755D-4AE0-B5D9-5DD14AF3EFC3}"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B94FB155-6036-4DC6-B7A7-E03DB52E08EE}" type="datetimeFigureOut">
              <a:rPr lang="cs-CZ" smtClean="0"/>
              <a:t>1.7.2013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F0AB2726-755D-4AE0-B5D9-5DD14AF3EFC3}"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4FB155-6036-4DC6-B7A7-E03DB52E08EE}" type="datetimeFigureOut">
              <a:rPr lang="cs-CZ" smtClean="0"/>
              <a:t>1.7.2013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F0AB2726-755D-4AE0-B5D9-5DD14AF3EFC3}"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B94FB155-6036-4DC6-B7A7-E03DB52E08EE}" type="datetimeFigureOut">
              <a:rPr lang="cs-CZ" smtClean="0"/>
              <a:t>1.7.2013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F0AB2726-755D-4AE0-B5D9-5DD14AF3EFC3}" type="slidenum">
              <a:rPr lang="cs-CZ" smtClean="0"/>
              <a:t>‹#›</a:t>
            </a:fld>
            <a:endParaRPr lang="cs-CZ"/>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5" name="Date Placeholder 4"/>
          <p:cNvSpPr>
            <a:spLocks noGrp="1"/>
          </p:cNvSpPr>
          <p:nvPr>
            <p:ph type="dt" sz="half" idx="10"/>
          </p:nvPr>
        </p:nvSpPr>
        <p:spPr/>
        <p:txBody>
          <a:bodyPr/>
          <a:lstStyle/>
          <a:p>
            <a:fld id="{B94FB155-6036-4DC6-B7A7-E03DB52E08EE}" type="datetimeFigureOut">
              <a:rPr lang="cs-CZ" smtClean="0"/>
              <a:t>1.7.2013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F0AB2726-755D-4AE0-B5D9-5DD14AF3EFC3}" type="slidenum">
              <a:rPr lang="cs-CZ" smtClean="0"/>
              <a:t>‹#›</a:t>
            </a:fld>
            <a:endParaRPr lang="cs-CZ"/>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94FB155-6036-4DC6-B7A7-E03DB52E08EE}" type="datetimeFigureOut">
              <a:rPr lang="cs-CZ" smtClean="0"/>
              <a:t>1.7.2013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0AB2726-755D-4AE0-B5D9-5DD14AF3EFC3}"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94FB155-6036-4DC6-B7A7-E03DB52E08EE}" type="datetimeFigureOut">
              <a:rPr lang="cs-CZ" smtClean="0"/>
              <a:t>1.7.2013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F0AB2726-755D-4AE0-B5D9-5DD14AF3EFC3}"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B94FB155-6036-4DC6-B7A7-E03DB52E08EE}" type="datetimeFigureOut">
              <a:rPr lang="cs-CZ" smtClean="0"/>
              <a:t>1.7.2013</a:t>
            </a:fld>
            <a:endParaRPr lang="cs-CZ"/>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cs-CZ"/>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F0AB2726-755D-4AE0-B5D9-5DD14AF3EFC3}"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cs.wikipedia.org/wiki/Soubor:Luxor_Temple_R04.jpg" TargetMode="External"/><Relationship Id="rId13" Type="http://schemas.openxmlformats.org/officeDocument/2006/relationships/hyperlink" Target="http://commons.wikimedia.org/wiki/File:Temple_of_Edfu.jpg" TargetMode="External"/><Relationship Id="rId3" Type="http://schemas.openxmlformats.org/officeDocument/2006/relationships/hyperlink" Target="http://commons.wikimedia.org/wiki/File:Model_of_Giza_pyramid_complex-Kunsthistorisches_Museum.jpg" TargetMode="External"/><Relationship Id="rId7" Type="http://schemas.openxmlformats.org/officeDocument/2006/relationships/hyperlink" Target="http://cs.wikipedia.org/wiki/Soubor:NIEdot361.jpg" TargetMode="External"/><Relationship Id="rId12" Type="http://schemas.openxmlformats.org/officeDocument/2006/relationships/hyperlink" Target="http://commons.wikimedia.org/wiki/File:Philae_03.jpg" TargetMode="External"/><Relationship Id="rId2" Type="http://schemas.openxmlformats.org/officeDocument/2006/relationships/hyperlink" Target="http://cs.wikipedia.org/wiki/Soubor:Djoser001(js).jpg" TargetMode="External"/><Relationship Id="rId1" Type="http://schemas.openxmlformats.org/officeDocument/2006/relationships/slideLayout" Target="../slideLayouts/slideLayout2.xml"/><Relationship Id="rId6" Type="http://schemas.openxmlformats.org/officeDocument/2006/relationships/hyperlink" Target="http://cs.wikipedia.org/wiki/Soubor:Cheops_pyramid_01.jpg" TargetMode="External"/><Relationship Id="rId11" Type="http://schemas.openxmlformats.org/officeDocument/2006/relationships/hyperlink" Target="http://commons.wikimedia.org/wiki/File:Ramesseum_33.JPG" TargetMode="External"/><Relationship Id="rId5" Type="http://schemas.openxmlformats.org/officeDocument/2006/relationships/hyperlink" Target="http://cs.wikipedia.org/wiki/Soubor:Giza_Plateau_-_Great_Sphinx_-_front_view.JPG" TargetMode="External"/><Relationship Id="rId10" Type="http://schemas.openxmlformats.org/officeDocument/2006/relationships/hyperlink" Target="http://commons.wikimedia.org/wiki/File:Ramesseum_26.JPG" TargetMode="External"/><Relationship Id="rId4" Type="http://schemas.openxmlformats.org/officeDocument/2006/relationships/hyperlink" Target="http://cs.wikipedia.org/wiki/Soubor:All_Gizah_Pyramids.jpg" TargetMode="External"/><Relationship Id="rId9" Type="http://schemas.openxmlformats.org/officeDocument/2006/relationships/hyperlink" Target="http://commons.wikimedia.org/wiki/File:Abu_Simbel_Egypt_11.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2" name="Tabulka 2051"/>
          <p:cNvGraphicFramePr>
            <a:graphicFrameLocks noGrp="1"/>
          </p:cNvGraphicFramePr>
          <p:nvPr>
            <p:extLst>
              <p:ext uri="{D42A27DB-BD31-4B8C-83A1-F6EECF244321}">
                <p14:modId xmlns:p14="http://schemas.microsoft.com/office/powerpoint/2010/main" val="3274708433"/>
              </p:ext>
            </p:extLst>
          </p:nvPr>
        </p:nvGraphicFramePr>
        <p:xfrm>
          <a:off x="971600" y="764704"/>
          <a:ext cx="7056784" cy="4536500"/>
        </p:xfrm>
        <a:graphic>
          <a:graphicData uri="http://schemas.openxmlformats.org/drawingml/2006/table">
            <a:tbl>
              <a:tblPr firstRow="1" firstCol="1" lastRow="1" lastCol="1" bandRow="1" bandCol="1">
                <a:tableStyleId>{5C22544A-7EE6-4342-B048-85BDC9FD1C3A}</a:tableStyleId>
              </a:tblPr>
              <a:tblGrid>
                <a:gridCol w="2013160"/>
                <a:gridCol w="5043624"/>
              </a:tblGrid>
              <a:tr h="453650">
                <a:tc>
                  <a:txBody>
                    <a:bodyPr/>
                    <a:lstStyle/>
                    <a:p>
                      <a:pPr>
                        <a:spcAft>
                          <a:spcPts val="0"/>
                        </a:spcAft>
                      </a:pPr>
                      <a:r>
                        <a:rPr lang="cs-CZ" sz="1400" dirty="0">
                          <a:effectLst/>
                        </a:rPr>
                        <a:t>Číslo projektu</a:t>
                      </a:r>
                      <a:endParaRPr lang="cs-CZ" sz="1400" dirty="0">
                        <a:effectLst/>
                        <a:latin typeface="Times New Roman"/>
                        <a:ea typeface="Times New Roman"/>
                      </a:endParaRPr>
                    </a:p>
                  </a:txBody>
                  <a:tcPr marL="68580" marR="68580" marT="0" marB="0" anchor="ctr"/>
                </a:tc>
                <a:tc>
                  <a:txBody>
                    <a:bodyPr/>
                    <a:lstStyle/>
                    <a:p>
                      <a:pPr>
                        <a:spcAft>
                          <a:spcPts val="0"/>
                        </a:spcAft>
                      </a:pPr>
                      <a:r>
                        <a:rPr lang="cs-CZ" sz="1400" dirty="0">
                          <a:effectLst/>
                        </a:rPr>
                        <a:t>CZ.1.07/1.5.00/34.0029</a:t>
                      </a:r>
                      <a:endParaRPr lang="cs-CZ" sz="1400" dirty="0">
                        <a:effectLst/>
                        <a:latin typeface="Times New Roman"/>
                        <a:ea typeface="Times New Roman"/>
                      </a:endParaRPr>
                    </a:p>
                  </a:txBody>
                  <a:tcPr marL="68580" marR="68580" marT="0" marB="0" anchor="ctr"/>
                </a:tc>
              </a:tr>
              <a:tr h="453650">
                <a:tc>
                  <a:txBody>
                    <a:bodyPr/>
                    <a:lstStyle/>
                    <a:p>
                      <a:pPr>
                        <a:spcAft>
                          <a:spcPts val="0"/>
                        </a:spcAft>
                      </a:pPr>
                      <a:r>
                        <a:rPr lang="cs-CZ" sz="1400" dirty="0">
                          <a:effectLst/>
                        </a:rPr>
                        <a:t>Číslo materiálu</a:t>
                      </a:r>
                      <a:endParaRPr lang="cs-CZ" sz="1400" dirty="0">
                        <a:effectLst/>
                        <a:latin typeface="Times New Roman"/>
                        <a:ea typeface="Times New Roman"/>
                      </a:endParaRPr>
                    </a:p>
                  </a:txBody>
                  <a:tcPr marL="68580" marR="68580" marT="0" marB="0" anchor="ctr"/>
                </a:tc>
                <a:tc>
                  <a:txBody>
                    <a:bodyPr/>
                    <a:lstStyle/>
                    <a:p>
                      <a:pPr>
                        <a:spcAft>
                          <a:spcPts val="0"/>
                        </a:spcAft>
                      </a:pPr>
                      <a:r>
                        <a:rPr lang="cs-CZ" sz="1400" dirty="0">
                          <a:effectLst/>
                        </a:rPr>
                        <a:t>VY_32_ </a:t>
                      </a:r>
                      <a:r>
                        <a:rPr lang="cs-CZ" sz="1400" dirty="0" smtClean="0">
                          <a:effectLst/>
                        </a:rPr>
                        <a:t>INOVACE_25-01</a:t>
                      </a:r>
                      <a:endParaRPr lang="cs-CZ" sz="1400" dirty="0">
                        <a:effectLst/>
                        <a:latin typeface="Times New Roman"/>
                        <a:ea typeface="Times New Roman"/>
                      </a:endParaRPr>
                    </a:p>
                  </a:txBody>
                  <a:tcPr marL="68580" marR="68580" marT="0" marB="0" anchor="ctr"/>
                </a:tc>
              </a:tr>
              <a:tr h="453650">
                <a:tc>
                  <a:txBody>
                    <a:bodyPr/>
                    <a:lstStyle/>
                    <a:p>
                      <a:pPr>
                        <a:spcAft>
                          <a:spcPts val="0"/>
                        </a:spcAft>
                      </a:pPr>
                      <a:r>
                        <a:rPr lang="cs-CZ" sz="1400" dirty="0">
                          <a:effectLst/>
                        </a:rPr>
                        <a:t>Název školy</a:t>
                      </a:r>
                      <a:endParaRPr lang="cs-CZ" sz="1400" dirty="0">
                        <a:effectLst/>
                        <a:latin typeface="Times New Roman"/>
                        <a:ea typeface="Times New Roman"/>
                      </a:endParaRPr>
                    </a:p>
                  </a:txBody>
                  <a:tcPr marL="68580" marR="68580" marT="0" marB="0" anchor="ctr"/>
                </a:tc>
                <a:tc>
                  <a:txBody>
                    <a:bodyPr/>
                    <a:lstStyle/>
                    <a:p>
                      <a:pPr>
                        <a:spcAft>
                          <a:spcPts val="0"/>
                        </a:spcAft>
                      </a:pPr>
                      <a:r>
                        <a:rPr lang="cs-CZ" sz="1400">
                          <a:effectLst/>
                        </a:rPr>
                        <a:t>Střední průmyslová škola stavební, Resslova 2, </a:t>
                      </a:r>
                    </a:p>
                    <a:p>
                      <a:pPr>
                        <a:spcAft>
                          <a:spcPts val="0"/>
                        </a:spcAft>
                      </a:pPr>
                      <a:r>
                        <a:rPr lang="cs-CZ" sz="1400">
                          <a:effectLst/>
                        </a:rPr>
                        <a:t>České Budějovice</a:t>
                      </a:r>
                      <a:endParaRPr lang="cs-CZ" sz="1400">
                        <a:effectLst/>
                        <a:latin typeface="Times New Roman"/>
                        <a:ea typeface="Times New Roman"/>
                      </a:endParaRPr>
                    </a:p>
                  </a:txBody>
                  <a:tcPr marL="68580" marR="68580" marT="0" marB="0" anchor="ctr"/>
                </a:tc>
              </a:tr>
              <a:tr h="453650">
                <a:tc>
                  <a:txBody>
                    <a:bodyPr/>
                    <a:lstStyle/>
                    <a:p>
                      <a:pPr>
                        <a:spcAft>
                          <a:spcPts val="0"/>
                        </a:spcAft>
                      </a:pPr>
                      <a:r>
                        <a:rPr lang="cs-CZ" sz="1400" dirty="0">
                          <a:effectLst/>
                        </a:rPr>
                        <a:t>Autor</a:t>
                      </a:r>
                      <a:endParaRPr lang="cs-CZ" sz="1400" dirty="0">
                        <a:effectLst/>
                        <a:latin typeface="Times New Roman"/>
                        <a:ea typeface="Times New Roman"/>
                      </a:endParaRPr>
                    </a:p>
                  </a:txBody>
                  <a:tcPr marL="68580" marR="68580" marT="0" marB="0" anchor="ctr"/>
                </a:tc>
                <a:tc>
                  <a:txBody>
                    <a:bodyPr/>
                    <a:lstStyle/>
                    <a:p>
                      <a:pPr>
                        <a:spcAft>
                          <a:spcPts val="0"/>
                        </a:spcAft>
                      </a:pPr>
                      <a:r>
                        <a:rPr lang="cs-CZ" sz="1400" dirty="0" smtClean="0">
                          <a:effectLst/>
                        </a:rPr>
                        <a:t>Ing. arch. Jiří Mysliveček</a:t>
                      </a:r>
                      <a:endParaRPr lang="cs-CZ" sz="1400" dirty="0">
                        <a:effectLst/>
                        <a:latin typeface="Times New Roman"/>
                        <a:ea typeface="Times New Roman"/>
                      </a:endParaRPr>
                    </a:p>
                  </a:txBody>
                  <a:tcPr marL="68580" marR="68580" marT="0" marB="0" anchor="ctr"/>
                </a:tc>
              </a:tr>
              <a:tr h="453650">
                <a:tc>
                  <a:txBody>
                    <a:bodyPr/>
                    <a:lstStyle/>
                    <a:p>
                      <a:pPr>
                        <a:spcAft>
                          <a:spcPts val="0"/>
                        </a:spcAft>
                      </a:pPr>
                      <a:r>
                        <a:rPr lang="cs-CZ" sz="1400">
                          <a:effectLst/>
                        </a:rPr>
                        <a:t>Tematický celek</a:t>
                      </a:r>
                      <a:endParaRPr lang="cs-CZ" sz="1400">
                        <a:effectLst/>
                        <a:latin typeface="Times New Roman"/>
                        <a:ea typeface="Times New Roman"/>
                      </a:endParaRPr>
                    </a:p>
                  </a:txBody>
                  <a:tcPr marL="68580" marR="68580" marT="0" marB="0" anchor="ctr"/>
                </a:tc>
                <a:tc>
                  <a:txBody>
                    <a:bodyPr/>
                    <a:lstStyle/>
                    <a:p>
                      <a:pPr>
                        <a:spcAft>
                          <a:spcPts val="0"/>
                        </a:spcAft>
                      </a:pPr>
                      <a:r>
                        <a:rPr lang="cs-CZ" sz="1400" dirty="0" smtClean="0">
                          <a:effectLst/>
                        </a:rPr>
                        <a:t>Architektura</a:t>
                      </a:r>
                      <a:endParaRPr lang="cs-CZ" sz="1400" dirty="0">
                        <a:effectLst/>
                        <a:latin typeface="Times New Roman"/>
                        <a:ea typeface="Times New Roman"/>
                      </a:endParaRPr>
                    </a:p>
                  </a:txBody>
                  <a:tcPr marL="68580" marR="68580" marT="0" marB="0" anchor="ctr"/>
                </a:tc>
              </a:tr>
              <a:tr h="453650">
                <a:tc>
                  <a:txBody>
                    <a:bodyPr/>
                    <a:lstStyle/>
                    <a:p>
                      <a:pPr>
                        <a:spcAft>
                          <a:spcPts val="0"/>
                        </a:spcAft>
                      </a:pPr>
                      <a:r>
                        <a:rPr lang="cs-CZ" sz="1400" dirty="0" smtClean="0">
                          <a:effectLst/>
                        </a:rPr>
                        <a:t>Ročník</a:t>
                      </a:r>
                      <a:endParaRPr lang="cs-CZ" sz="1400" dirty="0">
                        <a:effectLst/>
                        <a:latin typeface="Times New Roman"/>
                        <a:ea typeface="Times New Roman"/>
                      </a:endParaRPr>
                    </a:p>
                  </a:txBody>
                  <a:tcPr marL="68580" marR="68580" marT="0" marB="0" anchor="ctr"/>
                </a:tc>
                <a:tc>
                  <a:txBody>
                    <a:bodyPr/>
                    <a:lstStyle/>
                    <a:p>
                      <a:pPr>
                        <a:spcAft>
                          <a:spcPts val="0"/>
                        </a:spcAft>
                      </a:pPr>
                      <a:r>
                        <a:rPr lang="cs-CZ" sz="1400" dirty="0" smtClean="0">
                          <a:effectLst/>
                        </a:rPr>
                        <a:t>2. - 3. </a:t>
                      </a:r>
                      <a:r>
                        <a:rPr lang="cs-CZ" sz="1400" dirty="0">
                          <a:effectLst/>
                        </a:rPr>
                        <a:t>ročník</a:t>
                      </a:r>
                      <a:endParaRPr lang="cs-CZ" sz="1400" dirty="0">
                        <a:effectLst/>
                        <a:latin typeface="Times New Roman"/>
                        <a:ea typeface="Times New Roman"/>
                      </a:endParaRPr>
                    </a:p>
                  </a:txBody>
                  <a:tcPr marL="68580" marR="68580" marT="0" marB="0" anchor="ctr"/>
                </a:tc>
              </a:tr>
              <a:tr h="453650">
                <a:tc>
                  <a:txBody>
                    <a:bodyPr/>
                    <a:lstStyle/>
                    <a:p>
                      <a:pPr>
                        <a:spcAft>
                          <a:spcPts val="0"/>
                        </a:spcAft>
                      </a:pPr>
                      <a:r>
                        <a:rPr lang="cs-CZ" sz="1400">
                          <a:effectLst/>
                        </a:rPr>
                        <a:t>Datum tvorby</a:t>
                      </a:r>
                      <a:endParaRPr lang="cs-CZ" sz="1400">
                        <a:effectLst/>
                        <a:latin typeface="Times New Roman"/>
                        <a:ea typeface="Times New Roman"/>
                      </a:endParaRPr>
                    </a:p>
                  </a:txBody>
                  <a:tcPr marL="68580" marR="68580" marT="0" marB="0" anchor="ctr"/>
                </a:tc>
                <a:tc>
                  <a:txBody>
                    <a:bodyPr/>
                    <a:lstStyle/>
                    <a:p>
                      <a:pPr>
                        <a:spcAft>
                          <a:spcPts val="0"/>
                        </a:spcAft>
                      </a:pPr>
                      <a:r>
                        <a:rPr lang="cs-CZ" sz="1400" dirty="0" smtClean="0">
                          <a:effectLst/>
                        </a:rPr>
                        <a:t>20.4.2012</a:t>
                      </a:r>
                      <a:endParaRPr lang="cs-CZ" sz="1400" dirty="0">
                        <a:effectLst/>
                        <a:latin typeface="Times New Roman"/>
                        <a:ea typeface="Times New Roman"/>
                      </a:endParaRPr>
                    </a:p>
                  </a:txBody>
                  <a:tcPr marL="68580" marR="68580" marT="0" marB="0" anchor="ctr"/>
                </a:tc>
              </a:tr>
              <a:tr h="453650">
                <a:tc>
                  <a:txBody>
                    <a:bodyPr/>
                    <a:lstStyle/>
                    <a:p>
                      <a:pPr>
                        <a:spcAft>
                          <a:spcPts val="0"/>
                        </a:spcAft>
                      </a:pPr>
                      <a:r>
                        <a:rPr lang="cs-CZ" sz="1400">
                          <a:effectLst/>
                        </a:rPr>
                        <a:t>Anotace</a:t>
                      </a:r>
                      <a:endParaRPr lang="cs-CZ" sz="1400">
                        <a:effectLst/>
                        <a:latin typeface="Times New Roman"/>
                        <a:ea typeface="Times New Roman"/>
                      </a:endParaRPr>
                    </a:p>
                  </a:txBody>
                  <a:tcPr marL="68580" marR="68580" marT="0" marB="0" anchor="ctr"/>
                </a:tc>
                <a:tc>
                  <a:txBody>
                    <a:bodyPr/>
                    <a:lstStyle/>
                    <a:p>
                      <a:pPr>
                        <a:spcAft>
                          <a:spcPts val="0"/>
                        </a:spcAft>
                      </a:pPr>
                      <a:r>
                        <a:rPr lang="cs-CZ" sz="1400" dirty="0">
                          <a:effectLst/>
                        </a:rPr>
                        <a:t>Výukový materiál </a:t>
                      </a:r>
                      <a:r>
                        <a:rPr lang="cs-CZ" sz="1400" dirty="0" smtClean="0">
                          <a:effectLst/>
                        </a:rPr>
                        <a:t>–  prezentace</a:t>
                      </a:r>
                      <a:endParaRPr lang="cs-CZ" sz="1400" dirty="0">
                        <a:effectLst/>
                        <a:latin typeface="Times New Roman"/>
                        <a:ea typeface="Times New Roman"/>
                      </a:endParaRPr>
                    </a:p>
                  </a:txBody>
                  <a:tcPr marL="68580" marR="68580" marT="0" marB="0" anchor="ctr"/>
                </a:tc>
              </a:tr>
              <a:tr h="453650">
                <a:tc>
                  <a:txBody>
                    <a:bodyPr/>
                    <a:lstStyle/>
                    <a:p>
                      <a:pPr>
                        <a:spcAft>
                          <a:spcPts val="0"/>
                        </a:spcAft>
                      </a:pPr>
                      <a:r>
                        <a:rPr lang="cs-CZ" sz="1400">
                          <a:effectLst/>
                        </a:rPr>
                        <a:t>Metodický pokyn</a:t>
                      </a:r>
                      <a:endParaRPr lang="cs-CZ" sz="1400">
                        <a:effectLst/>
                        <a:latin typeface="Times New Roman"/>
                        <a:ea typeface="Times New Roman"/>
                      </a:endParaRPr>
                    </a:p>
                  </a:txBody>
                  <a:tcPr marL="68580" marR="68580" marT="0" marB="0" anchor="ctr"/>
                </a:tc>
                <a:tc>
                  <a:txBody>
                    <a:bodyPr/>
                    <a:lstStyle/>
                    <a:p>
                      <a:pPr>
                        <a:spcAft>
                          <a:spcPts val="0"/>
                        </a:spcAft>
                      </a:pPr>
                      <a:r>
                        <a:rPr lang="cs-CZ" sz="1400" dirty="0">
                          <a:effectLst/>
                        </a:rPr>
                        <a:t>Lze použít při výuce jako </a:t>
                      </a:r>
                      <a:r>
                        <a:rPr lang="cs-CZ" sz="1400" dirty="0" smtClean="0">
                          <a:effectLst/>
                        </a:rPr>
                        <a:t>výklad</a:t>
                      </a:r>
                      <a:endParaRPr lang="cs-CZ" sz="1400" dirty="0">
                        <a:effectLst/>
                        <a:latin typeface="Times New Roman"/>
                        <a:ea typeface="Times New Roman"/>
                      </a:endParaRPr>
                    </a:p>
                  </a:txBody>
                  <a:tcPr marL="68580" marR="68580" marT="0" marB="0" anchor="ctr"/>
                </a:tc>
              </a:tr>
              <a:tr h="453650">
                <a:tc gridSpan="2">
                  <a:txBody>
                    <a:bodyPr/>
                    <a:lstStyle/>
                    <a:p>
                      <a:pPr>
                        <a:spcAft>
                          <a:spcPts val="0"/>
                        </a:spcAft>
                      </a:pPr>
                      <a:r>
                        <a:rPr lang="cs-CZ" sz="1400" dirty="0">
                          <a:effectLst/>
                        </a:rPr>
                        <a:t>Pokud není uvedeno jinak, použitý materiál je z vlastních zdrojů autora</a:t>
                      </a:r>
                      <a:endParaRPr lang="cs-CZ" sz="1400" dirty="0">
                        <a:effectLst/>
                        <a:latin typeface="Times New Roman"/>
                        <a:ea typeface="Times New Roman"/>
                      </a:endParaRPr>
                    </a:p>
                  </a:txBody>
                  <a:tcPr marL="68580" marR="68580" marT="0" marB="0" anchor="ctr"/>
                </a:tc>
                <a:tc hMerge="1">
                  <a:txBody>
                    <a:bodyPr/>
                    <a:lstStyle/>
                    <a:p>
                      <a:endParaRPr lang="cs-CZ"/>
                    </a:p>
                  </a:txBody>
                  <a:tcPr/>
                </a:tc>
              </a:tr>
            </a:tbl>
          </a:graphicData>
        </a:graphic>
      </p:graphicFrame>
      <p:sp>
        <p:nvSpPr>
          <p:cNvPr id="2053" name="Rectangle 52"/>
          <p:cNvSpPr>
            <a:spLocks noChangeArrowheads="1"/>
          </p:cNvSpPr>
          <p:nvPr/>
        </p:nvSpPr>
        <p:spPr bwMode="auto">
          <a:xfrm>
            <a:off x="1331640" y="332656"/>
            <a:ext cx="593803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chemeClr val="tx1"/>
                </a:solidFill>
                <a:effectLst/>
                <a:latin typeface="Tahoma" pitchFamily="34" charset="0"/>
                <a:ea typeface="Times New Roman" pitchFamily="18" charset="0"/>
                <a:cs typeface="Tahoma" pitchFamily="34" charset="0"/>
              </a:rPr>
              <a:t>Digitální učební materiál</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5" name="Rectangle 54"/>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pic>
        <p:nvPicPr>
          <p:cNvPr id="2101" name="obrázek 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23728" y="5373216"/>
            <a:ext cx="5544616" cy="1352992"/>
          </a:xfrm>
          <a:prstGeom prst="rect">
            <a:avLst/>
          </a:prstGeom>
          <a:solidFill>
            <a:srgbClr val="FFFFFF"/>
          </a:solidFill>
        </p:spPr>
      </p:pic>
    </p:spTree>
    <p:extLst>
      <p:ext uri="{BB962C8B-B14F-4D97-AF65-F5344CB8AC3E}">
        <p14:creationId xmlns:p14="http://schemas.microsoft.com/office/powerpoint/2010/main" val="3547308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Architektura starověkého Egypta</a:t>
            </a:r>
            <a:endParaRPr lang="cs-CZ" dirty="0"/>
          </a:p>
        </p:txBody>
      </p:sp>
      <p:sp>
        <p:nvSpPr>
          <p:cNvPr id="4" name="TextovéPole 3"/>
          <p:cNvSpPr txBox="1"/>
          <p:nvPr/>
        </p:nvSpPr>
        <p:spPr>
          <a:xfrm>
            <a:off x="251520" y="3902117"/>
            <a:ext cx="3785588" cy="646331"/>
          </a:xfrm>
          <a:prstGeom prst="rect">
            <a:avLst/>
          </a:prstGeom>
          <a:noFill/>
        </p:spPr>
        <p:txBody>
          <a:bodyPr wrap="none" rtlCol="0">
            <a:spAutoFit/>
          </a:bodyPr>
          <a:lstStyle/>
          <a:p>
            <a:r>
              <a:rPr lang="cs-CZ" dirty="0" smtClean="0"/>
              <a:t>Vedoucí práce: </a:t>
            </a:r>
            <a:r>
              <a:rPr lang="cs-CZ" dirty="0" err="1" smtClean="0"/>
              <a:t>Ing.arch</a:t>
            </a:r>
            <a:r>
              <a:rPr lang="cs-CZ" dirty="0" smtClean="0"/>
              <a:t>. Jiří Mysliveček</a:t>
            </a:r>
          </a:p>
          <a:p>
            <a:r>
              <a:rPr lang="cs-CZ" dirty="0" smtClean="0"/>
              <a:t>Vypracoval: Nikola </a:t>
            </a:r>
            <a:r>
              <a:rPr lang="cs-CZ" dirty="0" err="1" smtClean="0"/>
              <a:t>Koleňáková</a:t>
            </a:r>
            <a:endParaRPr lang="cs-CZ" dirty="0"/>
          </a:p>
        </p:txBody>
      </p:sp>
    </p:spTree>
    <p:extLst>
      <p:ext uri="{BB962C8B-B14F-4D97-AF65-F5344CB8AC3E}">
        <p14:creationId xmlns:p14="http://schemas.microsoft.com/office/powerpoint/2010/main" val="99738724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r>
              <a:rPr lang="cs-CZ" sz="2800" b="1" dirty="0">
                <a:latin typeface="Times New Roman" pitchFamily="18" charset="0"/>
                <a:cs typeface="Times New Roman" pitchFamily="18" charset="0"/>
              </a:rPr>
              <a:t>Architektura starověkého Egypta</a:t>
            </a:r>
            <a:r>
              <a:rPr lang="cs-CZ" sz="2800" dirty="0">
                <a:latin typeface="Times New Roman" pitchFamily="18" charset="0"/>
                <a:cs typeface="Times New Roman" pitchFamily="18" charset="0"/>
              </a:rPr>
              <a:t> zahrnuje monumentální stavitelství říše faraonů od počátku Staré říše (asi 2800 př. n. l.) až do dobytí Egypta Alexandrem Velikým roku 332 př. n. l. Zachované památky jsou především kamenné chrámy, paláce a hrobky, mezi nejznámější patří egyptské pyramidy.</a:t>
            </a:r>
          </a:p>
        </p:txBody>
      </p:sp>
    </p:spTree>
    <p:extLst>
      <p:ext uri="{BB962C8B-B14F-4D97-AF65-F5344CB8AC3E}">
        <p14:creationId xmlns:p14="http://schemas.microsoft.com/office/powerpoint/2010/main" val="151720252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Pyramidy</a:t>
            </a:r>
            <a:endParaRPr lang="cs-CZ" dirty="0"/>
          </a:p>
        </p:txBody>
      </p:sp>
      <p:sp>
        <p:nvSpPr>
          <p:cNvPr id="3" name="Zástupný symbol pro obsah 2"/>
          <p:cNvSpPr>
            <a:spLocks noGrp="1"/>
          </p:cNvSpPr>
          <p:nvPr>
            <p:ph idx="1"/>
          </p:nvPr>
        </p:nvSpPr>
        <p:spPr/>
        <p:txBody>
          <a:bodyPr>
            <a:normAutofit/>
          </a:bodyPr>
          <a:lstStyle/>
          <a:p>
            <a:r>
              <a:rPr lang="cs-CZ" sz="2800" dirty="0" smtClean="0">
                <a:latin typeface="Times New Roman" pitchFamily="18" charset="0"/>
                <a:cs typeface="Times New Roman" pitchFamily="18" charset="0"/>
              </a:rPr>
              <a:t>Nejznámějšími </a:t>
            </a:r>
            <a:r>
              <a:rPr lang="cs-CZ" sz="2800" dirty="0">
                <a:latin typeface="Times New Roman" pitchFamily="18" charset="0"/>
                <a:cs typeface="Times New Roman" pitchFamily="18" charset="0"/>
              </a:rPr>
              <a:t>památkami egyptské architektury jsou</a:t>
            </a:r>
            <a:r>
              <a:rPr lang="cs-CZ" sz="2800" b="1" dirty="0">
                <a:latin typeface="Times New Roman" pitchFamily="18" charset="0"/>
                <a:cs typeface="Times New Roman" pitchFamily="18" charset="0"/>
              </a:rPr>
              <a:t> </a:t>
            </a:r>
            <a:r>
              <a:rPr lang="cs-CZ" sz="2800" b="1" dirty="0" smtClean="0">
                <a:latin typeface="Times New Roman" pitchFamily="18" charset="0"/>
                <a:cs typeface="Times New Roman" pitchFamily="18" charset="0"/>
              </a:rPr>
              <a:t>pyramidy </a:t>
            </a:r>
            <a:r>
              <a:rPr lang="cs-CZ" sz="2800" dirty="0" smtClean="0">
                <a:latin typeface="Times New Roman" pitchFamily="18" charset="0"/>
                <a:cs typeface="Times New Roman" pitchFamily="18" charset="0"/>
              </a:rPr>
              <a:t>- </a:t>
            </a:r>
            <a:r>
              <a:rPr lang="cs-CZ" sz="2800" dirty="0">
                <a:latin typeface="Times New Roman" pitchFamily="18" charset="0"/>
                <a:cs typeface="Times New Roman" pitchFamily="18" charset="0"/>
              </a:rPr>
              <a:t>kamenné náhrobní stavby ve tvaru čtyřbokého jehlanu. </a:t>
            </a:r>
            <a:endParaRPr lang="cs-CZ" sz="2800" dirty="0" smtClean="0">
              <a:latin typeface="Times New Roman" pitchFamily="18" charset="0"/>
              <a:cs typeface="Times New Roman" pitchFamily="18" charset="0"/>
            </a:endParaRPr>
          </a:p>
          <a:p>
            <a:r>
              <a:rPr lang="cs-CZ" sz="2800" dirty="0" smtClean="0">
                <a:latin typeface="Times New Roman" pitchFamily="18" charset="0"/>
                <a:cs typeface="Times New Roman" pitchFamily="18" charset="0"/>
              </a:rPr>
              <a:t>Ty </a:t>
            </a:r>
            <a:r>
              <a:rPr lang="cs-CZ" sz="2800" dirty="0">
                <a:latin typeface="Times New Roman" pitchFamily="18" charset="0"/>
                <a:cs typeface="Times New Roman" pitchFamily="18" charset="0"/>
              </a:rPr>
              <a:t>se patrně vyvinuly ze stupňovitých pyramid, jako je nejstarší </a:t>
            </a:r>
            <a:r>
              <a:rPr lang="cs-CZ" sz="2800" dirty="0" err="1">
                <a:latin typeface="Times New Roman" pitchFamily="18" charset="0"/>
                <a:cs typeface="Times New Roman" pitchFamily="18" charset="0"/>
              </a:rPr>
              <a:t>Džoserova</a:t>
            </a:r>
            <a:r>
              <a:rPr lang="cs-CZ" sz="2800" dirty="0">
                <a:latin typeface="Times New Roman" pitchFamily="18" charset="0"/>
                <a:cs typeface="Times New Roman" pitchFamily="18" charset="0"/>
              </a:rPr>
              <a:t> </a:t>
            </a:r>
            <a:r>
              <a:rPr lang="cs-CZ" sz="2800" dirty="0" err="1">
                <a:latin typeface="Times New Roman" pitchFamily="18" charset="0"/>
                <a:cs typeface="Times New Roman" pitchFamily="18" charset="0"/>
              </a:rPr>
              <a:t>vSakkáře</a:t>
            </a:r>
            <a:r>
              <a:rPr lang="cs-CZ" sz="2800" dirty="0">
                <a:latin typeface="Times New Roman" pitchFamily="18" charset="0"/>
                <a:cs typeface="Times New Roman" pitchFamily="18" charset="0"/>
              </a:rPr>
              <a:t> (kolem 2650 př. n. l.) </a:t>
            </a:r>
          </a:p>
        </p:txBody>
      </p:sp>
    </p:spTree>
    <p:extLst>
      <p:ext uri="{BB962C8B-B14F-4D97-AF65-F5344CB8AC3E}">
        <p14:creationId xmlns:p14="http://schemas.microsoft.com/office/powerpoint/2010/main" val="42176309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oubor:Djoser001(j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60" y="1124744"/>
            <a:ext cx="7620000" cy="5000625"/>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1211482" y="637087"/>
            <a:ext cx="6420155" cy="523220"/>
          </a:xfrm>
          <a:prstGeom prst="rect">
            <a:avLst/>
          </a:prstGeom>
          <a:noFill/>
        </p:spPr>
        <p:txBody>
          <a:bodyPr wrap="none" rtlCol="0">
            <a:spAutoFit/>
          </a:bodyPr>
          <a:lstStyle/>
          <a:p>
            <a:r>
              <a:rPr lang="cs-CZ" sz="2800" dirty="0" smtClean="0">
                <a:latin typeface="Times New Roman" pitchFamily="18" charset="0"/>
                <a:cs typeface="Times New Roman" pitchFamily="18" charset="0"/>
              </a:rPr>
              <a:t>Stupňovitá </a:t>
            </a:r>
            <a:r>
              <a:rPr lang="cs-CZ" sz="2800" dirty="0" err="1" smtClean="0">
                <a:latin typeface="Times New Roman" pitchFamily="18" charset="0"/>
                <a:cs typeface="Times New Roman" pitchFamily="18" charset="0"/>
              </a:rPr>
              <a:t>Džoserova</a:t>
            </a:r>
            <a:r>
              <a:rPr lang="cs-CZ" sz="2800" dirty="0" smtClean="0">
                <a:latin typeface="Times New Roman" pitchFamily="18" charset="0"/>
                <a:cs typeface="Times New Roman" pitchFamily="18" charset="0"/>
              </a:rPr>
              <a:t> pyramida v </a:t>
            </a:r>
            <a:r>
              <a:rPr lang="cs-CZ" sz="2800" dirty="0" err="1" smtClean="0">
                <a:latin typeface="Times New Roman" pitchFamily="18" charset="0"/>
                <a:cs typeface="Times New Roman" pitchFamily="18" charset="0"/>
              </a:rPr>
              <a:t>Sakkáře</a:t>
            </a:r>
            <a:r>
              <a:rPr lang="cs-CZ" sz="2800" dirty="0" smtClean="0">
                <a:latin typeface="Times New Roman" pitchFamily="18" charset="0"/>
                <a:cs typeface="Times New Roman" pitchFamily="18" charset="0"/>
              </a:rPr>
              <a:t> </a:t>
            </a:r>
            <a:endParaRPr lang="cs-CZ" sz="2800" dirty="0">
              <a:latin typeface="Times New Roman" pitchFamily="18" charset="0"/>
              <a:cs typeface="Times New Roman" pitchFamily="18" charset="0"/>
            </a:endParaRPr>
          </a:p>
        </p:txBody>
      </p:sp>
    </p:spTree>
    <p:extLst>
      <p:ext uri="{BB962C8B-B14F-4D97-AF65-F5344CB8AC3E}">
        <p14:creationId xmlns:p14="http://schemas.microsoft.com/office/powerpoint/2010/main" val="33206266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normAutofit/>
          </a:bodyPr>
          <a:lstStyle/>
          <a:p>
            <a:r>
              <a:rPr lang="cs-CZ" sz="2800" dirty="0" smtClean="0">
                <a:latin typeface="Times New Roman" pitchFamily="18" charset="0"/>
                <a:cs typeface="Times New Roman" pitchFamily="18" charset="0"/>
              </a:rPr>
              <a:t>Vrcholné </a:t>
            </a:r>
            <a:r>
              <a:rPr lang="cs-CZ" sz="2800" dirty="0">
                <a:latin typeface="Times New Roman" pitchFamily="18" charset="0"/>
                <a:cs typeface="Times New Roman" pitchFamily="18" charset="0"/>
              </a:rPr>
              <a:t>období stavby pyramid je doba 4. dynastie, kdy vznikl známý komplex pyramid v Gíze u Káhiry. </a:t>
            </a:r>
            <a:endParaRPr lang="cs-CZ" sz="2800" dirty="0" smtClean="0">
              <a:latin typeface="Times New Roman" pitchFamily="18" charset="0"/>
              <a:cs typeface="Times New Roman" pitchFamily="18" charset="0"/>
            </a:endParaRPr>
          </a:p>
          <a:p>
            <a:r>
              <a:rPr lang="cs-CZ" sz="2800" dirty="0" smtClean="0">
                <a:latin typeface="Times New Roman" pitchFamily="18" charset="0"/>
                <a:cs typeface="Times New Roman" pitchFamily="18" charset="0"/>
              </a:rPr>
              <a:t>Je </a:t>
            </a:r>
            <a:r>
              <a:rPr lang="cs-CZ" sz="2800" dirty="0">
                <a:latin typeface="Times New Roman" pitchFamily="18" charset="0"/>
                <a:cs typeface="Times New Roman" pitchFamily="18" charset="0"/>
              </a:rPr>
              <a:t>tvořen třemi velkými a několika menšími kamennými pyramidami, které obklopují další doprovodné stavby, včetně Velké sfingy.</a:t>
            </a:r>
          </a:p>
        </p:txBody>
      </p:sp>
    </p:spTree>
    <p:extLst>
      <p:ext uri="{BB962C8B-B14F-4D97-AF65-F5344CB8AC3E}">
        <p14:creationId xmlns:p14="http://schemas.microsoft.com/office/powerpoint/2010/main" val="1298564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ile:Model of Giza pyramid complex-Kunsthistorisches Museum.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053" y="836712"/>
            <a:ext cx="7620000" cy="5715000"/>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2123728" y="192929"/>
            <a:ext cx="4966424" cy="523220"/>
          </a:xfrm>
          <a:prstGeom prst="rect">
            <a:avLst/>
          </a:prstGeom>
        </p:spPr>
        <p:txBody>
          <a:bodyPr wrap="none">
            <a:spAutoFit/>
          </a:bodyPr>
          <a:lstStyle/>
          <a:p>
            <a:r>
              <a:rPr lang="cs-CZ" sz="2800" dirty="0" smtClean="0">
                <a:latin typeface="Times New Roman" pitchFamily="18" charset="0"/>
                <a:cs typeface="Times New Roman" pitchFamily="18" charset="0"/>
              </a:rPr>
              <a:t>Model komplexu pyramid v Gíze</a:t>
            </a:r>
            <a:endParaRPr lang="cs-CZ" sz="2800" dirty="0">
              <a:latin typeface="Times New Roman" pitchFamily="18" charset="0"/>
              <a:cs typeface="Times New Roman" pitchFamily="18" charset="0"/>
            </a:endParaRPr>
          </a:p>
        </p:txBody>
      </p:sp>
    </p:spTree>
    <p:extLst>
      <p:ext uri="{BB962C8B-B14F-4D97-AF65-F5344CB8AC3E}">
        <p14:creationId xmlns:p14="http://schemas.microsoft.com/office/powerpoint/2010/main" val="10830132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Soubor:All Gizah Pyramid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836712"/>
            <a:ext cx="7620000" cy="5067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1639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Soubor:Giza Plateau - Great Sphinx - front view.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330" y="836712"/>
            <a:ext cx="7286625" cy="5715000"/>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3615982" y="313492"/>
            <a:ext cx="1959319" cy="523220"/>
          </a:xfrm>
          <a:prstGeom prst="rect">
            <a:avLst/>
          </a:prstGeom>
        </p:spPr>
        <p:txBody>
          <a:bodyPr wrap="none">
            <a:spAutoFit/>
          </a:bodyPr>
          <a:lstStyle/>
          <a:p>
            <a:r>
              <a:rPr lang="cs-CZ" sz="2800" dirty="0" smtClean="0">
                <a:latin typeface="Times New Roman" pitchFamily="18" charset="0"/>
                <a:cs typeface="Times New Roman" pitchFamily="18" charset="0"/>
              </a:rPr>
              <a:t>Velká sfinga</a:t>
            </a:r>
            <a:endParaRPr lang="cs-CZ" sz="2800" dirty="0">
              <a:latin typeface="Times New Roman" pitchFamily="18" charset="0"/>
              <a:cs typeface="Times New Roman" pitchFamily="18" charset="0"/>
            </a:endParaRPr>
          </a:p>
        </p:txBody>
      </p:sp>
    </p:spTree>
    <p:extLst>
      <p:ext uri="{BB962C8B-B14F-4D97-AF65-F5344CB8AC3E}">
        <p14:creationId xmlns:p14="http://schemas.microsoft.com/office/powerpoint/2010/main" val="13383290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23528" y="548680"/>
            <a:ext cx="8229600" cy="5616624"/>
          </a:xfrm>
        </p:spPr>
        <p:txBody>
          <a:bodyPr>
            <a:normAutofit/>
          </a:bodyPr>
          <a:lstStyle/>
          <a:p>
            <a:r>
              <a:rPr lang="cs-CZ" sz="2800" dirty="0">
                <a:latin typeface="Times New Roman" pitchFamily="18" charset="0"/>
                <a:cs typeface="Times New Roman" pitchFamily="18" charset="0"/>
              </a:rPr>
              <a:t>Největší </a:t>
            </a:r>
            <a:r>
              <a:rPr lang="cs-CZ" sz="2800" dirty="0" err="1">
                <a:latin typeface="Times New Roman" pitchFamily="18" charset="0"/>
                <a:cs typeface="Times New Roman" pitchFamily="18" charset="0"/>
              </a:rPr>
              <a:t>Chufuova</a:t>
            </a:r>
            <a:r>
              <a:rPr lang="cs-CZ" sz="2800" dirty="0">
                <a:latin typeface="Times New Roman" pitchFamily="18" charset="0"/>
                <a:cs typeface="Times New Roman" pitchFamily="18" charset="0"/>
              </a:rPr>
              <a:t> či také „Velká“ pyramida má přesně čtvercovou základnu o straně 230.4 m a původní výškou 146,5 m byla nejvyšší stavbou na světě až do stavby </a:t>
            </a:r>
            <a:r>
              <a:rPr lang="cs-CZ" sz="2800" dirty="0" err="1">
                <a:latin typeface="Times New Roman" pitchFamily="18" charset="0"/>
                <a:cs typeface="Times New Roman" pitchFamily="18" charset="0"/>
              </a:rPr>
              <a:t>Eiffelovy</a:t>
            </a:r>
            <a:r>
              <a:rPr lang="cs-CZ" sz="2800" dirty="0">
                <a:latin typeface="Times New Roman" pitchFamily="18" charset="0"/>
                <a:cs typeface="Times New Roman" pitchFamily="18" charset="0"/>
              </a:rPr>
              <a:t> věže. </a:t>
            </a:r>
            <a:endParaRPr lang="cs-CZ" sz="2800" dirty="0" smtClean="0">
              <a:latin typeface="Times New Roman" pitchFamily="18" charset="0"/>
              <a:cs typeface="Times New Roman" pitchFamily="18" charset="0"/>
            </a:endParaRPr>
          </a:p>
          <a:p>
            <a:r>
              <a:rPr lang="cs-CZ" sz="2800" dirty="0" smtClean="0">
                <a:latin typeface="Times New Roman" pitchFamily="18" charset="0"/>
                <a:cs typeface="Times New Roman" pitchFamily="18" charset="0"/>
              </a:rPr>
              <a:t>Stojí </a:t>
            </a:r>
            <a:r>
              <a:rPr lang="cs-CZ" sz="2800" dirty="0">
                <a:latin typeface="Times New Roman" pitchFamily="18" charset="0"/>
                <a:cs typeface="Times New Roman" pitchFamily="18" charset="0"/>
              </a:rPr>
              <a:t>na pečlivě vyrovnané skalní plošině a je postavena z asi 2 milionů přesně opracovaných vápencových kvádrů o váze asi 1,5 tuny. </a:t>
            </a:r>
            <a:endParaRPr lang="cs-CZ" sz="2800" dirty="0" smtClean="0">
              <a:latin typeface="Times New Roman" pitchFamily="18" charset="0"/>
              <a:cs typeface="Times New Roman" pitchFamily="18" charset="0"/>
            </a:endParaRPr>
          </a:p>
          <a:p>
            <a:r>
              <a:rPr lang="cs-CZ" sz="2800" dirty="0" smtClean="0">
                <a:latin typeface="Times New Roman" pitchFamily="18" charset="0"/>
                <a:cs typeface="Times New Roman" pitchFamily="18" charset="0"/>
              </a:rPr>
              <a:t>Pyramida </a:t>
            </a:r>
            <a:r>
              <a:rPr lang="cs-CZ" sz="2800" dirty="0">
                <a:latin typeface="Times New Roman" pitchFamily="18" charset="0"/>
                <a:cs typeface="Times New Roman" pitchFamily="18" charset="0"/>
              </a:rPr>
              <a:t>je přesně orientována ke světovým stranám a uvnitř má tři pohřební komory, k nimž vede složitý systém chodeb</a:t>
            </a:r>
          </a:p>
        </p:txBody>
      </p:sp>
    </p:spTree>
    <p:extLst>
      <p:ext uri="{BB962C8B-B14F-4D97-AF65-F5344CB8AC3E}">
        <p14:creationId xmlns:p14="http://schemas.microsoft.com/office/powerpoint/2010/main" val="8487086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oubor:Cheops pyramid 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8475" y="1124744"/>
            <a:ext cx="6353175" cy="4762500"/>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3217790" y="575102"/>
            <a:ext cx="3044423" cy="523220"/>
          </a:xfrm>
          <a:prstGeom prst="rect">
            <a:avLst/>
          </a:prstGeom>
        </p:spPr>
        <p:txBody>
          <a:bodyPr wrap="none">
            <a:spAutoFit/>
          </a:bodyPr>
          <a:lstStyle/>
          <a:p>
            <a:r>
              <a:rPr lang="cs-CZ" sz="2800" dirty="0" err="1" smtClean="0">
                <a:latin typeface="Times New Roman" pitchFamily="18" charset="0"/>
                <a:cs typeface="Times New Roman" pitchFamily="18" charset="0"/>
              </a:rPr>
              <a:t>Chufuova</a:t>
            </a:r>
            <a:r>
              <a:rPr lang="cs-CZ" sz="2800" dirty="0" smtClean="0">
                <a:latin typeface="Times New Roman" pitchFamily="18" charset="0"/>
                <a:cs typeface="Times New Roman" pitchFamily="18" charset="0"/>
              </a:rPr>
              <a:t> pyramida</a:t>
            </a:r>
            <a:endParaRPr lang="cs-CZ" sz="2800" dirty="0">
              <a:latin typeface="Times New Roman" pitchFamily="18" charset="0"/>
              <a:cs typeface="Times New Roman" pitchFamily="18" charset="0"/>
            </a:endParaRPr>
          </a:p>
        </p:txBody>
      </p:sp>
    </p:spTree>
    <p:extLst>
      <p:ext uri="{BB962C8B-B14F-4D97-AF65-F5344CB8AC3E}">
        <p14:creationId xmlns:p14="http://schemas.microsoft.com/office/powerpoint/2010/main" val="40425161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Chrámy</a:t>
            </a:r>
            <a:endParaRPr lang="cs-CZ" dirty="0"/>
          </a:p>
        </p:txBody>
      </p:sp>
      <p:sp>
        <p:nvSpPr>
          <p:cNvPr id="3" name="Zástupný symbol pro obsah 2"/>
          <p:cNvSpPr>
            <a:spLocks noGrp="1"/>
          </p:cNvSpPr>
          <p:nvPr>
            <p:ph idx="1"/>
          </p:nvPr>
        </p:nvSpPr>
        <p:spPr/>
        <p:txBody>
          <a:bodyPr>
            <a:normAutofit/>
          </a:bodyPr>
          <a:lstStyle/>
          <a:p>
            <a:r>
              <a:rPr lang="cs-CZ" sz="2800" dirty="0">
                <a:latin typeface="Times New Roman" pitchFamily="18" charset="0"/>
                <a:cs typeface="Times New Roman" pitchFamily="18" charset="0"/>
              </a:rPr>
              <a:t>Chrámy a chrámové komplexy byla kultovní místa, "obydlí bohů", často spojená s pohřebišti. </a:t>
            </a:r>
            <a:endParaRPr lang="cs-CZ" sz="2800" dirty="0" smtClean="0">
              <a:latin typeface="Times New Roman" pitchFamily="18" charset="0"/>
              <a:cs typeface="Times New Roman" pitchFamily="18" charset="0"/>
            </a:endParaRPr>
          </a:p>
          <a:p>
            <a:r>
              <a:rPr lang="cs-CZ" sz="2800" dirty="0" smtClean="0">
                <a:latin typeface="Times New Roman" pitchFamily="18" charset="0"/>
                <a:cs typeface="Times New Roman" pitchFamily="18" charset="0"/>
              </a:rPr>
              <a:t>S </a:t>
            </a:r>
            <a:r>
              <a:rPr lang="cs-CZ" sz="2800" dirty="0">
                <a:latin typeface="Times New Roman" pitchFamily="18" charset="0"/>
                <a:cs typeface="Times New Roman" pitchFamily="18" charset="0"/>
              </a:rPr>
              <a:t>jejich provozem byl spojen i hospodářský život a v přilehlých sídlištích žily stovky lidí. </a:t>
            </a:r>
            <a:endParaRPr lang="cs-CZ" sz="2800" dirty="0" smtClean="0">
              <a:latin typeface="Times New Roman" pitchFamily="18" charset="0"/>
              <a:cs typeface="Times New Roman" pitchFamily="18" charset="0"/>
            </a:endParaRPr>
          </a:p>
          <a:p>
            <a:r>
              <a:rPr lang="cs-CZ" sz="2800" dirty="0" smtClean="0">
                <a:latin typeface="Times New Roman" pitchFamily="18" charset="0"/>
                <a:cs typeface="Times New Roman" pitchFamily="18" charset="0"/>
              </a:rPr>
              <a:t>Velké </a:t>
            </a:r>
            <a:r>
              <a:rPr lang="cs-CZ" sz="2800" dirty="0">
                <a:latin typeface="Times New Roman" pitchFamily="18" charset="0"/>
                <a:cs typeface="Times New Roman" pitchFamily="18" charset="0"/>
              </a:rPr>
              <a:t>komplexy mají vstupní alej soch, mohutnou bránu a vlastní chrám, často se sloupovou síní. </a:t>
            </a:r>
            <a:endParaRPr lang="cs-CZ" sz="2800" dirty="0" smtClean="0">
              <a:latin typeface="Times New Roman" pitchFamily="18" charset="0"/>
              <a:cs typeface="Times New Roman" pitchFamily="18" charset="0"/>
            </a:endParaRPr>
          </a:p>
          <a:p>
            <a:r>
              <a:rPr lang="cs-CZ" sz="2800" dirty="0" smtClean="0">
                <a:latin typeface="Times New Roman" pitchFamily="18" charset="0"/>
                <a:cs typeface="Times New Roman" pitchFamily="18" charset="0"/>
              </a:rPr>
              <a:t>Řady </a:t>
            </a:r>
            <a:r>
              <a:rPr lang="cs-CZ" sz="2800" dirty="0">
                <a:latin typeface="Times New Roman" pitchFamily="18" charset="0"/>
                <a:cs typeface="Times New Roman" pitchFamily="18" charset="0"/>
              </a:rPr>
              <a:t>mohutných sloupů s hlavicemi a vodorovnými překlady patrně odkazují ke starší dřevěné architektuře.</a:t>
            </a:r>
          </a:p>
        </p:txBody>
      </p:sp>
    </p:spTree>
    <p:extLst>
      <p:ext uri="{BB962C8B-B14F-4D97-AF65-F5344CB8AC3E}">
        <p14:creationId xmlns:p14="http://schemas.microsoft.com/office/powerpoint/2010/main" val="15648851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908720"/>
            <a:ext cx="8229600" cy="5433467"/>
          </a:xfrm>
        </p:spPr>
        <p:txBody>
          <a:bodyPr>
            <a:normAutofit/>
          </a:bodyPr>
          <a:lstStyle/>
          <a:p>
            <a:r>
              <a:rPr lang="cs-CZ" sz="2800" dirty="0">
                <a:latin typeface="Times New Roman" pitchFamily="18" charset="0"/>
                <a:cs typeface="Times New Roman" pitchFamily="18" charset="0"/>
              </a:rPr>
              <a:t>Z největších a nejznámějších komplexů je nejstarší </a:t>
            </a:r>
            <a:r>
              <a:rPr lang="cs-CZ" sz="2800" dirty="0" err="1">
                <a:latin typeface="Times New Roman" pitchFamily="18" charset="0"/>
                <a:cs typeface="Times New Roman" pitchFamily="18" charset="0"/>
              </a:rPr>
              <a:t>Karnak</a:t>
            </a:r>
            <a:r>
              <a:rPr lang="cs-CZ" sz="2800" dirty="0">
                <a:latin typeface="Times New Roman" pitchFamily="18" charset="0"/>
                <a:cs typeface="Times New Roman" pitchFamily="18" charset="0"/>
              </a:rPr>
              <a:t> u Luxoru, pohřebiště panovníků už od 2. </a:t>
            </a:r>
            <a:r>
              <a:rPr lang="cs-CZ" sz="2800" dirty="0" smtClean="0">
                <a:latin typeface="Times New Roman" pitchFamily="18" charset="0"/>
                <a:cs typeface="Times New Roman" pitchFamily="18" charset="0"/>
              </a:rPr>
              <a:t>dynastie.</a:t>
            </a:r>
          </a:p>
          <a:p>
            <a:r>
              <a:rPr lang="cs-CZ" sz="2800" dirty="0" smtClean="0">
                <a:latin typeface="Times New Roman" pitchFamily="18" charset="0"/>
                <a:cs typeface="Times New Roman" pitchFamily="18" charset="0"/>
              </a:rPr>
              <a:t>Postupně </a:t>
            </a:r>
            <a:r>
              <a:rPr lang="cs-CZ" sz="2800" dirty="0">
                <a:latin typeface="Times New Roman" pitchFamily="18" charset="0"/>
                <a:cs typeface="Times New Roman" pitchFamily="18" charset="0"/>
              </a:rPr>
              <a:t>od 20. století př. n. l</a:t>
            </a:r>
            <a:r>
              <a:rPr lang="cs-CZ" sz="2800" dirty="0" smtClean="0">
                <a:latin typeface="Times New Roman" pitchFamily="18" charset="0"/>
                <a:cs typeface="Times New Roman" pitchFamily="18" charset="0"/>
              </a:rPr>
              <a:t>. vznikl </a:t>
            </a:r>
            <a:r>
              <a:rPr lang="cs-CZ" sz="2800" dirty="0">
                <a:latin typeface="Times New Roman" pitchFamily="18" charset="0"/>
                <a:cs typeface="Times New Roman" pitchFamily="18" charset="0"/>
              </a:rPr>
              <a:t>Chrámový komplex v Thébách (dnešní </a:t>
            </a:r>
            <a:r>
              <a:rPr lang="cs-CZ" sz="2800" dirty="0" smtClean="0">
                <a:latin typeface="Times New Roman" pitchFamily="18" charset="0"/>
                <a:cs typeface="Times New Roman" pitchFamily="18" charset="0"/>
              </a:rPr>
              <a:t>Luxor)</a:t>
            </a:r>
          </a:p>
          <a:p>
            <a:r>
              <a:rPr lang="cs-CZ" sz="2800" dirty="0" smtClean="0">
                <a:latin typeface="Times New Roman" pitchFamily="18" charset="0"/>
                <a:cs typeface="Times New Roman" pitchFamily="18" charset="0"/>
              </a:rPr>
              <a:t>Velkým </a:t>
            </a:r>
            <a:r>
              <a:rPr lang="cs-CZ" sz="2800" dirty="0">
                <a:latin typeface="Times New Roman" pitchFamily="18" charset="0"/>
                <a:cs typeface="Times New Roman" pitchFamily="18" charset="0"/>
              </a:rPr>
              <a:t>stavitelem chrámů byl </a:t>
            </a:r>
            <a:r>
              <a:rPr lang="cs-CZ" sz="2800" dirty="0" err="1">
                <a:latin typeface="Times New Roman" pitchFamily="18" charset="0"/>
                <a:cs typeface="Times New Roman" pitchFamily="18" charset="0"/>
              </a:rPr>
              <a:t>Ramesse</a:t>
            </a:r>
            <a:r>
              <a:rPr lang="cs-CZ" sz="2800" dirty="0">
                <a:latin typeface="Times New Roman" pitchFamily="18" charset="0"/>
                <a:cs typeface="Times New Roman" pitchFamily="18" charset="0"/>
              </a:rPr>
              <a:t> II., který budoval chrámy v Abú </a:t>
            </a:r>
            <a:r>
              <a:rPr lang="cs-CZ" sz="2800" dirty="0" err="1" smtClean="0">
                <a:latin typeface="Times New Roman" pitchFamily="18" charset="0"/>
                <a:cs typeface="Times New Roman" pitchFamily="18" charset="0"/>
              </a:rPr>
              <a:t>Simbel</a:t>
            </a:r>
            <a:r>
              <a:rPr lang="cs-CZ" sz="2800" dirty="0" smtClean="0">
                <a:latin typeface="Times New Roman" pitchFamily="18" charset="0"/>
                <a:cs typeface="Times New Roman" pitchFamily="18" charset="0"/>
              </a:rPr>
              <a:t> i </a:t>
            </a:r>
            <a:r>
              <a:rPr lang="cs-CZ" sz="2800" dirty="0">
                <a:latin typeface="Times New Roman" pitchFamily="18" charset="0"/>
                <a:cs typeface="Times New Roman" pitchFamily="18" charset="0"/>
              </a:rPr>
              <a:t>tzv. </a:t>
            </a:r>
            <a:r>
              <a:rPr lang="cs-CZ" sz="2800" dirty="0" err="1">
                <a:latin typeface="Times New Roman" pitchFamily="18" charset="0"/>
                <a:cs typeface="Times New Roman" pitchFamily="18" charset="0"/>
              </a:rPr>
              <a:t>Ramesseum</a:t>
            </a:r>
            <a:r>
              <a:rPr lang="cs-CZ" sz="2800" dirty="0">
                <a:latin typeface="Times New Roman" pitchFamily="18" charset="0"/>
                <a:cs typeface="Times New Roman" pitchFamily="18" charset="0"/>
              </a:rPr>
              <a:t> u Luxoru. </a:t>
            </a:r>
            <a:endParaRPr lang="cs-CZ" sz="2800"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15943761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oubor:NIEdot36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836712"/>
            <a:ext cx="7620000" cy="5514976"/>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2843808" y="313492"/>
            <a:ext cx="3983783" cy="523220"/>
          </a:xfrm>
          <a:prstGeom prst="rect">
            <a:avLst/>
          </a:prstGeom>
          <a:noFill/>
        </p:spPr>
        <p:txBody>
          <a:bodyPr wrap="none" rtlCol="0">
            <a:spAutoFit/>
          </a:bodyPr>
          <a:lstStyle/>
          <a:p>
            <a:r>
              <a:rPr lang="cs-CZ" sz="2800" dirty="0" err="1" smtClean="0">
                <a:latin typeface="Times New Roman" pitchFamily="18" charset="0"/>
                <a:cs typeface="Times New Roman" pitchFamily="18" charset="0"/>
              </a:rPr>
              <a:t>Kompex</a:t>
            </a:r>
            <a:r>
              <a:rPr lang="cs-CZ" sz="2800" dirty="0" smtClean="0">
                <a:latin typeface="Times New Roman" pitchFamily="18" charset="0"/>
                <a:cs typeface="Times New Roman" pitchFamily="18" charset="0"/>
              </a:rPr>
              <a:t> </a:t>
            </a:r>
            <a:r>
              <a:rPr lang="cs-CZ" sz="2800" dirty="0" err="1" smtClean="0">
                <a:latin typeface="Times New Roman" pitchFamily="18" charset="0"/>
                <a:cs typeface="Times New Roman" pitchFamily="18" charset="0"/>
              </a:rPr>
              <a:t>Karnak</a:t>
            </a:r>
            <a:r>
              <a:rPr lang="cs-CZ" sz="2800" dirty="0" smtClean="0">
                <a:latin typeface="Times New Roman" pitchFamily="18" charset="0"/>
                <a:cs typeface="Times New Roman" pitchFamily="18" charset="0"/>
              </a:rPr>
              <a:t> u Luxoru</a:t>
            </a:r>
            <a:endParaRPr lang="cs-CZ" sz="2800" dirty="0">
              <a:latin typeface="Times New Roman" pitchFamily="18" charset="0"/>
              <a:cs typeface="Times New Roman" pitchFamily="18" charset="0"/>
            </a:endParaRPr>
          </a:p>
        </p:txBody>
      </p:sp>
    </p:spTree>
    <p:extLst>
      <p:ext uri="{BB962C8B-B14F-4D97-AF65-F5344CB8AC3E}">
        <p14:creationId xmlns:p14="http://schemas.microsoft.com/office/powerpoint/2010/main" val="27953281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3893870" y="667451"/>
            <a:ext cx="1063112" cy="523220"/>
          </a:xfrm>
          <a:prstGeom prst="rect">
            <a:avLst/>
          </a:prstGeom>
        </p:spPr>
        <p:txBody>
          <a:bodyPr wrap="none">
            <a:spAutoFit/>
          </a:bodyPr>
          <a:lstStyle/>
          <a:p>
            <a:r>
              <a:rPr lang="cs-CZ" sz="2800" dirty="0" smtClean="0">
                <a:latin typeface="Times New Roman" pitchFamily="18" charset="0"/>
                <a:cs typeface="Times New Roman" pitchFamily="18" charset="0"/>
              </a:rPr>
              <a:t>Luxor</a:t>
            </a:r>
            <a:endParaRPr lang="cs-CZ" sz="2800" dirty="0">
              <a:latin typeface="Times New Roman" pitchFamily="18" charset="0"/>
              <a:cs typeface="Times New Roman" pitchFamily="18" charset="0"/>
            </a:endParaRPr>
          </a:p>
        </p:txBody>
      </p:sp>
      <p:pic>
        <p:nvPicPr>
          <p:cNvPr id="7170" name="Picture 2" descr="Soubor:Luxor Temple R0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201011"/>
            <a:ext cx="7620000" cy="4591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40438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File:Abu Simbel Egypt 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999" y="1035548"/>
            <a:ext cx="7620000" cy="5076826"/>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3563888" y="476672"/>
            <a:ext cx="1909497" cy="523220"/>
          </a:xfrm>
          <a:prstGeom prst="rect">
            <a:avLst/>
          </a:prstGeom>
        </p:spPr>
        <p:txBody>
          <a:bodyPr wrap="none">
            <a:spAutoFit/>
          </a:bodyPr>
          <a:lstStyle/>
          <a:p>
            <a:r>
              <a:rPr lang="cs-CZ" sz="2800" dirty="0" smtClean="0">
                <a:latin typeface="Times New Roman" pitchFamily="18" charset="0"/>
                <a:cs typeface="Times New Roman" pitchFamily="18" charset="0"/>
              </a:rPr>
              <a:t>Abú </a:t>
            </a:r>
            <a:r>
              <a:rPr lang="cs-CZ" sz="2800" dirty="0" err="1" smtClean="0">
                <a:latin typeface="Times New Roman" pitchFamily="18" charset="0"/>
                <a:cs typeface="Times New Roman" pitchFamily="18" charset="0"/>
              </a:rPr>
              <a:t>Simbel</a:t>
            </a:r>
            <a:endParaRPr lang="cs-CZ" sz="2800" dirty="0">
              <a:latin typeface="Times New Roman" pitchFamily="18" charset="0"/>
              <a:cs typeface="Times New Roman" pitchFamily="18" charset="0"/>
            </a:endParaRPr>
          </a:p>
        </p:txBody>
      </p:sp>
    </p:spTree>
    <p:extLst>
      <p:ext uri="{BB962C8B-B14F-4D97-AF65-F5344CB8AC3E}">
        <p14:creationId xmlns:p14="http://schemas.microsoft.com/office/powerpoint/2010/main" val="98866630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File:Ramesseum 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313" y="738282"/>
            <a:ext cx="7620000" cy="5715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3792421" y="215062"/>
            <a:ext cx="1915909" cy="523220"/>
          </a:xfrm>
          <a:prstGeom prst="rect">
            <a:avLst/>
          </a:prstGeom>
          <a:noFill/>
        </p:spPr>
        <p:txBody>
          <a:bodyPr wrap="none" rtlCol="0">
            <a:spAutoFit/>
          </a:bodyPr>
          <a:lstStyle/>
          <a:p>
            <a:r>
              <a:rPr lang="cs-CZ" sz="2800" dirty="0" err="1" smtClean="0">
                <a:latin typeface="Times New Roman" pitchFamily="18" charset="0"/>
                <a:cs typeface="Times New Roman" pitchFamily="18" charset="0"/>
              </a:rPr>
              <a:t>Ramesseum</a:t>
            </a:r>
            <a:endParaRPr lang="cs-CZ" sz="2800" dirty="0">
              <a:latin typeface="Times New Roman" pitchFamily="18" charset="0"/>
              <a:cs typeface="Times New Roman" pitchFamily="18" charset="0"/>
            </a:endParaRPr>
          </a:p>
        </p:txBody>
      </p:sp>
    </p:spTree>
    <p:extLst>
      <p:ext uri="{BB962C8B-B14F-4D97-AF65-F5344CB8AC3E}">
        <p14:creationId xmlns:p14="http://schemas.microsoft.com/office/powerpoint/2010/main" val="21251376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File:Ramesseum 3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692696"/>
            <a:ext cx="760095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755035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1124744"/>
            <a:ext cx="8229600" cy="4525963"/>
          </a:xfrm>
        </p:spPr>
        <p:txBody>
          <a:bodyPr>
            <a:normAutofit/>
          </a:bodyPr>
          <a:lstStyle/>
          <a:p>
            <a:r>
              <a:rPr lang="cs-CZ" sz="2800" dirty="0" smtClean="0">
                <a:latin typeface="Times New Roman" pitchFamily="18" charset="0"/>
                <a:cs typeface="Times New Roman" pitchFamily="18" charset="0"/>
              </a:rPr>
              <a:t>Významný chrámový komplex </a:t>
            </a:r>
            <a:r>
              <a:rPr lang="cs-CZ" sz="2800" dirty="0" err="1" smtClean="0">
                <a:latin typeface="Times New Roman" pitchFamily="18" charset="0"/>
                <a:cs typeface="Times New Roman" pitchFamily="18" charset="0"/>
              </a:rPr>
              <a:t>Philae</a:t>
            </a:r>
            <a:r>
              <a:rPr lang="cs-CZ" sz="2800" dirty="0" smtClean="0">
                <a:latin typeface="Times New Roman" pitchFamily="18" charset="0"/>
                <a:cs typeface="Times New Roman" pitchFamily="18" charset="0"/>
              </a:rPr>
              <a:t>, vznikl až kolem roku 700 př. n. l. na ostrově na horním Nilu, těsně pod moderní Asuánskou přehradou. </a:t>
            </a:r>
          </a:p>
          <a:p>
            <a:r>
              <a:rPr lang="cs-CZ" sz="2800" dirty="0" smtClean="0">
                <a:latin typeface="Times New Roman" pitchFamily="18" charset="0"/>
                <a:cs typeface="Times New Roman" pitchFamily="18" charset="0"/>
              </a:rPr>
              <a:t>Sloužil jako poutní místo až do římské císařské doby, podobně jako ještě mladší chrám v </a:t>
            </a:r>
            <a:r>
              <a:rPr lang="cs-CZ" sz="2800" dirty="0" err="1" smtClean="0">
                <a:latin typeface="Times New Roman" pitchFamily="18" charset="0"/>
                <a:cs typeface="Times New Roman" pitchFamily="18" charset="0"/>
              </a:rPr>
              <a:t>Edfu</a:t>
            </a:r>
            <a:r>
              <a:rPr lang="cs-CZ" sz="2800" dirty="0" smtClean="0">
                <a:latin typeface="Times New Roman" pitchFamily="18" charset="0"/>
                <a:cs typeface="Times New Roman" pitchFamily="18" charset="0"/>
              </a:rPr>
              <a:t>, asi 100 km jižně od Asuánu.</a:t>
            </a:r>
          </a:p>
          <a:p>
            <a:endParaRPr lang="cs-CZ" sz="2800" dirty="0">
              <a:latin typeface="Times New Roman" pitchFamily="18" charset="0"/>
              <a:cs typeface="Times New Roman" pitchFamily="18" charset="0"/>
            </a:endParaRPr>
          </a:p>
        </p:txBody>
      </p:sp>
    </p:spTree>
    <p:extLst>
      <p:ext uri="{BB962C8B-B14F-4D97-AF65-F5344CB8AC3E}">
        <p14:creationId xmlns:p14="http://schemas.microsoft.com/office/powerpoint/2010/main" val="26184334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File:Philae 0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728391"/>
            <a:ext cx="7610475" cy="5715000"/>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2766729" y="220345"/>
            <a:ext cx="3950120" cy="523220"/>
          </a:xfrm>
          <a:prstGeom prst="rect">
            <a:avLst/>
          </a:prstGeom>
        </p:spPr>
        <p:txBody>
          <a:bodyPr wrap="none">
            <a:spAutoFit/>
          </a:bodyPr>
          <a:lstStyle/>
          <a:p>
            <a:r>
              <a:rPr lang="cs-CZ" sz="2800" dirty="0" smtClean="0">
                <a:latin typeface="Times New Roman" pitchFamily="18" charset="0"/>
                <a:cs typeface="Times New Roman" pitchFamily="18" charset="0"/>
              </a:rPr>
              <a:t>chrámový komplex </a:t>
            </a:r>
            <a:r>
              <a:rPr lang="cs-CZ" sz="2800" dirty="0" err="1" smtClean="0">
                <a:latin typeface="Times New Roman" pitchFamily="18" charset="0"/>
                <a:cs typeface="Times New Roman" pitchFamily="18" charset="0"/>
              </a:rPr>
              <a:t>Philae</a:t>
            </a:r>
            <a:endParaRPr lang="cs-CZ" sz="2800" dirty="0">
              <a:latin typeface="Times New Roman" pitchFamily="18" charset="0"/>
              <a:cs typeface="Times New Roman" pitchFamily="18" charset="0"/>
            </a:endParaRPr>
          </a:p>
        </p:txBody>
      </p:sp>
    </p:spTree>
    <p:extLst>
      <p:ext uri="{BB962C8B-B14F-4D97-AF65-F5344CB8AC3E}">
        <p14:creationId xmlns:p14="http://schemas.microsoft.com/office/powerpoint/2010/main" val="177705636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File:Temple of Edfu.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235" y="647328"/>
            <a:ext cx="7620000" cy="5715000"/>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3419872" y="145068"/>
            <a:ext cx="2138727" cy="523220"/>
          </a:xfrm>
          <a:prstGeom prst="rect">
            <a:avLst/>
          </a:prstGeom>
        </p:spPr>
        <p:txBody>
          <a:bodyPr wrap="none">
            <a:spAutoFit/>
          </a:bodyPr>
          <a:lstStyle/>
          <a:p>
            <a:r>
              <a:rPr lang="cs-CZ" sz="2800" dirty="0" smtClean="0">
                <a:latin typeface="Times New Roman" pitchFamily="18" charset="0"/>
                <a:cs typeface="Times New Roman" pitchFamily="18" charset="0"/>
              </a:rPr>
              <a:t>chrám v </a:t>
            </a:r>
            <a:r>
              <a:rPr lang="cs-CZ" sz="2800" dirty="0" err="1" smtClean="0">
                <a:latin typeface="Times New Roman" pitchFamily="18" charset="0"/>
                <a:cs typeface="Times New Roman" pitchFamily="18" charset="0"/>
              </a:rPr>
              <a:t>Edfu</a:t>
            </a:r>
            <a:endParaRPr lang="cs-CZ" sz="2800" dirty="0">
              <a:latin typeface="Times New Roman" pitchFamily="18" charset="0"/>
              <a:cs typeface="Times New Roman" pitchFamily="18" charset="0"/>
            </a:endParaRPr>
          </a:p>
        </p:txBody>
      </p:sp>
    </p:spTree>
    <p:extLst>
      <p:ext uri="{BB962C8B-B14F-4D97-AF65-F5344CB8AC3E}">
        <p14:creationId xmlns:p14="http://schemas.microsoft.com/office/powerpoint/2010/main" val="327839952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File:The Temple of Edfu (1905) - TIME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908720"/>
            <a:ext cx="7620000" cy="5295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80300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 obrázků:</a:t>
            </a:r>
            <a:endParaRPr lang="cs-CZ" dirty="0"/>
          </a:p>
        </p:txBody>
      </p:sp>
      <p:sp>
        <p:nvSpPr>
          <p:cNvPr id="3" name="Zástupný symbol pro obsah 2"/>
          <p:cNvSpPr>
            <a:spLocks noGrp="1"/>
          </p:cNvSpPr>
          <p:nvPr>
            <p:ph idx="1"/>
          </p:nvPr>
        </p:nvSpPr>
        <p:spPr>
          <a:xfrm>
            <a:off x="457200" y="1600200"/>
            <a:ext cx="8229600" cy="4925144"/>
          </a:xfrm>
        </p:spPr>
        <p:txBody>
          <a:bodyPr>
            <a:normAutofit fontScale="55000" lnSpcReduction="20000"/>
          </a:bodyPr>
          <a:lstStyle/>
          <a:p>
            <a:r>
              <a:rPr lang="cs-CZ" dirty="0">
                <a:solidFill>
                  <a:schemeClr val="tx1"/>
                </a:solidFill>
              </a:rPr>
              <a:t>JERZYSTRZELECKI. </a:t>
            </a:r>
            <a:r>
              <a:rPr lang="cs-CZ" i="1" dirty="0" err="1">
                <a:solidFill>
                  <a:schemeClr val="tx1"/>
                </a:solidFill>
              </a:rPr>
              <a:t>Wikimedia</a:t>
            </a:r>
            <a:r>
              <a:rPr lang="cs-CZ" i="1" dirty="0">
                <a:solidFill>
                  <a:schemeClr val="tx1"/>
                </a:solidFill>
              </a:rPr>
              <a:t> </a:t>
            </a:r>
            <a:r>
              <a:rPr lang="cs-CZ" i="1" dirty="0" err="1">
                <a:solidFill>
                  <a:schemeClr val="tx1"/>
                </a:solidFill>
              </a:rPr>
              <a:t>Commons</a:t>
            </a:r>
            <a:r>
              <a:rPr lang="cs-CZ" dirty="0">
                <a:solidFill>
                  <a:schemeClr val="tx1"/>
                </a:solidFill>
              </a:rPr>
              <a:t> [online]. [cit. 22.4.2013]. Dostupný na WWW: </a:t>
            </a:r>
            <a:r>
              <a:rPr lang="cs-CZ" dirty="0">
                <a:solidFill>
                  <a:schemeClr val="tx1"/>
                </a:solidFill>
                <a:hlinkClick r:id="rId2"/>
              </a:rPr>
              <a:t>http://cs.wikipedia.org/wiki/Soubor:Djoser001(js).</a:t>
            </a:r>
            <a:r>
              <a:rPr lang="cs-CZ" dirty="0" smtClean="0">
                <a:solidFill>
                  <a:schemeClr val="tx1"/>
                </a:solidFill>
                <a:hlinkClick r:id="rId2"/>
              </a:rPr>
              <a:t>jpg</a:t>
            </a:r>
            <a:endParaRPr lang="cs-CZ" dirty="0" smtClean="0">
              <a:solidFill>
                <a:schemeClr val="tx1"/>
              </a:solidFill>
            </a:endParaRPr>
          </a:p>
          <a:p>
            <a:r>
              <a:rPr lang="cs-CZ" dirty="0">
                <a:solidFill>
                  <a:schemeClr val="tx1"/>
                </a:solidFill>
              </a:rPr>
              <a:t>YAIR HAKLAI. </a:t>
            </a:r>
            <a:r>
              <a:rPr lang="cs-CZ" i="1" dirty="0" err="1">
                <a:solidFill>
                  <a:schemeClr val="tx1"/>
                </a:solidFill>
              </a:rPr>
              <a:t>Wikimedia</a:t>
            </a:r>
            <a:r>
              <a:rPr lang="cs-CZ" i="1" dirty="0">
                <a:solidFill>
                  <a:schemeClr val="tx1"/>
                </a:solidFill>
              </a:rPr>
              <a:t> </a:t>
            </a:r>
            <a:r>
              <a:rPr lang="cs-CZ" i="1" dirty="0" err="1">
                <a:solidFill>
                  <a:schemeClr val="tx1"/>
                </a:solidFill>
              </a:rPr>
              <a:t>Commons</a:t>
            </a:r>
            <a:r>
              <a:rPr lang="cs-CZ" dirty="0">
                <a:solidFill>
                  <a:schemeClr val="tx1"/>
                </a:solidFill>
              </a:rPr>
              <a:t> [online]. [cit. 22.4.2013]. Dostupný na WWW: </a:t>
            </a:r>
            <a:r>
              <a:rPr lang="cs-CZ" dirty="0">
                <a:solidFill>
                  <a:schemeClr val="tx1"/>
                </a:solidFill>
                <a:hlinkClick r:id="rId3"/>
              </a:rPr>
              <a:t>http://</a:t>
            </a:r>
            <a:r>
              <a:rPr lang="cs-CZ" dirty="0" smtClean="0">
                <a:solidFill>
                  <a:schemeClr val="tx1"/>
                </a:solidFill>
                <a:hlinkClick r:id="rId3"/>
              </a:rPr>
              <a:t>commons.wikimedia.org/wiki/File:Model_of_Giza_pyramid_complex-Kunsthistorisches_Museum.jpg</a:t>
            </a:r>
            <a:endParaRPr lang="cs-CZ" dirty="0" smtClean="0">
              <a:solidFill>
                <a:schemeClr val="tx1"/>
              </a:solidFill>
            </a:endParaRPr>
          </a:p>
          <a:p>
            <a:r>
              <a:rPr lang="en-US" dirty="0">
                <a:solidFill>
                  <a:schemeClr val="tx1"/>
                </a:solidFill>
              </a:rPr>
              <a:t>RICLIB; IKIWANER. </a:t>
            </a:r>
            <a:r>
              <a:rPr lang="en-US" i="1" dirty="0">
                <a:solidFill>
                  <a:schemeClr val="tx1"/>
                </a:solidFill>
              </a:rPr>
              <a:t>Wikimedia Commons</a:t>
            </a:r>
            <a:r>
              <a:rPr lang="en-US" dirty="0">
                <a:solidFill>
                  <a:schemeClr val="tx1"/>
                </a:solidFill>
              </a:rPr>
              <a:t> [online]. [cit. 22.4.2013]. </a:t>
            </a:r>
            <a:r>
              <a:rPr lang="en-US" dirty="0" err="1">
                <a:solidFill>
                  <a:schemeClr val="tx1"/>
                </a:solidFill>
              </a:rPr>
              <a:t>Dostupný</a:t>
            </a:r>
            <a:r>
              <a:rPr lang="en-US" dirty="0">
                <a:solidFill>
                  <a:schemeClr val="tx1"/>
                </a:solidFill>
              </a:rPr>
              <a:t> </a:t>
            </a:r>
            <a:r>
              <a:rPr lang="en-US" dirty="0" err="1">
                <a:solidFill>
                  <a:schemeClr val="tx1"/>
                </a:solidFill>
              </a:rPr>
              <a:t>na</a:t>
            </a:r>
            <a:r>
              <a:rPr lang="en-US" dirty="0">
                <a:solidFill>
                  <a:schemeClr val="tx1"/>
                </a:solidFill>
              </a:rPr>
              <a:t> WWW: </a:t>
            </a:r>
            <a:r>
              <a:rPr lang="en-US" dirty="0">
                <a:solidFill>
                  <a:schemeClr val="tx1"/>
                </a:solidFill>
                <a:hlinkClick r:id="rId4"/>
              </a:rPr>
              <a:t>http://</a:t>
            </a:r>
            <a:r>
              <a:rPr lang="en-US" dirty="0" smtClean="0">
                <a:solidFill>
                  <a:schemeClr val="tx1"/>
                </a:solidFill>
                <a:hlinkClick r:id="rId4"/>
              </a:rPr>
              <a:t>cs.wikipedia.org/wiki/Soubor:All_Gizah_Pyramids.jpg</a:t>
            </a:r>
            <a:endParaRPr lang="cs-CZ" dirty="0" smtClean="0">
              <a:solidFill>
                <a:schemeClr val="tx1"/>
              </a:solidFill>
            </a:endParaRPr>
          </a:p>
          <a:p>
            <a:r>
              <a:rPr lang="cs-CZ" dirty="0">
                <a:solidFill>
                  <a:schemeClr val="tx1"/>
                </a:solidFill>
              </a:rPr>
              <a:t>DANIEL MAYER. </a:t>
            </a:r>
            <a:r>
              <a:rPr lang="cs-CZ" i="1" dirty="0" err="1">
                <a:solidFill>
                  <a:schemeClr val="tx1"/>
                </a:solidFill>
              </a:rPr>
              <a:t>Wikimedia</a:t>
            </a:r>
            <a:r>
              <a:rPr lang="cs-CZ" i="1" dirty="0">
                <a:solidFill>
                  <a:schemeClr val="tx1"/>
                </a:solidFill>
              </a:rPr>
              <a:t> </a:t>
            </a:r>
            <a:r>
              <a:rPr lang="cs-CZ" i="1" dirty="0" err="1">
                <a:solidFill>
                  <a:schemeClr val="tx1"/>
                </a:solidFill>
              </a:rPr>
              <a:t>Commons</a:t>
            </a:r>
            <a:r>
              <a:rPr lang="cs-CZ" dirty="0">
                <a:solidFill>
                  <a:schemeClr val="tx1"/>
                </a:solidFill>
              </a:rPr>
              <a:t> [online]. [cit. 22.4.2013]. Dostupný na WWW: </a:t>
            </a:r>
            <a:r>
              <a:rPr lang="cs-CZ" dirty="0">
                <a:solidFill>
                  <a:schemeClr val="tx1"/>
                </a:solidFill>
                <a:hlinkClick r:id="rId5"/>
              </a:rPr>
              <a:t>http://cs.wikipedia.org/wiki/Soubor:Giza_Plateau_-_Great_Sphinx_-_</a:t>
            </a:r>
            <a:r>
              <a:rPr lang="cs-CZ" dirty="0" smtClean="0">
                <a:solidFill>
                  <a:schemeClr val="tx1"/>
                </a:solidFill>
                <a:hlinkClick r:id="rId5"/>
              </a:rPr>
              <a:t>front_view.JPG</a:t>
            </a:r>
            <a:endParaRPr lang="cs-CZ" dirty="0" smtClean="0">
              <a:solidFill>
                <a:schemeClr val="tx1"/>
              </a:solidFill>
            </a:endParaRPr>
          </a:p>
          <a:p>
            <a:r>
              <a:rPr lang="cs-CZ" dirty="0">
                <a:solidFill>
                  <a:schemeClr val="tx1"/>
                </a:solidFill>
              </a:rPr>
              <a:t>RAUL6. </a:t>
            </a:r>
            <a:r>
              <a:rPr lang="cs-CZ" i="1" dirty="0" err="1">
                <a:solidFill>
                  <a:schemeClr val="tx1"/>
                </a:solidFill>
              </a:rPr>
              <a:t>Wikimedia</a:t>
            </a:r>
            <a:r>
              <a:rPr lang="cs-CZ" i="1" dirty="0">
                <a:solidFill>
                  <a:schemeClr val="tx1"/>
                </a:solidFill>
              </a:rPr>
              <a:t> </a:t>
            </a:r>
            <a:r>
              <a:rPr lang="cs-CZ" i="1" dirty="0" err="1">
                <a:solidFill>
                  <a:schemeClr val="tx1"/>
                </a:solidFill>
              </a:rPr>
              <a:t>Commons</a:t>
            </a:r>
            <a:r>
              <a:rPr lang="cs-CZ" dirty="0">
                <a:solidFill>
                  <a:schemeClr val="tx1"/>
                </a:solidFill>
              </a:rPr>
              <a:t> [online]. [cit. 22.4.2013]. Dostupný na WWW: </a:t>
            </a:r>
            <a:r>
              <a:rPr lang="cs-CZ" dirty="0">
                <a:solidFill>
                  <a:schemeClr val="tx1"/>
                </a:solidFill>
                <a:hlinkClick r:id="rId6"/>
              </a:rPr>
              <a:t>http://</a:t>
            </a:r>
            <a:r>
              <a:rPr lang="cs-CZ" dirty="0" smtClean="0">
                <a:solidFill>
                  <a:schemeClr val="tx1"/>
                </a:solidFill>
                <a:hlinkClick r:id="rId6"/>
              </a:rPr>
              <a:t>cs.wikipedia.org/wiki/Soubor:Cheops_pyramid_01.jpg</a:t>
            </a:r>
            <a:endParaRPr lang="cs-CZ" dirty="0" smtClean="0">
              <a:solidFill>
                <a:schemeClr val="tx1"/>
              </a:solidFill>
            </a:endParaRPr>
          </a:p>
          <a:p>
            <a:r>
              <a:rPr lang="cs-CZ" dirty="0">
                <a:solidFill>
                  <a:schemeClr val="tx1"/>
                </a:solidFill>
              </a:rPr>
              <a:t>VELOCICAPTOR. </a:t>
            </a:r>
            <a:r>
              <a:rPr lang="cs-CZ" i="1" dirty="0" err="1">
                <a:solidFill>
                  <a:schemeClr val="tx1"/>
                </a:solidFill>
              </a:rPr>
              <a:t>Wikimedia</a:t>
            </a:r>
            <a:r>
              <a:rPr lang="cs-CZ" i="1" dirty="0">
                <a:solidFill>
                  <a:schemeClr val="tx1"/>
                </a:solidFill>
              </a:rPr>
              <a:t> </a:t>
            </a:r>
            <a:r>
              <a:rPr lang="cs-CZ" i="1" dirty="0" err="1">
                <a:solidFill>
                  <a:schemeClr val="tx1"/>
                </a:solidFill>
              </a:rPr>
              <a:t>Commons</a:t>
            </a:r>
            <a:r>
              <a:rPr lang="cs-CZ" dirty="0">
                <a:solidFill>
                  <a:schemeClr val="tx1"/>
                </a:solidFill>
              </a:rPr>
              <a:t> [online]. [cit. 22.4.2013]. Dostupný na WWW: </a:t>
            </a:r>
            <a:r>
              <a:rPr lang="cs-CZ" dirty="0">
                <a:solidFill>
                  <a:schemeClr val="tx1"/>
                </a:solidFill>
                <a:hlinkClick r:id="rId7"/>
              </a:rPr>
              <a:t>http://</a:t>
            </a:r>
            <a:r>
              <a:rPr lang="cs-CZ" dirty="0" smtClean="0">
                <a:solidFill>
                  <a:schemeClr val="tx1"/>
                </a:solidFill>
                <a:hlinkClick r:id="rId7"/>
              </a:rPr>
              <a:t>cs.wikipedia.org/wiki/Soubor:NIEdot361.jpg</a:t>
            </a:r>
            <a:endParaRPr lang="cs-CZ" dirty="0" smtClean="0">
              <a:solidFill>
                <a:schemeClr val="tx1"/>
              </a:solidFill>
            </a:endParaRPr>
          </a:p>
          <a:p>
            <a:r>
              <a:rPr lang="en-US" dirty="0">
                <a:solidFill>
                  <a:schemeClr val="tx1"/>
                </a:solidFill>
              </a:rPr>
              <a:t>MJJR. </a:t>
            </a:r>
            <a:r>
              <a:rPr lang="en-US" i="1" dirty="0">
                <a:solidFill>
                  <a:schemeClr val="tx1"/>
                </a:solidFill>
              </a:rPr>
              <a:t>Wikimedia Commons</a:t>
            </a:r>
            <a:r>
              <a:rPr lang="en-US" dirty="0">
                <a:solidFill>
                  <a:schemeClr val="tx1"/>
                </a:solidFill>
              </a:rPr>
              <a:t> [online]. [cit. 22.4.2013]. </a:t>
            </a:r>
            <a:r>
              <a:rPr lang="en-US" dirty="0" err="1">
                <a:solidFill>
                  <a:schemeClr val="tx1"/>
                </a:solidFill>
              </a:rPr>
              <a:t>Dostupný</a:t>
            </a:r>
            <a:r>
              <a:rPr lang="en-US" dirty="0">
                <a:solidFill>
                  <a:schemeClr val="tx1"/>
                </a:solidFill>
              </a:rPr>
              <a:t> </a:t>
            </a:r>
            <a:r>
              <a:rPr lang="en-US" dirty="0" err="1">
                <a:solidFill>
                  <a:schemeClr val="tx1"/>
                </a:solidFill>
              </a:rPr>
              <a:t>na</a:t>
            </a:r>
            <a:r>
              <a:rPr lang="en-US" dirty="0">
                <a:solidFill>
                  <a:schemeClr val="tx1"/>
                </a:solidFill>
              </a:rPr>
              <a:t> WWW: </a:t>
            </a:r>
            <a:r>
              <a:rPr lang="en-US" dirty="0">
                <a:solidFill>
                  <a:schemeClr val="tx1"/>
                </a:solidFill>
                <a:hlinkClick r:id="rId8"/>
              </a:rPr>
              <a:t>http://</a:t>
            </a:r>
            <a:r>
              <a:rPr lang="en-US" dirty="0" smtClean="0">
                <a:solidFill>
                  <a:schemeClr val="tx1"/>
                </a:solidFill>
                <a:hlinkClick r:id="rId8"/>
              </a:rPr>
              <a:t>cs.wikipedia.org/wiki/Soubor:Luxor_Temple_R04.jpg</a:t>
            </a:r>
            <a:endParaRPr lang="cs-CZ" dirty="0" smtClean="0">
              <a:solidFill>
                <a:schemeClr val="tx1"/>
              </a:solidFill>
            </a:endParaRPr>
          </a:p>
          <a:p>
            <a:r>
              <a:rPr lang="cs-CZ" dirty="0">
                <a:solidFill>
                  <a:schemeClr val="tx1"/>
                </a:solidFill>
              </a:rPr>
              <a:t>KARELJ. </a:t>
            </a:r>
            <a:r>
              <a:rPr lang="cs-CZ" i="1" dirty="0" err="1">
                <a:solidFill>
                  <a:schemeClr val="tx1"/>
                </a:solidFill>
              </a:rPr>
              <a:t>Wikimedia</a:t>
            </a:r>
            <a:r>
              <a:rPr lang="cs-CZ" i="1" dirty="0">
                <a:solidFill>
                  <a:schemeClr val="tx1"/>
                </a:solidFill>
              </a:rPr>
              <a:t> </a:t>
            </a:r>
            <a:r>
              <a:rPr lang="cs-CZ" i="1" dirty="0" err="1">
                <a:solidFill>
                  <a:schemeClr val="tx1"/>
                </a:solidFill>
              </a:rPr>
              <a:t>Commons</a:t>
            </a:r>
            <a:r>
              <a:rPr lang="cs-CZ" dirty="0">
                <a:solidFill>
                  <a:schemeClr val="tx1"/>
                </a:solidFill>
              </a:rPr>
              <a:t> [online]. [cit. 22.4.2013]. Dostupný na WWW: </a:t>
            </a:r>
            <a:r>
              <a:rPr lang="cs-CZ" dirty="0">
                <a:solidFill>
                  <a:schemeClr val="tx1"/>
                </a:solidFill>
                <a:hlinkClick r:id="rId9"/>
              </a:rPr>
              <a:t>http://</a:t>
            </a:r>
            <a:r>
              <a:rPr lang="cs-CZ" dirty="0" smtClean="0">
                <a:solidFill>
                  <a:schemeClr val="tx1"/>
                </a:solidFill>
                <a:hlinkClick r:id="rId9"/>
              </a:rPr>
              <a:t>commons.wikimedia.org/wiki/File:Abu_Simbel_Egypt_11.jpg</a:t>
            </a:r>
            <a:endParaRPr lang="cs-CZ" dirty="0" smtClean="0">
              <a:solidFill>
                <a:schemeClr val="tx1"/>
              </a:solidFill>
            </a:endParaRPr>
          </a:p>
          <a:p>
            <a:r>
              <a:rPr lang="cs-CZ" dirty="0">
                <a:solidFill>
                  <a:schemeClr val="tx1"/>
                </a:solidFill>
              </a:rPr>
              <a:t>OLTAU. </a:t>
            </a:r>
            <a:r>
              <a:rPr lang="cs-CZ" i="1" dirty="0" err="1">
                <a:solidFill>
                  <a:schemeClr val="tx1"/>
                </a:solidFill>
              </a:rPr>
              <a:t>Wikimedia</a:t>
            </a:r>
            <a:r>
              <a:rPr lang="cs-CZ" i="1" dirty="0">
                <a:solidFill>
                  <a:schemeClr val="tx1"/>
                </a:solidFill>
              </a:rPr>
              <a:t> </a:t>
            </a:r>
            <a:r>
              <a:rPr lang="cs-CZ" i="1" dirty="0" err="1">
                <a:solidFill>
                  <a:schemeClr val="tx1"/>
                </a:solidFill>
              </a:rPr>
              <a:t>Commons</a:t>
            </a:r>
            <a:r>
              <a:rPr lang="cs-CZ" dirty="0">
                <a:solidFill>
                  <a:schemeClr val="tx1"/>
                </a:solidFill>
              </a:rPr>
              <a:t> [online]. [cit. 22.4.2013]. Dostupný na WWW: </a:t>
            </a:r>
            <a:r>
              <a:rPr lang="cs-CZ" dirty="0">
                <a:solidFill>
                  <a:schemeClr val="tx1"/>
                </a:solidFill>
                <a:hlinkClick r:id="rId10"/>
              </a:rPr>
              <a:t>http://</a:t>
            </a:r>
            <a:r>
              <a:rPr lang="cs-CZ" dirty="0" smtClean="0">
                <a:solidFill>
                  <a:schemeClr val="tx1"/>
                </a:solidFill>
                <a:hlinkClick r:id="rId10"/>
              </a:rPr>
              <a:t>commons.wikimedia.org/wiki/File:Ramesseum_26.JPG</a:t>
            </a:r>
            <a:endParaRPr lang="cs-CZ" dirty="0" smtClean="0">
              <a:solidFill>
                <a:schemeClr val="tx1"/>
              </a:solidFill>
            </a:endParaRPr>
          </a:p>
          <a:p>
            <a:r>
              <a:rPr lang="cs-CZ" dirty="0">
                <a:solidFill>
                  <a:schemeClr val="tx1"/>
                </a:solidFill>
              </a:rPr>
              <a:t>OLTAU. </a:t>
            </a:r>
            <a:r>
              <a:rPr lang="cs-CZ" i="1" dirty="0" err="1">
                <a:solidFill>
                  <a:schemeClr val="tx1"/>
                </a:solidFill>
              </a:rPr>
              <a:t>Wikimedia</a:t>
            </a:r>
            <a:r>
              <a:rPr lang="cs-CZ" i="1" dirty="0">
                <a:solidFill>
                  <a:schemeClr val="tx1"/>
                </a:solidFill>
              </a:rPr>
              <a:t> </a:t>
            </a:r>
            <a:r>
              <a:rPr lang="cs-CZ" i="1" dirty="0" err="1">
                <a:solidFill>
                  <a:schemeClr val="tx1"/>
                </a:solidFill>
              </a:rPr>
              <a:t>Commons</a:t>
            </a:r>
            <a:r>
              <a:rPr lang="cs-CZ" dirty="0">
                <a:solidFill>
                  <a:schemeClr val="tx1"/>
                </a:solidFill>
              </a:rPr>
              <a:t> [online]. [cit. 22.4.2013]. Dostupný na WWW: </a:t>
            </a:r>
            <a:r>
              <a:rPr lang="cs-CZ" dirty="0">
                <a:solidFill>
                  <a:schemeClr val="tx1"/>
                </a:solidFill>
                <a:hlinkClick r:id="rId11"/>
              </a:rPr>
              <a:t>http://</a:t>
            </a:r>
            <a:r>
              <a:rPr lang="cs-CZ" dirty="0" smtClean="0">
                <a:solidFill>
                  <a:schemeClr val="tx1"/>
                </a:solidFill>
                <a:hlinkClick r:id="rId11"/>
              </a:rPr>
              <a:t>commons.wikimedia.org/wiki/File:Ramesseum_33.JPG</a:t>
            </a:r>
            <a:endParaRPr lang="cs-CZ" dirty="0" smtClean="0">
              <a:solidFill>
                <a:schemeClr val="tx1"/>
              </a:solidFill>
            </a:endParaRPr>
          </a:p>
          <a:p>
            <a:r>
              <a:rPr lang="cs-CZ" dirty="0">
                <a:solidFill>
                  <a:schemeClr val="tx1"/>
                </a:solidFill>
              </a:rPr>
              <a:t>OLTAU. </a:t>
            </a:r>
            <a:r>
              <a:rPr lang="cs-CZ" i="1" dirty="0" err="1">
                <a:solidFill>
                  <a:schemeClr val="tx1"/>
                </a:solidFill>
              </a:rPr>
              <a:t>Wikimedia</a:t>
            </a:r>
            <a:r>
              <a:rPr lang="cs-CZ" i="1" dirty="0">
                <a:solidFill>
                  <a:schemeClr val="tx1"/>
                </a:solidFill>
              </a:rPr>
              <a:t> </a:t>
            </a:r>
            <a:r>
              <a:rPr lang="cs-CZ" i="1" dirty="0" err="1">
                <a:solidFill>
                  <a:schemeClr val="tx1"/>
                </a:solidFill>
              </a:rPr>
              <a:t>Commons</a:t>
            </a:r>
            <a:r>
              <a:rPr lang="cs-CZ" dirty="0">
                <a:solidFill>
                  <a:schemeClr val="tx1"/>
                </a:solidFill>
              </a:rPr>
              <a:t> [online]. [cit. 22.4.2013]. Dostupný na WWW: </a:t>
            </a:r>
            <a:r>
              <a:rPr lang="cs-CZ" dirty="0">
                <a:solidFill>
                  <a:schemeClr val="tx1"/>
                </a:solidFill>
                <a:hlinkClick r:id="rId12"/>
              </a:rPr>
              <a:t>http://</a:t>
            </a:r>
            <a:r>
              <a:rPr lang="cs-CZ" dirty="0" smtClean="0">
                <a:solidFill>
                  <a:schemeClr val="tx1"/>
                </a:solidFill>
                <a:hlinkClick r:id="rId12"/>
              </a:rPr>
              <a:t>commons.wikimedia.org/wiki/File:Philae_03.jpg</a:t>
            </a:r>
            <a:endParaRPr lang="cs-CZ" dirty="0" smtClean="0">
              <a:solidFill>
                <a:schemeClr val="tx1"/>
              </a:solidFill>
            </a:endParaRPr>
          </a:p>
          <a:p>
            <a:r>
              <a:rPr lang="cs-CZ" dirty="0">
                <a:solidFill>
                  <a:schemeClr val="tx1"/>
                </a:solidFill>
              </a:rPr>
              <a:t>TIMSDAD. </a:t>
            </a:r>
            <a:r>
              <a:rPr lang="cs-CZ" i="1" dirty="0" err="1">
                <a:solidFill>
                  <a:schemeClr val="tx1"/>
                </a:solidFill>
              </a:rPr>
              <a:t>Wikimedia</a:t>
            </a:r>
            <a:r>
              <a:rPr lang="cs-CZ" i="1" dirty="0">
                <a:solidFill>
                  <a:schemeClr val="tx1"/>
                </a:solidFill>
              </a:rPr>
              <a:t> </a:t>
            </a:r>
            <a:r>
              <a:rPr lang="cs-CZ" i="1" dirty="0" err="1">
                <a:solidFill>
                  <a:schemeClr val="tx1"/>
                </a:solidFill>
              </a:rPr>
              <a:t>Commons</a:t>
            </a:r>
            <a:r>
              <a:rPr lang="cs-CZ" dirty="0">
                <a:solidFill>
                  <a:schemeClr val="tx1"/>
                </a:solidFill>
              </a:rPr>
              <a:t> [online]. [cit. 22.4.2013]. Dostupný na WWW: </a:t>
            </a:r>
            <a:r>
              <a:rPr lang="cs-CZ" dirty="0">
                <a:solidFill>
                  <a:schemeClr val="tx1"/>
                </a:solidFill>
                <a:hlinkClick r:id="rId13"/>
              </a:rPr>
              <a:t>http://</a:t>
            </a:r>
            <a:r>
              <a:rPr lang="cs-CZ" dirty="0" smtClean="0">
                <a:solidFill>
                  <a:schemeClr val="tx1"/>
                </a:solidFill>
                <a:hlinkClick r:id="rId13"/>
              </a:rPr>
              <a:t>commons.wikimedia.org/wiki/File:Temple_of_Edfu.jpg</a:t>
            </a:r>
            <a:endParaRPr lang="cs-CZ" dirty="0" smtClean="0">
              <a:solidFill>
                <a:schemeClr val="tx1"/>
              </a:solidFill>
            </a:endParaRPr>
          </a:p>
          <a:p>
            <a:r>
              <a:rPr lang="cs-CZ" dirty="0">
                <a:solidFill>
                  <a:schemeClr val="tx1"/>
                </a:solidFill>
              </a:rPr>
              <a:t>DUDUBOT. </a:t>
            </a:r>
            <a:r>
              <a:rPr lang="cs-CZ" i="1" dirty="0" err="1">
                <a:solidFill>
                  <a:schemeClr val="tx1"/>
                </a:solidFill>
              </a:rPr>
              <a:t>Wikimedia</a:t>
            </a:r>
            <a:r>
              <a:rPr lang="cs-CZ" i="1" dirty="0">
                <a:solidFill>
                  <a:schemeClr val="tx1"/>
                </a:solidFill>
              </a:rPr>
              <a:t> </a:t>
            </a:r>
            <a:r>
              <a:rPr lang="cs-CZ" i="1" dirty="0" err="1">
                <a:solidFill>
                  <a:schemeClr val="tx1"/>
                </a:solidFill>
              </a:rPr>
              <a:t>Commons</a:t>
            </a:r>
            <a:r>
              <a:rPr lang="cs-CZ" dirty="0">
                <a:solidFill>
                  <a:schemeClr val="tx1"/>
                </a:solidFill>
              </a:rPr>
              <a:t> [online]. [cit. 22.4.2013]. Dostupný na WWW: http://commons.wikimedia.org/wiki/File:The_Temple_of_Edfu_(1905)_-_</a:t>
            </a:r>
            <a:r>
              <a:rPr lang="cs-CZ" dirty="0" smtClean="0">
                <a:solidFill>
                  <a:schemeClr val="tx1"/>
                </a:solidFill>
              </a:rPr>
              <a:t>TIMEA.jpg</a:t>
            </a:r>
            <a:endParaRPr lang="cs-CZ" dirty="0"/>
          </a:p>
          <a:p>
            <a:endParaRPr lang="cs-CZ" dirty="0"/>
          </a:p>
          <a:p>
            <a:endParaRPr lang="cs-CZ" dirty="0"/>
          </a:p>
          <a:p>
            <a:endParaRPr lang="cs-CZ" dirty="0"/>
          </a:p>
          <a:p>
            <a:endParaRPr lang="cs-CZ" dirty="0"/>
          </a:p>
          <a:p>
            <a:endParaRPr lang="cs-CZ" dirty="0"/>
          </a:p>
          <a:p>
            <a:endParaRPr lang="cs-CZ" dirty="0"/>
          </a:p>
          <a:p>
            <a:endParaRPr lang="cs-CZ" dirty="0"/>
          </a:p>
          <a:p>
            <a:endParaRPr lang="cs-CZ" dirty="0"/>
          </a:p>
          <a:p>
            <a:endParaRPr lang="cs-CZ" dirty="0"/>
          </a:p>
          <a:p>
            <a:endParaRPr lang="cs-CZ" dirty="0"/>
          </a:p>
          <a:p>
            <a:endParaRPr lang="cs-CZ" dirty="0"/>
          </a:p>
          <a:p>
            <a:endParaRPr lang="cs-CZ" dirty="0"/>
          </a:p>
        </p:txBody>
      </p:sp>
    </p:spTree>
    <p:extLst>
      <p:ext uri="{BB962C8B-B14F-4D97-AF65-F5344CB8AC3E}">
        <p14:creationId xmlns:p14="http://schemas.microsoft.com/office/powerpoint/2010/main" val="1724004638"/>
      </p:ext>
    </p:extLst>
  </p:cSld>
  <p:clrMapOvr>
    <a:masterClrMapping/>
  </p:clrMapOvr>
</p:sld>
</file>

<file path=ppt/theme/theme1.xml><?xml version="1.0" encoding="utf-8"?>
<a:theme xmlns:a="http://schemas.openxmlformats.org/drawingml/2006/main" name="Došky">
  <a:themeElements>
    <a:clrScheme name="Došky">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á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ošky">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77</TotalTime>
  <Words>250</Words>
  <Application>Microsoft Office PowerPoint</Application>
  <PresentationFormat>Předvádění na obrazovce (4:3)</PresentationFormat>
  <Paragraphs>103</Paragraphs>
  <Slides>23</Slides>
  <Notes>13</Notes>
  <HiddenSlides>0</HiddenSlides>
  <MMClips>0</MMClips>
  <ScaleCrop>false</ScaleCrop>
  <HeadingPairs>
    <vt:vector size="4" baseType="variant">
      <vt:variant>
        <vt:lpstr>Motiv</vt:lpstr>
      </vt:variant>
      <vt:variant>
        <vt:i4>1</vt:i4>
      </vt:variant>
      <vt:variant>
        <vt:lpstr>Nadpisy snímků</vt:lpstr>
      </vt:variant>
      <vt:variant>
        <vt:i4>23</vt:i4>
      </vt:variant>
    </vt:vector>
  </HeadingPairs>
  <TitlesOfParts>
    <vt:vector size="24" baseType="lpstr">
      <vt:lpstr>Došky</vt:lpstr>
      <vt:lpstr>Prezentace aplikace PowerPoint</vt:lpstr>
      <vt:lpstr>Architektura starověkého Egypta</vt:lpstr>
      <vt:lpstr>Prezentace aplikace PowerPoint</vt:lpstr>
      <vt:lpstr>Pyramidy</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Chrámy</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Zdroje obrázků:</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Architektura starověkého Egypta</dc:title>
  <dc:creator>tom</dc:creator>
  <cp:lastModifiedBy>Alena Stachová</cp:lastModifiedBy>
  <cp:revision>11</cp:revision>
  <dcterms:created xsi:type="dcterms:W3CDTF">2013-04-22T13:53:53Z</dcterms:created>
  <dcterms:modified xsi:type="dcterms:W3CDTF">2013-07-01T09:30:36Z</dcterms:modified>
</cp:coreProperties>
</file>