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2" r:id="rId2"/>
    <p:sldId id="280" r:id="rId3"/>
    <p:sldId id="258" r:id="rId4"/>
    <p:sldId id="271" r:id="rId5"/>
    <p:sldId id="265" r:id="rId6"/>
    <p:sldId id="272" r:id="rId7"/>
    <p:sldId id="281" r:id="rId8"/>
    <p:sldId id="260" r:id="rId9"/>
    <p:sldId id="261" r:id="rId10"/>
    <p:sldId id="279" r:id="rId11"/>
    <p:sldId id="276" r:id="rId12"/>
    <p:sldId id="264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A50021"/>
    <a:srgbClr val="FF3300"/>
    <a:srgbClr val="FF6600"/>
    <a:srgbClr val="800000"/>
    <a:srgbClr val="663300"/>
    <a:srgbClr val="99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1374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dPt>
            <c:idx val="0"/>
            <c:spPr>
              <a:solidFill>
                <a:schemeClr val="tx2"/>
              </a:solidFill>
            </c:spPr>
          </c:dPt>
          <c:dPt>
            <c:idx val="1"/>
            <c:spPr>
              <a:solidFill>
                <a:schemeClr val="tx2"/>
              </a:solidFill>
            </c:spPr>
          </c:dPt>
          <c:dPt>
            <c:idx val="2"/>
            <c:spPr>
              <a:solidFill>
                <a:schemeClr val="tx2"/>
              </a:solidFill>
            </c:spPr>
          </c:dPt>
          <c:dPt>
            <c:idx val="3"/>
            <c:spPr>
              <a:solidFill>
                <a:srgbClr val="FFC000"/>
              </a:solidFill>
            </c:spPr>
          </c:dPt>
          <c:dPt>
            <c:idx val="4"/>
            <c:spPr>
              <a:solidFill>
                <a:schemeClr val="tx1"/>
              </a:solidFill>
            </c:spPr>
          </c:dPt>
          <c:dPt>
            <c:idx val="5"/>
            <c:spPr>
              <a:solidFill>
                <a:srgbClr val="990000"/>
              </a:solidFill>
            </c:spPr>
          </c:dPt>
          <c:dPt>
            <c:idx val="6"/>
            <c:spPr>
              <a:solidFill>
                <a:schemeClr val="tx2"/>
              </a:solidFill>
            </c:spPr>
          </c:dPt>
          <c:dPt>
            <c:idx val="7"/>
            <c:spPr>
              <a:solidFill>
                <a:srgbClr val="C00000"/>
              </a:solidFill>
            </c:spPr>
          </c:dPt>
          <c:dPt>
            <c:idx val="8"/>
            <c:spPr>
              <a:solidFill>
                <a:schemeClr val="tx2"/>
              </a:solidFill>
            </c:spPr>
          </c:dPt>
          <c:dPt>
            <c:idx val="9"/>
            <c:spPr>
              <a:solidFill>
                <a:schemeClr val="bg1">
                  <a:lumMod val="50000"/>
                </a:schemeClr>
              </a:solidFill>
            </c:spPr>
          </c:dPt>
          <c:dPt>
            <c:idx val="10"/>
            <c:spPr>
              <a:solidFill>
                <a:schemeClr val="accent2"/>
              </a:solidFill>
            </c:spPr>
          </c:dPt>
          <c:dPt>
            <c:idx val="11"/>
            <c:spPr>
              <a:solidFill>
                <a:schemeClr val="accent5">
                  <a:lumMod val="75000"/>
                </a:schemeClr>
              </a:solidFill>
            </c:spPr>
          </c:dPt>
          <c:cat>
            <c:strRef>
              <c:f>List1!$A$2:$A$13</c:f>
              <c:strCache>
                <c:ptCount val="12"/>
                <c:pt idx="0">
                  <c:v>Tichý oceán</c:v>
                </c:pt>
                <c:pt idx="1">
                  <c:v>Atlantský oceán</c:v>
                </c:pt>
                <c:pt idx="2">
                  <c:v>Indický oceán</c:v>
                </c:pt>
                <c:pt idx="3">
                  <c:v>Asie</c:v>
                </c:pt>
                <c:pt idx="4">
                  <c:v>Afrika</c:v>
                </c:pt>
                <c:pt idx="5">
                  <c:v>S. Amerika</c:v>
                </c:pt>
                <c:pt idx="6">
                  <c:v>Jižní oceán</c:v>
                </c:pt>
                <c:pt idx="7">
                  <c:v>J. Amerika</c:v>
                </c:pt>
                <c:pt idx="8">
                  <c:v>Severní ledový oceán</c:v>
                </c:pt>
                <c:pt idx="9">
                  <c:v>Antarktida</c:v>
                </c:pt>
                <c:pt idx="10">
                  <c:v>Evropa</c:v>
                </c:pt>
                <c:pt idx="11">
                  <c:v>Austrálie</c:v>
                </c:pt>
              </c:strCache>
            </c:strRef>
          </c:cat>
          <c:val>
            <c:numRef>
              <c:f>List1!$B$2:$B$13</c:f>
              <c:numCache>
                <c:formatCode>0%</c:formatCode>
                <c:ptCount val="12"/>
                <c:pt idx="0">
                  <c:v>0.28000000000000008</c:v>
                </c:pt>
                <c:pt idx="1">
                  <c:v>0.22000000000000033</c:v>
                </c:pt>
                <c:pt idx="2">
                  <c:v>0.13</c:v>
                </c:pt>
                <c:pt idx="3" formatCode="0.00%">
                  <c:v>9.0000000000000066E-2</c:v>
                </c:pt>
                <c:pt idx="4">
                  <c:v>6.0000000000000137E-2</c:v>
                </c:pt>
                <c:pt idx="5" formatCode="0.00%">
                  <c:v>5.0000000000000114E-2</c:v>
                </c:pt>
                <c:pt idx="6">
                  <c:v>4.0000000000000112E-2</c:v>
                </c:pt>
                <c:pt idx="7" formatCode="0.00%">
                  <c:v>3.3000000000000002E-2</c:v>
                </c:pt>
                <c:pt idx="8">
                  <c:v>3.0000000000000072E-2</c:v>
                </c:pt>
                <c:pt idx="9" formatCode="0.00%">
                  <c:v>2.9000000000000054E-2</c:v>
                </c:pt>
                <c:pt idx="10">
                  <c:v>2.0000000000000052E-2</c:v>
                </c:pt>
                <c:pt idx="11" formatCode="0.00%">
                  <c:v>1.7000000000000064E-2</c:v>
                </c:pt>
              </c:numCache>
            </c:numRef>
          </c:val>
        </c:ser>
        <c:axId val="107372544"/>
        <c:axId val="107374080"/>
      </c:barChart>
      <c:catAx>
        <c:axId val="107372544"/>
        <c:scaling>
          <c:orientation val="minMax"/>
        </c:scaling>
        <c:axPos val="b"/>
        <c:numFmt formatCode="General" sourceLinked="1"/>
        <c:tickLblPos val="nextTo"/>
        <c:crossAx val="107374080"/>
        <c:crosses val="autoZero"/>
        <c:auto val="1"/>
        <c:lblAlgn val="ctr"/>
        <c:lblOffset val="100"/>
      </c:catAx>
      <c:valAx>
        <c:axId val="107374080"/>
        <c:scaling>
          <c:orientation val="minMax"/>
        </c:scaling>
        <c:axPos val="l"/>
        <c:majorGridlines/>
        <c:numFmt formatCode="0%" sourceLinked="1"/>
        <c:tickLblPos val="nextTo"/>
        <c:crossAx val="107372544"/>
        <c:crosses val="autoZero"/>
        <c:crossBetween val="between"/>
      </c:valAx>
    </c:plotArea>
    <c:plotVisOnly val="1"/>
  </c:chart>
  <c:spPr>
    <a:solidFill>
      <a:schemeClr val="bg1">
        <a:lumMod val="85000"/>
      </a:schemeClr>
    </a:solidFill>
  </c:spPr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7B703-25AD-4D11-92EE-75EAB387FD8E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1122-4AC3-4A92-91D9-8A0CD86F4E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7B703-25AD-4D11-92EE-75EAB387FD8E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1122-4AC3-4A92-91D9-8A0CD86F4E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5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7B703-25AD-4D11-92EE-75EAB387FD8E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1122-4AC3-4A92-91D9-8A0CD86F4E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7B703-25AD-4D11-92EE-75EAB387FD8E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1122-4AC3-4A92-91D9-8A0CD86F4E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1859758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1" y="2514601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514601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7B703-25AD-4D11-92EE-75EAB387FD8E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1122-4AC3-4A92-91D9-8A0CD86F4E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7B703-25AD-4D11-92EE-75EAB387FD8E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1122-4AC3-4A92-91D9-8A0CD86F4E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7B703-25AD-4D11-92EE-75EAB387FD8E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1122-4AC3-4A92-91D9-8A0CD86F4E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1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7B703-25AD-4D11-92EE-75EAB387FD8E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1122-4AC3-4A92-91D9-8A0CD86F4E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5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7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7B703-25AD-4D11-92EE-75EAB387FD8E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1"/>
            <a:ext cx="609600" cy="365125"/>
          </a:xfrm>
        </p:spPr>
        <p:txBody>
          <a:bodyPr/>
          <a:lstStyle/>
          <a:p>
            <a:fld id="{28771122-4AC3-4A92-91D9-8A0CD86F4E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6" y="5816601"/>
            <a:ext cx="9163051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1" y="6219826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7B703-25AD-4D11-92EE-75EAB387FD8E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1122-4AC3-4A92-91D9-8A0CD86F4E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2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2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7B703-25AD-4D11-92EE-75EAB387FD8E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1122-4AC3-4A92-91D9-8A0CD86F4E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6" y="-7144"/>
            <a:ext cx="9163051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1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787B703-25AD-4D11-92EE-75EAB387FD8E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1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1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8771122-4AC3-4A92-91D9-8A0CD86F4E99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dirty="0" smtClean="0">
                <a:cs typeface="Times New Roman" pitchFamily="18" charset="0"/>
              </a:rPr>
              <a:t>Z 8/01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1. základní informace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Evropa, světadíly, oceány, Eurasie, okrajové body Evropy, grafy, severní polární kruh, Greenwichský poledník, poloha, rozloha, hranice Evropy     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znalostí     v oblasti polohy a rozlohy Evropy. Prezentace umožňuje učiteli srozumitelný výklad látky s aktivní účastí žáků. Prezentace se spouští F5 a enter. 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 descr="C:\Users\Já\Desktop\mapa světa.png"/>
          <p:cNvPicPr>
            <a:picLocks noChangeAspect="1" noChangeArrowheads="1"/>
          </p:cNvPicPr>
          <p:nvPr/>
        </p:nvPicPr>
        <p:blipFill>
          <a:blip r:embed="rId3" cstate="print"/>
          <a:srcRect l="6139" r="4551"/>
          <a:stretch>
            <a:fillRect/>
          </a:stretch>
        </p:blipFill>
        <p:spPr bwMode="auto">
          <a:xfrm>
            <a:off x="214282" y="1071546"/>
            <a:ext cx="8715436" cy="5572140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accent3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4"/>
            <a:ext cx="9144000" cy="857232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Kolik máme celkem světadílů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9058" y="1857364"/>
            <a:ext cx="150019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Evropa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57884" y="2071678"/>
            <a:ext cx="10001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Asie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7620" y="3000372"/>
            <a:ext cx="142876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Afrika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86578" y="4071942"/>
            <a:ext cx="192882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rgbClr val="990000"/>
                </a:solidFill>
              </a:rPr>
              <a:t>Austrálie  Oceánie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42910" y="1643050"/>
            <a:ext cx="185738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A50021"/>
                </a:solidFill>
              </a:rPr>
              <a:t> </a:t>
            </a:r>
            <a:r>
              <a:rPr lang="cs-CZ" sz="3000" b="1" dirty="0" smtClean="0">
                <a:solidFill>
                  <a:srgbClr val="990000"/>
                </a:solidFill>
              </a:rPr>
              <a:t>Severní  Amerika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71604" y="3714752"/>
            <a:ext cx="18573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    Jižní </a:t>
            </a:r>
          </a:p>
          <a:p>
            <a:r>
              <a:rPr lang="cs-CZ" sz="3000" b="1" dirty="0" smtClean="0">
                <a:solidFill>
                  <a:srgbClr val="990000"/>
                </a:solidFill>
              </a:rPr>
              <a:t>Amerika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00430" y="6143644"/>
            <a:ext cx="221457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Antarktida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00562" y="1714488"/>
            <a:ext cx="428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1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43636" y="192880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2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57686" y="2857496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3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72396" y="4143380"/>
            <a:ext cx="5000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4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57290" y="185736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5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14546" y="385762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6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57686" y="5929330"/>
            <a:ext cx="395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7</a:t>
            </a:r>
            <a:endParaRPr lang="cs-CZ" sz="4000" b="1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1414"/>
            <a:ext cx="9144000" cy="126876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Seřaď světadíly dle velikosti 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196752"/>
            <a:ext cx="5929355" cy="566124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1. Asie – 30% souše 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2. Afrika – 20% souše 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3. S. Amerika – 16% souše 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4. J. Amerika – 12% souše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5. Antarktida – 9% souše 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6. Evropa – 7% souše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7. Austrálie – 6% souše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86512" y="1196752"/>
            <a:ext cx="2643206" cy="5661248"/>
          </a:xfrm>
        </p:spPr>
        <p:txBody>
          <a:bodyPr>
            <a:normAutofit/>
          </a:bodyPr>
          <a:lstStyle/>
          <a:p>
            <a:pPr algn="r">
              <a:lnSpc>
                <a:spcPct val="150000"/>
              </a:lnSpc>
              <a:buNone/>
            </a:pPr>
            <a:r>
              <a:rPr lang="cs-CZ" sz="3000" b="1" dirty="0" smtClean="0"/>
              <a:t>Evropa</a:t>
            </a:r>
          </a:p>
          <a:p>
            <a:pPr algn="r">
              <a:lnSpc>
                <a:spcPct val="150000"/>
              </a:lnSpc>
              <a:buNone/>
            </a:pPr>
            <a:r>
              <a:rPr lang="cs-CZ" sz="3000" b="1" dirty="0" smtClean="0"/>
              <a:t>Austrálie</a:t>
            </a:r>
          </a:p>
          <a:p>
            <a:pPr algn="r">
              <a:lnSpc>
                <a:spcPct val="150000"/>
              </a:lnSpc>
              <a:buNone/>
            </a:pPr>
            <a:r>
              <a:rPr lang="cs-CZ" sz="3000" b="1" dirty="0" smtClean="0"/>
              <a:t>Asie</a:t>
            </a:r>
          </a:p>
          <a:p>
            <a:pPr algn="r">
              <a:lnSpc>
                <a:spcPct val="150000"/>
              </a:lnSpc>
              <a:buNone/>
            </a:pPr>
            <a:r>
              <a:rPr lang="cs-CZ" sz="3000" b="1" dirty="0" smtClean="0"/>
              <a:t>S. Amerika</a:t>
            </a:r>
          </a:p>
          <a:p>
            <a:pPr algn="r">
              <a:lnSpc>
                <a:spcPct val="150000"/>
              </a:lnSpc>
              <a:buNone/>
            </a:pPr>
            <a:r>
              <a:rPr lang="cs-CZ" sz="3000" b="1" dirty="0" smtClean="0"/>
              <a:t>Antarktida</a:t>
            </a:r>
          </a:p>
          <a:p>
            <a:pPr algn="r">
              <a:lnSpc>
                <a:spcPct val="150000"/>
              </a:lnSpc>
              <a:buNone/>
            </a:pPr>
            <a:r>
              <a:rPr lang="cs-CZ" sz="3000" b="1" dirty="0" smtClean="0"/>
              <a:t>Afrika</a:t>
            </a:r>
          </a:p>
          <a:p>
            <a:pPr algn="r">
              <a:lnSpc>
                <a:spcPct val="150000"/>
              </a:lnSpc>
              <a:buNone/>
            </a:pPr>
            <a:r>
              <a:rPr lang="cs-CZ" sz="3000" b="1" dirty="0" smtClean="0"/>
              <a:t>J. Amerika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 descr="C:\Users\Já\Desktop\mapa světa.png"/>
          <p:cNvPicPr>
            <a:picLocks noChangeAspect="1" noChangeArrowheads="1"/>
          </p:cNvPicPr>
          <p:nvPr/>
        </p:nvPicPr>
        <p:blipFill>
          <a:blip r:embed="rId3" cstate="print"/>
          <a:srcRect l="6139" r="4551"/>
          <a:stretch>
            <a:fillRect/>
          </a:stretch>
        </p:blipFill>
        <p:spPr bwMode="auto">
          <a:xfrm>
            <a:off x="214282" y="1071546"/>
            <a:ext cx="8715436" cy="5572140"/>
          </a:xfrm>
          <a:prstGeom prst="rect">
            <a:avLst/>
          </a:prstGeom>
          <a:solidFill>
            <a:schemeClr val="accent1"/>
          </a:solidFill>
          <a:ln w="25400"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14356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Kolik máme celkem oceánů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16934372">
            <a:off x="-536966" y="3978069"/>
            <a:ext cx="25937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Tichý oceán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0034" y="371475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A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143900" y="2500306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A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 rot="16879618">
            <a:off x="1657030" y="3399483"/>
            <a:ext cx="330811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Atlantský oceán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71802" y="3429000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chemeClr val="accent1"/>
                </a:solidFill>
              </a:rPr>
              <a:t>B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429256" y="3786190"/>
            <a:ext cx="17859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Indický </a:t>
            </a:r>
          </a:p>
          <a:p>
            <a:r>
              <a:rPr lang="cs-CZ" sz="3000" b="1" dirty="0">
                <a:solidFill>
                  <a:schemeClr val="accent1"/>
                </a:solidFill>
              </a:rPr>
              <a:t> </a:t>
            </a:r>
            <a:r>
              <a:rPr lang="cs-CZ" sz="3000" b="1" dirty="0" smtClean="0">
                <a:solidFill>
                  <a:schemeClr val="accent1"/>
                </a:solidFill>
              </a:rPr>
              <a:t> oceán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929322" y="3929066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C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643306" y="5429264"/>
            <a:ext cx="221457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Jižní oceán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500562" y="5357826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E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 rot="16934372">
            <a:off x="7106900" y="2334996"/>
            <a:ext cx="25937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Tichý oceán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4282" y="714356"/>
            <a:ext cx="8715436" cy="3571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429124" y="571480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D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786050" y="642918"/>
            <a:ext cx="407196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Severní ledový oceán 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14282" y="714356"/>
            <a:ext cx="8715436" cy="5929354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/>
      <p:bldP spid="25" grpId="0"/>
      <p:bldP spid="26" grpId="0"/>
      <p:bldP spid="27" grpId="0"/>
      <p:bldP spid="30" grpId="0"/>
      <p:bldP spid="31" grpId="0"/>
      <p:bldP spid="29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9144000" cy="1340768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Seřaď oceány dle velikosti 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714489"/>
            <a:ext cx="5929355" cy="514351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1. Tichý  – 43% vody 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2. Atlantský – 21% vody 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3. Indický – 19% vody 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4. Jižní – 6% vody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5. Severní ledový – 4% vody 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929323" y="1714488"/>
            <a:ext cx="3000396" cy="5143512"/>
          </a:xfrm>
        </p:spPr>
        <p:txBody>
          <a:bodyPr>
            <a:normAutofit/>
          </a:bodyPr>
          <a:lstStyle/>
          <a:p>
            <a:pPr algn="r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Indický</a:t>
            </a:r>
          </a:p>
          <a:p>
            <a:pPr algn="r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Severní ledový</a:t>
            </a:r>
          </a:p>
          <a:p>
            <a:pPr algn="r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Tichý</a:t>
            </a:r>
          </a:p>
          <a:p>
            <a:pPr algn="r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Atlantský</a:t>
            </a:r>
          </a:p>
          <a:p>
            <a:pPr algn="r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Jižní 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2204864"/>
            <a:ext cx="9144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Pokus zpracovat graf, který bude znázorňovat velikosti světadílů a oceánů!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40768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Porovnání světadílů a oceánů!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0" cy="68579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496944" cy="1412776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Světadíl nebo kontinent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686800" cy="55172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60000"/>
              </a:lnSpc>
              <a:spcBef>
                <a:spcPts val="600"/>
              </a:spcBef>
              <a:buNone/>
            </a:pPr>
            <a:r>
              <a:rPr lang="cs-CZ" sz="3000" b="1" u="sng" dirty="0" smtClean="0">
                <a:solidFill>
                  <a:srgbClr val="990000"/>
                </a:solidFill>
              </a:rPr>
              <a:t>KONTINENT</a:t>
            </a:r>
            <a:r>
              <a:rPr lang="cs-CZ" dirty="0" smtClean="0"/>
              <a:t>     </a:t>
            </a:r>
          </a:p>
          <a:p>
            <a:pPr>
              <a:lnSpc>
                <a:spcPct val="160000"/>
              </a:lnSpc>
              <a:spcBef>
                <a:spcPts val="600"/>
              </a:spcBef>
              <a:buNone/>
            </a:pPr>
            <a:r>
              <a:rPr lang="cs-CZ" sz="3000" dirty="0" smtClean="0"/>
              <a:t>	</a:t>
            </a:r>
            <a:r>
              <a:rPr lang="cs-CZ" sz="3000" b="1" dirty="0" smtClean="0"/>
              <a:t>– pevnina obklopena oceány </a:t>
            </a:r>
          </a:p>
          <a:p>
            <a:pPr>
              <a:lnSpc>
                <a:spcPct val="160000"/>
              </a:lnSpc>
              <a:spcBef>
                <a:spcPts val="600"/>
              </a:spcBef>
              <a:buNone/>
            </a:pPr>
            <a:r>
              <a:rPr lang="cs-CZ" sz="3000" dirty="0" smtClean="0"/>
              <a:t>	– Amerika, Afrika, Austrálie, Antarktida, Eurasie</a:t>
            </a:r>
          </a:p>
          <a:p>
            <a:pPr>
              <a:lnSpc>
                <a:spcPct val="110000"/>
              </a:lnSpc>
              <a:spcBef>
                <a:spcPts val="600"/>
              </a:spcBef>
              <a:buNone/>
            </a:pPr>
            <a:endParaRPr lang="cs-CZ" dirty="0" smtClean="0"/>
          </a:p>
          <a:p>
            <a:pPr>
              <a:lnSpc>
                <a:spcPct val="160000"/>
              </a:lnSpc>
              <a:spcBef>
                <a:spcPts val="600"/>
              </a:spcBef>
              <a:buNone/>
            </a:pPr>
            <a:r>
              <a:rPr lang="cs-CZ" sz="3000" b="1" u="sng" dirty="0" smtClean="0">
                <a:solidFill>
                  <a:srgbClr val="990000"/>
                </a:solidFill>
              </a:rPr>
              <a:t>SVĚTADÍL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</a:p>
          <a:p>
            <a:pPr>
              <a:lnSpc>
                <a:spcPct val="160000"/>
              </a:lnSpc>
              <a:spcBef>
                <a:spcPts val="600"/>
              </a:spcBef>
              <a:buNone/>
            </a:pPr>
            <a:r>
              <a:rPr lang="cs-CZ" sz="3000" dirty="0" smtClean="0"/>
              <a:t>	</a:t>
            </a:r>
            <a:r>
              <a:rPr lang="cs-CZ" sz="3000" b="1" dirty="0" smtClean="0"/>
              <a:t>– samostatný geografický a historický vývoj  </a:t>
            </a:r>
          </a:p>
          <a:p>
            <a:pPr>
              <a:lnSpc>
                <a:spcPct val="160000"/>
              </a:lnSpc>
              <a:spcBef>
                <a:spcPts val="600"/>
              </a:spcBef>
              <a:buNone/>
            </a:pPr>
            <a:r>
              <a:rPr lang="cs-CZ" sz="3000" dirty="0" smtClean="0"/>
              <a:t>	– Severní a Jižní Amerika, Evropa, Asie, Afrika,   </a:t>
            </a:r>
          </a:p>
          <a:p>
            <a:pPr>
              <a:lnSpc>
                <a:spcPct val="160000"/>
              </a:lnSpc>
              <a:spcBef>
                <a:spcPts val="600"/>
              </a:spcBef>
              <a:buNone/>
            </a:pPr>
            <a:r>
              <a:rPr lang="cs-CZ" sz="3000" dirty="0" smtClean="0"/>
              <a:t>	   Austrálie a Oceánie, Antarktida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99792" y="1484784"/>
            <a:ext cx="428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Century Schoolbook"/>
              </a:rPr>
              <a:t>=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4077072"/>
            <a:ext cx="4320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Century Schoolbook"/>
              </a:rPr>
              <a:t>=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412776"/>
            <a:ext cx="58233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</a:t>
            </a:r>
            <a:endParaRPr lang="cs-CZ" sz="3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784" y="4005064"/>
            <a:ext cx="44287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/>
              <a:t>7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147248" cy="1412776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Základní informace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686800" cy="551723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→ poloha: </a:t>
            </a:r>
            <a:r>
              <a:rPr lang="cs-CZ" sz="3000" dirty="0" smtClean="0"/>
              <a:t>severovýchodní polokoule 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→ rozloha: </a:t>
            </a:r>
            <a:r>
              <a:rPr lang="cs-CZ" sz="3000" dirty="0" smtClean="0"/>
              <a:t>10,3 milionů km² (2. nejmenší světadíl)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→ počet obyvatel: </a:t>
            </a:r>
            <a:r>
              <a:rPr lang="cs-CZ" sz="3000" dirty="0" smtClean="0"/>
              <a:t>730 milionů 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→ počet států: </a:t>
            </a:r>
            <a:r>
              <a:rPr lang="cs-CZ" sz="3000" dirty="0" smtClean="0"/>
              <a:t>46 nezávislých států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→ významné souřadnice: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			– rovnoběžka: severní polární kruh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			– poledník: nultý – Greenwichský  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088670"/>
            <a:ext cx="9144000" cy="1268760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+mn-lt"/>
              </a:rPr>
              <a:t>Pracuj s mapou </a:t>
            </a:r>
            <a:endParaRPr lang="cs-CZ" sz="6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File:Europe blank laea location map.sv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3175">
            <a:solidFill>
              <a:schemeClr val="accent1"/>
            </a:solidFill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500034" y="5643579"/>
            <a:ext cx="49291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nultý    Greenwichský</a:t>
            </a:r>
          </a:p>
          <a:p>
            <a:r>
              <a:rPr lang="cs-CZ" sz="3000" b="1" dirty="0" smtClean="0">
                <a:solidFill>
                  <a:schemeClr val="accent1"/>
                </a:solidFill>
              </a:rPr>
              <a:t>             poledník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 rot="5400000">
            <a:off x="-1428768" y="3071811"/>
            <a:ext cx="6858000" cy="7143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louk 25"/>
          <p:cNvSpPr/>
          <p:nvPr/>
        </p:nvSpPr>
        <p:spPr>
          <a:xfrm rot="5400000">
            <a:off x="1886050" y="-5495039"/>
            <a:ext cx="2916006" cy="9926627"/>
          </a:xfrm>
          <a:prstGeom prst="arc">
            <a:avLst>
              <a:gd name="adj1" fmla="val 16580661"/>
              <a:gd name="adj2" fmla="val 4337634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0" y="1"/>
            <a:ext cx="78581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66</a:t>
            </a:r>
            <a:r>
              <a:rPr lang="cs-CZ" sz="3000" b="1" dirty="0" smtClean="0">
                <a:solidFill>
                  <a:schemeClr val="accent1"/>
                </a:solidFill>
                <a:latin typeface="Century Schoolbook"/>
              </a:rPr>
              <a:t>º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28861" y="928671"/>
            <a:ext cx="435771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Severní polární kruh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357422" y="1"/>
            <a:ext cx="64294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0</a:t>
            </a:r>
            <a:r>
              <a:rPr lang="cs-CZ" sz="3000" b="1" dirty="0">
                <a:solidFill>
                  <a:schemeClr val="accent1"/>
                </a:solidFill>
                <a:latin typeface="Century Schoolbook"/>
              </a:rPr>
              <a:t>º</a:t>
            </a:r>
            <a:r>
              <a:rPr lang="cs-CZ" sz="2500" b="1" dirty="0" smtClean="0">
                <a:solidFill>
                  <a:schemeClr val="accent1"/>
                </a:solidFill>
                <a:latin typeface="Century Schoolbook"/>
              </a:rPr>
              <a:t> </a:t>
            </a:r>
            <a:r>
              <a:rPr lang="cs-CZ" sz="2500" b="1" dirty="0" smtClean="0">
                <a:solidFill>
                  <a:schemeClr val="accent1"/>
                </a:solidFill>
              </a:rPr>
              <a:t> 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0" name="Oblouk 29"/>
          <p:cNvSpPr/>
          <p:nvPr/>
        </p:nvSpPr>
        <p:spPr>
          <a:xfrm rot="5227623">
            <a:off x="3068899" y="-2243874"/>
            <a:ext cx="2639885" cy="10092323"/>
          </a:xfrm>
          <a:prstGeom prst="arc">
            <a:avLst>
              <a:gd name="adj1" fmla="val 16517214"/>
              <a:gd name="adj2" fmla="val 4908170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0" y="3143248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50</a:t>
            </a:r>
            <a:r>
              <a:rPr lang="cs-CZ" sz="3000" b="1" dirty="0" smtClean="0">
                <a:solidFill>
                  <a:schemeClr val="accent1"/>
                </a:solidFill>
                <a:latin typeface="Century Schoolbook"/>
              </a:rPr>
              <a:t>º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1928795" y="3571877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71472" y="3357562"/>
            <a:ext cx="15716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Londýn</a:t>
            </a:r>
            <a:endParaRPr lang="cs-CZ" sz="2500" b="1" dirty="0"/>
          </a:p>
        </p:txBody>
      </p:sp>
      <p:sp>
        <p:nvSpPr>
          <p:cNvPr id="34" name="Elipsa 33"/>
          <p:cNvSpPr/>
          <p:nvPr/>
        </p:nvSpPr>
        <p:spPr>
          <a:xfrm>
            <a:off x="3929059" y="407194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643307" y="4143380"/>
            <a:ext cx="11430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Praha</a:t>
            </a:r>
            <a:endParaRPr lang="cs-CZ" sz="2500" b="1" dirty="0"/>
          </a:p>
        </p:txBody>
      </p:sp>
      <p:pic>
        <p:nvPicPr>
          <p:cNvPr id="8194" name="Picture 2" descr="C:\Users\Já\Desktop\1.png"/>
          <p:cNvPicPr>
            <a:picLocks noChangeAspect="1" noChangeArrowheads="1"/>
          </p:cNvPicPr>
          <p:nvPr/>
        </p:nvPicPr>
        <p:blipFill>
          <a:blip r:embed="rId4" cstate="print"/>
          <a:srcRect l="12500" r="12500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786182" y="3214686"/>
            <a:ext cx="3143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Východní polokoule</a:t>
            </a:r>
            <a:endParaRPr lang="cs-CZ" sz="3000" b="1" dirty="0"/>
          </a:p>
        </p:txBody>
      </p:sp>
      <p:pic>
        <p:nvPicPr>
          <p:cNvPr id="8195" name="Picture 3" descr="C:\Users\Já\Desktop\2.png"/>
          <p:cNvPicPr>
            <a:picLocks noChangeAspect="1" noChangeArrowheads="1"/>
          </p:cNvPicPr>
          <p:nvPr/>
        </p:nvPicPr>
        <p:blipFill>
          <a:blip r:embed="rId5" cstate="print"/>
          <a:srcRect l="12500" r="12500"/>
          <a:stretch>
            <a:fillRect/>
          </a:stretch>
        </p:blipFill>
        <p:spPr bwMode="auto">
          <a:xfrm>
            <a:off x="0" y="0"/>
            <a:ext cx="9144000" cy="6854605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0" y="1928802"/>
            <a:ext cx="21431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Západní polokoule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3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9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26" grpId="0" animBg="1"/>
      <p:bldP spid="27" grpId="0"/>
      <p:bldP spid="28" grpId="0"/>
      <p:bldP spid="29" grpId="0"/>
      <p:bldP spid="30" grpId="0" animBg="1"/>
      <p:bldP spid="31" grpId="0"/>
      <p:bldP spid="32" grpId="0" animBg="1"/>
      <p:bldP spid="33" grpId="0"/>
      <p:bldP spid="34" grpId="0" animBg="1"/>
      <p:bldP spid="35" grpId="0"/>
      <p:bldP spid="21" grpId="0"/>
      <p:bldP spid="21" grpId="1"/>
      <p:bldP spid="22" grpId="0"/>
      <p:bldP spid="2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Okrajové body Evropy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Zástupný symbol pro obsah 3" descr="File:Europe blank laea location map.svg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3175">
            <a:solidFill>
              <a:schemeClr val="accent1"/>
            </a:solidFill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4286248" y="142852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8143900" y="1142984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142844" y="5715016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571472" y="6357958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43175" y="214291"/>
            <a:ext cx="37147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tx2"/>
                </a:solidFill>
              </a:rPr>
              <a:t>mys Kinnarodden</a:t>
            </a:r>
            <a:endParaRPr lang="cs-CZ" sz="30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3039508">
            <a:off x="6868896" y="1281046"/>
            <a:ext cx="228193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>
                <a:solidFill>
                  <a:schemeClr val="tx2"/>
                </a:solidFill>
              </a:rPr>
              <a:t>p</a:t>
            </a:r>
            <a:r>
              <a:rPr lang="cs-CZ" sz="3000" b="1" dirty="0" smtClean="0">
                <a:solidFill>
                  <a:schemeClr val="tx2"/>
                </a:solidFill>
              </a:rPr>
              <a:t>ohoří Ural</a:t>
            </a:r>
            <a:endParaRPr lang="cs-CZ" sz="30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57224" y="6143644"/>
            <a:ext cx="28803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tx2"/>
                </a:solidFill>
              </a:rPr>
              <a:t>mys Marroqui</a:t>
            </a:r>
            <a:endParaRPr lang="cs-CZ" sz="30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7159" y="5500702"/>
            <a:ext cx="187220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>
                <a:solidFill>
                  <a:schemeClr val="tx2"/>
                </a:solidFill>
              </a:rPr>
              <a:t>m</a:t>
            </a:r>
            <a:r>
              <a:rPr lang="cs-CZ" sz="3000" b="1" dirty="0" smtClean="0">
                <a:solidFill>
                  <a:schemeClr val="tx2"/>
                </a:solidFill>
              </a:rPr>
              <a:t>ys Roca </a:t>
            </a:r>
            <a:endParaRPr lang="cs-CZ" sz="30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57224" y="6143644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jih</a:t>
            </a:r>
            <a:endParaRPr lang="cs-CZ" sz="3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7158" y="5500702"/>
            <a:ext cx="150019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západ</a:t>
            </a:r>
            <a:endParaRPr lang="cs-CZ" sz="3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57620" y="214291"/>
            <a:ext cx="11521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sever</a:t>
            </a:r>
            <a:endParaRPr lang="cs-CZ" sz="3000" b="1" dirty="0"/>
          </a:p>
        </p:txBody>
      </p:sp>
      <p:sp>
        <p:nvSpPr>
          <p:cNvPr id="19" name="TextovéPole 18"/>
          <p:cNvSpPr txBox="1"/>
          <p:nvPr/>
        </p:nvSpPr>
        <p:spPr>
          <a:xfrm rot="3039508">
            <a:off x="7292840" y="1274839"/>
            <a:ext cx="15269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východ</a:t>
            </a:r>
            <a:endParaRPr lang="cs-CZ" sz="3000" b="1" dirty="0"/>
          </a:p>
        </p:txBody>
      </p:sp>
      <p:pic>
        <p:nvPicPr>
          <p:cNvPr id="25" name="Obrázek 24" descr="File:Slettnes Nature Reserve 03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TextovéPole 26"/>
          <p:cNvSpPr txBox="1"/>
          <p:nvPr/>
        </p:nvSpPr>
        <p:spPr>
          <a:xfrm>
            <a:off x="0" y="0"/>
            <a:ext cx="7200800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u="sng" dirty="0" smtClean="0"/>
              <a:t>Mys Kinnarodden</a:t>
            </a:r>
            <a:r>
              <a:rPr lang="cs-CZ" sz="4000" b="1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nachází se v Norsku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poloostrov Nordkinn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dále už jsem Severní ledový oceán 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30" name="Obrázek 29" descr="File:Europa Point Lighthouse and cottages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TextovéPole 33"/>
          <p:cNvSpPr txBox="1"/>
          <p:nvPr/>
        </p:nvSpPr>
        <p:spPr>
          <a:xfrm>
            <a:off x="0" y="0"/>
            <a:ext cx="8001024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u="sng" dirty="0" smtClean="0"/>
              <a:t>Mys Marroqui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nachází ve Španělsku (Gibraltar) 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dominantou je námořní maják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15 kilometrů vzdálená Afrika (Maroko) </a:t>
            </a:r>
            <a:endParaRPr lang="cs-CZ" sz="3000" b="1" dirty="0"/>
          </a:p>
        </p:txBody>
      </p:sp>
      <p:pic>
        <p:nvPicPr>
          <p:cNvPr id="35" name="Obrázek 34" descr="File:Ural mountains 448118784 97386d9aac b.jpg"/>
          <p:cNvPicPr/>
          <p:nvPr/>
        </p:nvPicPr>
        <p:blipFill>
          <a:blip r:embed="rId6" cstate="print"/>
          <a:srcRect r="2343" b="14013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" name="TextovéPole 35"/>
          <p:cNvSpPr txBox="1"/>
          <p:nvPr/>
        </p:nvSpPr>
        <p:spPr>
          <a:xfrm>
            <a:off x="0" y="0"/>
            <a:ext cx="814390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u="sng" dirty="0" smtClean="0"/>
              <a:t>Pohoří Ural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nachází se v Rusku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odděluje Evropu od Asie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celková délka pohoří je 2000 kilometrů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nejvyšší vrchol- Narodnaja (1895 m n. m.) </a:t>
            </a:r>
          </a:p>
          <a:p>
            <a:endParaRPr lang="cs-CZ" dirty="0"/>
          </a:p>
        </p:txBody>
      </p:sp>
      <p:pic>
        <p:nvPicPr>
          <p:cNvPr id="37" name="Zástupný symbol pro obsah 3" descr="File:Cabo da Roca.JPG"/>
          <p:cNvPicPr>
            <a:picLocks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TextovéPole 37"/>
          <p:cNvSpPr txBox="1"/>
          <p:nvPr/>
        </p:nvSpPr>
        <p:spPr>
          <a:xfrm>
            <a:off x="0" y="0"/>
            <a:ext cx="6192688" cy="3019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u="sng" dirty="0" smtClean="0"/>
              <a:t>Mys Roca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nachází se v Portugalsku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dominantou je maják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dále už jen Atlantský oceán 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  <p:bldP spid="13" grpId="0"/>
      <p:bldP spid="13" grpId="1"/>
      <p:bldP spid="14" grpId="0"/>
      <p:bldP spid="14" grpId="1"/>
      <p:bldP spid="15" grpId="0"/>
      <p:bldP spid="15" grpId="1"/>
      <p:bldP spid="19" grpId="0"/>
      <p:bldP spid="19" grpId="1"/>
      <p:bldP spid="27" grpId="0"/>
      <p:bldP spid="27" grpId="1"/>
      <p:bldP spid="34" grpId="0"/>
      <p:bldP spid="34" grpId="1"/>
      <p:bldP spid="36" grpId="0"/>
      <p:bldP spid="36" grpId="1"/>
      <p:bldP spid="38" grpId="0"/>
      <p:bldP spid="38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68759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Hranice Evropy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25" name="Picture 2" descr="C:\Users\Já\Desktop\15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rot="3457144">
            <a:off x="7004092" y="137095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990000"/>
                </a:solidFill>
              </a:rPr>
              <a:t>p</a:t>
            </a:r>
            <a:r>
              <a:rPr lang="cs-CZ" sz="2000" b="1" dirty="0" smtClean="0">
                <a:solidFill>
                  <a:srgbClr val="990000"/>
                </a:solidFill>
              </a:rPr>
              <a:t>ohoří Ural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72462" y="2428868"/>
            <a:ext cx="9286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 řeka </a:t>
            </a:r>
          </a:p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Emba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116244">
            <a:off x="8130656" y="3912564"/>
            <a:ext cx="11086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chemeClr val="accent1"/>
                </a:solidFill>
              </a:rPr>
              <a:t>Kaspické        </a:t>
            </a:r>
          </a:p>
          <a:p>
            <a:r>
              <a:rPr lang="cs-CZ" sz="1500" b="1" dirty="0">
                <a:solidFill>
                  <a:schemeClr val="accent1"/>
                </a:solidFill>
              </a:rPr>
              <a:t> </a:t>
            </a:r>
            <a:r>
              <a:rPr lang="cs-CZ" sz="1500" b="1" dirty="0" smtClean="0">
                <a:solidFill>
                  <a:schemeClr val="accent1"/>
                </a:solidFill>
              </a:rPr>
              <a:t>   moře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72264" y="3571876"/>
            <a:ext cx="178595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5">
                    <a:lumMod val="50000"/>
                  </a:schemeClr>
                </a:solidFill>
              </a:rPr>
              <a:t>Kumo-manyčská </a:t>
            </a:r>
          </a:p>
          <a:p>
            <a:pPr algn="ctr"/>
            <a:r>
              <a:rPr lang="cs-CZ" sz="1500" b="1" dirty="0" smtClean="0">
                <a:solidFill>
                  <a:schemeClr val="accent5">
                    <a:lumMod val="50000"/>
                  </a:schemeClr>
                </a:solidFill>
              </a:rPr>
              <a:t>nížina</a:t>
            </a:r>
            <a:endParaRPr lang="cs-CZ" sz="15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29322" y="471488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Černé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00760" y="5357826"/>
            <a:ext cx="100811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chemeClr val="accent1"/>
                </a:solidFill>
              </a:rPr>
              <a:t>Bospor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72132" y="5643578"/>
            <a:ext cx="136815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chemeClr val="accent1"/>
                </a:solidFill>
              </a:rPr>
              <a:t>Dardanely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00958" y="4357694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Kavkaz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85918" y="5857892"/>
            <a:ext cx="33575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Středozemní </a:t>
            </a:r>
          </a:p>
          <a:p>
            <a:r>
              <a:rPr lang="cs-CZ" sz="2000" b="1" dirty="0" smtClean="0">
                <a:solidFill>
                  <a:schemeClr val="accent1"/>
                </a:solidFill>
              </a:rPr>
              <a:t>                                    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0034" y="5715016"/>
            <a:ext cx="122413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chemeClr val="accent1"/>
                </a:solidFill>
              </a:rPr>
              <a:t>  Gibraltar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 rot="17515055">
            <a:off x="-340062" y="2721544"/>
            <a:ext cx="21333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Atlantský oceán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285852" y="142852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Severní ledový oceán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9" grpId="0"/>
      <p:bldP spid="21" grpId="0"/>
      <p:bldP spid="22" grpId="0"/>
      <p:bldP spid="2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www:&lt;http://commons.wikimedia.org/wiki/File:BlankMap-World-noborders.png&gt;.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ALEXKR2.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www:&lt;http://commons.wikimedia.org/wiki/File:Slettnes_Nature_Reserve_03.jpg&gt;.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GIBMETAL77.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www:&lt;http://commons.wikimedia.org/wiki/File:Europa_Point_Lighthouse_and_cottages.jpg&gt;.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PLINE.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www:&lt;http://commons.wikimedia.org/wiki/File:Ural_mountains_448118784_97386d9aac_b.jpg?uselang=cs&gt;.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www:&lt;http://commons.wikimedia.org/wiki/File:Cabo_da_Roca.JPG?uselang=cs&gt;.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[7]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[8] BORECKÝ Daniel, CHALUPA Petr, NOVÁK Svatopluk, </a:t>
            </a:r>
            <a:r>
              <a:rPr lang="cs-CZ" sz="700" i="1" dirty="0" smtClean="0"/>
              <a:t>Zeměpis pro 8. ročník, 2. díl Česká republika</a:t>
            </a:r>
            <a:r>
              <a:rPr lang="cs-CZ" sz="700" dirty="0" smtClean="0"/>
              <a:t>, nakladatelství Nová Škola, Brno 2009, 95 s.   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5218</TotalTime>
  <Words>385</Words>
  <Application>Microsoft Office PowerPoint</Application>
  <PresentationFormat>Předvádění na obrazovce (4:3)</PresentationFormat>
  <Paragraphs>170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Snímek 2</vt:lpstr>
      <vt:lpstr>Kolik máme celkem světadílů </vt:lpstr>
      <vt:lpstr>Seřaď světadíly dle velikosti </vt:lpstr>
      <vt:lpstr>Kolik máme celkem oceánů </vt:lpstr>
      <vt:lpstr>Seřaď oceány dle velikosti </vt:lpstr>
      <vt:lpstr>Porovnání světadílů a oceánů!</vt:lpstr>
      <vt:lpstr>Světadíl nebo kontinent </vt:lpstr>
      <vt:lpstr>Základní informace</vt:lpstr>
      <vt:lpstr>Pracuj s mapou </vt:lpstr>
      <vt:lpstr>Okrajové body Evropy </vt:lpstr>
      <vt:lpstr>Hranice Evropy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Já</cp:lastModifiedBy>
  <cp:revision>275</cp:revision>
  <dcterms:created xsi:type="dcterms:W3CDTF">2012-07-24T07:17:15Z</dcterms:created>
  <dcterms:modified xsi:type="dcterms:W3CDTF">2013-06-13T07:36:16Z</dcterms:modified>
</cp:coreProperties>
</file>