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76" r:id="rId3"/>
    <p:sldId id="279" r:id="rId4"/>
    <p:sldId id="281" r:id="rId5"/>
    <p:sldId id="272" r:id="rId6"/>
    <p:sldId id="277" r:id="rId7"/>
    <p:sldId id="263" r:id="rId8"/>
    <p:sldId id="273" r:id="rId9"/>
    <p:sldId id="274" r:id="rId10"/>
    <p:sldId id="264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CC0000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37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063A9A-5183-4663-B960-CE9465D5B044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FDCB4E-2203-4C14-B1D7-83F7DE8F1C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8/02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2. opakování - základní informace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světadíly, oceány, Eurasie, okrajové body Evropy, grafy, Severní polární kruh, Greenwichský poledník, poloha, rozloha, hranice Evropy    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polohy a rozlohy Evropy. Žáci si mohou interaktivní formou urovnat své znalosti získané z předcházející hodiny. Prezentace se spouští F5 a enter.   </a:t>
            </a: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endParaRPr lang="cs-CZ" sz="2500" dirty="0" smtClean="0"/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8858280" cy="671517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3000" dirty="0" smtClean="0"/>
              <a:t>	Evropa a </a:t>
            </a:r>
            <a:r>
              <a:rPr lang="cs-CZ" sz="3000" b="1" dirty="0" smtClean="0">
                <a:solidFill>
                  <a:schemeClr val="accent1"/>
                </a:solidFill>
              </a:rPr>
              <a:t>Asie</a:t>
            </a:r>
            <a:r>
              <a:rPr lang="cs-CZ" sz="3000" dirty="0" smtClean="0"/>
              <a:t> jsou součástí kontinentu, který nazýváme </a:t>
            </a:r>
            <a:r>
              <a:rPr lang="cs-CZ" sz="3000" b="1" dirty="0" smtClean="0">
                <a:solidFill>
                  <a:schemeClr val="accent1"/>
                </a:solidFill>
              </a:rPr>
              <a:t>Eurasie.</a:t>
            </a:r>
            <a:r>
              <a:rPr lang="cs-CZ" sz="3000" dirty="0" smtClean="0"/>
              <a:t> Evropa je druhým nejmenší ze </a:t>
            </a:r>
            <a:r>
              <a:rPr lang="cs-CZ" sz="3000" b="1" dirty="0" smtClean="0">
                <a:solidFill>
                  <a:schemeClr val="accent1"/>
                </a:solidFill>
              </a:rPr>
              <a:t>sedmi </a:t>
            </a:r>
            <a:r>
              <a:rPr lang="cs-CZ" sz="3000" dirty="0" smtClean="0"/>
              <a:t>světadílů. Rozloha je </a:t>
            </a:r>
            <a:r>
              <a:rPr lang="cs-CZ" sz="3000" b="1" dirty="0" smtClean="0">
                <a:solidFill>
                  <a:schemeClr val="accent1"/>
                </a:solidFill>
              </a:rPr>
              <a:t>10,3 </a:t>
            </a:r>
            <a:r>
              <a:rPr lang="cs-CZ" sz="3000" dirty="0" smtClean="0"/>
              <a:t>milionů km². Počet obyvatel se pohybuje kolem </a:t>
            </a:r>
            <a:r>
              <a:rPr lang="cs-CZ" sz="3000" b="1" dirty="0" smtClean="0">
                <a:solidFill>
                  <a:schemeClr val="accent1"/>
                </a:solidFill>
              </a:rPr>
              <a:t>730 </a:t>
            </a:r>
            <a:r>
              <a:rPr lang="cs-CZ" sz="3000" dirty="0" smtClean="0"/>
              <a:t>milionů. Evropa  je  na  západě  obklopena </a:t>
            </a:r>
            <a:r>
              <a:rPr lang="cs-CZ" sz="3000" b="1" dirty="0" smtClean="0">
                <a:solidFill>
                  <a:schemeClr val="accent1"/>
                </a:solidFill>
              </a:rPr>
              <a:t>Atlantským </a:t>
            </a:r>
            <a:r>
              <a:rPr lang="cs-CZ" sz="3000" dirty="0" smtClean="0"/>
              <a:t>oceánem a na </a:t>
            </a:r>
            <a:r>
              <a:rPr lang="cs-CZ" sz="3000" b="1" dirty="0" smtClean="0">
                <a:solidFill>
                  <a:schemeClr val="accent1"/>
                </a:solidFill>
              </a:rPr>
              <a:t>severu</a:t>
            </a:r>
            <a:r>
              <a:rPr lang="cs-CZ" sz="3000" dirty="0" smtClean="0"/>
              <a:t> Severním ledovým oceánem. Na východní straně je Evropa oddělena od Asie pohořím </a:t>
            </a:r>
            <a:r>
              <a:rPr lang="cs-CZ" sz="3000" b="1" dirty="0" smtClean="0">
                <a:solidFill>
                  <a:schemeClr val="accent1"/>
                </a:solidFill>
              </a:rPr>
              <a:t>Ural </a:t>
            </a:r>
            <a:r>
              <a:rPr lang="cs-CZ" sz="3000" dirty="0" smtClean="0"/>
              <a:t>a na jihu ji odděluje od Afriky </a:t>
            </a:r>
            <a:r>
              <a:rPr lang="cs-CZ" sz="3000" b="1" dirty="0" smtClean="0">
                <a:solidFill>
                  <a:schemeClr val="accent1"/>
                </a:solidFill>
              </a:rPr>
              <a:t>Středozemní moře.</a:t>
            </a:r>
            <a:r>
              <a:rPr lang="cs-CZ" sz="3000" dirty="0" smtClean="0"/>
              <a:t>    </a:t>
            </a:r>
            <a:r>
              <a:rPr lang="cs-CZ" sz="3000" b="1" dirty="0" smtClean="0">
                <a:solidFill>
                  <a:schemeClr val="accent1"/>
                </a:solidFill>
              </a:rPr>
              <a:t>                              						</a:t>
            </a:r>
            <a:r>
              <a:rPr lang="cs-CZ" sz="3000" dirty="0" smtClean="0"/>
              <a:t>  </a:t>
            </a:r>
            <a:endParaRPr lang="cs-CZ" sz="3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14282" y="6286520"/>
            <a:ext cx="4071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000232" y="1785926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14282" y="242886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</a:t>
            </a:r>
            <a:r>
              <a:rPr lang="cs-CZ" sz="2000" b="1" dirty="0" smtClean="0">
                <a:solidFill>
                  <a:schemeClr val="accent1"/>
                </a:solidFill>
              </a:rPr>
              <a:t>……….........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57818" y="2500306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357950" y="314324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500826" y="3786190"/>
            <a:ext cx="26431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71736" y="4357694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857356" y="5643578"/>
            <a:ext cx="1214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………......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928794" y="1142984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¨  </a:t>
            </a:r>
            <a:r>
              <a:rPr lang="cs-CZ" sz="2000" b="1" dirty="0" smtClean="0">
                <a:solidFill>
                  <a:schemeClr val="accent1"/>
                </a:solidFill>
              </a:rPr>
              <a:t>………......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6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143108" y="1000108"/>
            <a:ext cx="928694" cy="357190"/>
          </a:xfrm>
          <a:prstGeom prst="rect">
            <a:avLst/>
          </a:prstGeom>
          <a:noFill/>
        </p:spPr>
      </p:pic>
      <p:pic>
        <p:nvPicPr>
          <p:cNvPr id="6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1643050"/>
            <a:ext cx="1500198" cy="357190"/>
          </a:xfrm>
          <a:prstGeom prst="rect">
            <a:avLst/>
          </a:prstGeom>
          <a:noFill/>
        </p:spPr>
      </p:pic>
      <p:pic>
        <p:nvPicPr>
          <p:cNvPr id="6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85720" y="2285992"/>
            <a:ext cx="1285884" cy="357190"/>
          </a:xfrm>
          <a:prstGeom prst="rect">
            <a:avLst/>
          </a:prstGeom>
          <a:noFill/>
        </p:spPr>
      </p:pic>
      <p:pic>
        <p:nvPicPr>
          <p:cNvPr id="6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429256" y="2357430"/>
            <a:ext cx="928694" cy="357190"/>
          </a:xfrm>
          <a:prstGeom prst="rect">
            <a:avLst/>
          </a:prstGeom>
          <a:noFill/>
        </p:spPr>
      </p:pic>
      <p:pic>
        <p:nvPicPr>
          <p:cNvPr id="6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429388" y="3000372"/>
            <a:ext cx="785818" cy="357190"/>
          </a:xfrm>
          <a:prstGeom prst="rect">
            <a:avLst/>
          </a:prstGeom>
          <a:noFill/>
        </p:spPr>
      </p:pic>
      <p:pic>
        <p:nvPicPr>
          <p:cNvPr id="6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714612" y="4214818"/>
            <a:ext cx="1214446" cy="357190"/>
          </a:xfrm>
          <a:prstGeom prst="rect">
            <a:avLst/>
          </a:prstGeom>
          <a:noFill/>
        </p:spPr>
      </p:pic>
      <p:pic>
        <p:nvPicPr>
          <p:cNvPr id="6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643702" y="3571876"/>
            <a:ext cx="2143140" cy="428628"/>
          </a:xfrm>
          <a:prstGeom prst="rect">
            <a:avLst/>
          </a:prstGeom>
          <a:noFill/>
        </p:spPr>
      </p:pic>
      <p:pic>
        <p:nvPicPr>
          <p:cNvPr id="6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00232" y="5429264"/>
            <a:ext cx="928694" cy="428628"/>
          </a:xfrm>
          <a:prstGeom prst="rect">
            <a:avLst/>
          </a:prstGeom>
          <a:noFill/>
        </p:spPr>
      </p:pic>
      <p:pic>
        <p:nvPicPr>
          <p:cNvPr id="6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57158" y="6000768"/>
            <a:ext cx="3500462" cy="500066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2051720" y="764704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141277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1520" y="1988840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206084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4208" y="270892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27784" y="39330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88224" y="342900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5301208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1520" y="5805264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á\Desktop\mapa světa.png"/>
          <p:cNvPicPr>
            <a:picLocks noChangeAspect="1" noChangeArrowheads="1"/>
          </p:cNvPicPr>
          <p:nvPr/>
        </p:nvPicPr>
        <p:blipFill>
          <a:blip r:embed="rId3" cstate="print"/>
          <a:srcRect l="6139" r="4551"/>
          <a:stretch>
            <a:fillRect/>
          </a:stretch>
        </p:blipFill>
        <p:spPr bwMode="auto">
          <a:xfrm>
            <a:off x="214282" y="1071546"/>
            <a:ext cx="8715436" cy="5572140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3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Co se skrývá pod jednotlivými čísly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1857364"/>
            <a:ext cx="19288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Eurasie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3071810"/>
            <a:ext cx="142876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Afrika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58016" y="4143380"/>
            <a:ext cx="19288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990000"/>
                </a:solidFill>
              </a:rPr>
              <a:t>Austrálie  Oceánie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785926"/>
            <a:ext cx="18573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990000"/>
                </a:solidFill>
              </a:rPr>
              <a:t> </a:t>
            </a:r>
            <a:r>
              <a:rPr lang="cs-CZ" sz="3000" b="1" dirty="0" smtClean="0">
                <a:solidFill>
                  <a:srgbClr val="990000"/>
                </a:solidFill>
              </a:rPr>
              <a:t>Severní  Amerika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3714752"/>
            <a:ext cx="18573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    Jižní </a:t>
            </a:r>
          </a:p>
          <a:p>
            <a:r>
              <a:rPr lang="cs-CZ" sz="3000" b="1" dirty="0" smtClean="0">
                <a:solidFill>
                  <a:srgbClr val="990000"/>
                </a:solidFill>
              </a:rPr>
              <a:t>Amerika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6143644"/>
            <a:ext cx="22145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Antarktida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628" y="1714488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A50021"/>
                </a:solidFill>
              </a:rPr>
              <a:t>1+</a:t>
            </a:r>
            <a:r>
              <a:rPr lang="cs-CZ" sz="4000" b="1" dirty="0" smtClean="0">
                <a:solidFill>
                  <a:srgbClr val="990000"/>
                </a:solidFill>
              </a:rPr>
              <a:t>2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00562" y="300037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3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72396" y="4143380"/>
            <a:ext cx="500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4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85852" y="1928802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5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14546" y="3929066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6</a:t>
            </a:r>
            <a:endParaRPr lang="cs-CZ" sz="40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7686" y="5929330"/>
            <a:ext cx="395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7</a:t>
            </a:r>
            <a:endParaRPr lang="cs-CZ" sz="40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14"/>
            <a:ext cx="9144000" cy="126876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Utvořte správné dvojce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071546"/>
            <a:ext cx="4281518" cy="5283379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Antarktida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Afrika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J. Amerika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S. Amerika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rgbClr val="990000"/>
                </a:solidFill>
              </a:rPr>
              <a:t>Asie</a:t>
            </a:r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71546"/>
            <a:ext cx="4281518" cy="5283379"/>
          </a:xfrm>
        </p:spPr>
        <p:txBody>
          <a:bodyPr>
            <a:normAutofit/>
          </a:bodyPr>
          <a:lstStyle/>
          <a:p>
            <a:pPr algn="r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Severní ledový </a:t>
            </a:r>
          </a:p>
          <a:p>
            <a:pPr algn="r"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Atlantský</a:t>
            </a:r>
          </a:p>
          <a:p>
            <a:pPr algn="r"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Jižní</a:t>
            </a:r>
          </a:p>
          <a:p>
            <a:pPr algn="r"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Tichý</a:t>
            </a:r>
          </a:p>
          <a:p>
            <a:pPr algn="r"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Indický</a:t>
            </a:r>
          </a:p>
          <a:p>
            <a:pPr>
              <a:lnSpc>
                <a:spcPct val="200000"/>
              </a:lnSpc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071546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Asie – Tichý 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07207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Antarktida – Severní ledový  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42900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S. Amerika – Indický 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071942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J. Amerika – Jižní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2071678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000" b="1" dirty="0" smtClean="0"/>
              <a:t>Afrika – Atlantský 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Opravte správně následující tvrzení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8543956" cy="5140503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1. Evropa leží na severozápadní polokouli.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2. Svět můžeme rozdělit do sedmi kontinentů.             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3. Největším oceánem světa je Atlantský.                                                      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4. V Evropě se nachází 30 nezávislých států.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5. Celková světová populace je 5 miliard.                       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214422"/>
            <a:ext cx="835824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1. Evropa leží na </a:t>
            </a:r>
            <a:r>
              <a:rPr lang="cs-CZ" sz="3000" b="1" dirty="0" smtClean="0">
                <a:solidFill>
                  <a:srgbClr val="990000"/>
                </a:solidFill>
              </a:rPr>
              <a:t>severovýchodní polokouli</a:t>
            </a:r>
            <a:r>
              <a:rPr lang="cs-CZ" sz="3000" b="1" dirty="0" smtClean="0"/>
              <a:t>. 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2. Svět můžeme rozdělit do </a:t>
            </a:r>
            <a:r>
              <a:rPr lang="cs-CZ" sz="3000" b="1" dirty="0" smtClean="0">
                <a:solidFill>
                  <a:srgbClr val="990000"/>
                </a:solidFill>
              </a:rPr>
              <a:t>pěti kontinentů.             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3. Největším oceánem světa je </a:t>
            </a:r>
            <a:r>
              <a:rPr lang="cs-CZ" sz="3000" b="1" dirty="0" smtClean="0">
                <a:solidFill>
                  <a:srgbClr val="990000"/>
                </a:solidFill>
              </a:rPr>
              <a:t>Tichý.                                                      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4. V Evropě se nachází </a:t>
            </a:r>
            <a:r>
              <a:rPr lang="cs-CZ" sz="3000" b="1" dirty="0" smtClean="0">
                <a:solidFill>
                  <a:srgbClr val="990000"/>
                </a:solidFill>
              </a:rPr>
              <a:t>46 nezávislých států. </a:t>
            </a:r>
          </a:p>
          <a:p>
            <a:pPr>
              <a:lnSpc>
                <a:spcPct val="200000"/>
              </a:lnSpc>
              <a:spcBef>
                <a:spcPts val="600"/>
              </a:spcBef>
              <a:buNone/>
            </a:pPr>
            <a:r>
              <a:rPr lang="cs-CZ" sz="3000" b="1" dirty="0" smtClean="0"/>
              <a:t>5. Celková světová populace je </a:t>
            </a:r>
            <a:r>
              <a:rPr lang="cs-CZ" sz="3000" b="1" dirty="0" smtClean="0">
                <a:solidFill>
                  <a:srgbClr val="990000"/>
                </a:solidFill>
              </a:rPr>
              <a:t>7 miliard.                         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Určete okrajové body Evropy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624474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r>
              <a:rPr lang="cs-CZ" sz="2700" dirty="0" smtClean="0"/>
              <a:t>	      ….............................	                      .…………………………..</a:t>
            </a:r>
            <a:endParaRPr lang="cs-CZ" sz="5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27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endParaRPr lang="cs-CZ" sz="500" dirty="0" smtClean="0"/>
          </a:p>
          <a:p>
            <a:pPr>
              <a:buNone/>
            </a:pPr>
            <a:r>
              <a:rPr lang="cs-CZ" sz="2700" dirty="0" smtClean="0"/>
              <a:t>	      …………..………………..   	           ..…………………………..</a:t>
            </a:r>
          </a:p>
          <a:p>
            <a:pPr>
              <a:buNone/>
            </a:pPr>
            <a:endParaRPr lang="cs-CZ" sz="2700" dirty="0" smtClean="0"/>
          </a:p>
        </p:txBody>
      </p:sp>
      <p:pic>
        <p:nvPicPr>
          <p:cNvPr id="4" name="Zástupný symbol pro obsah 3" descr="File:Cabo da Roca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000108"/>
            <a:ext cx="3214710" cy="221457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" name="Obrázek 4" descr="File:Ural mountains 448118784 97386d9aac b.jpg"/>
          <p:cNvPicPr/>
          <p:nvPr/>
        </p:nvPicPr>
        <p:blipFill>
          <a:blip r:embed="rId4" cstate="print"/>
          <a:srcRect t="5548" b="14013"/>
          <a:stretch>
            <a:fillRect/>
          </a:stretch>
        </p:blipFill>
        <p:spPr bwMode="auto">
          <a:xfrm>
            <a:off x="5286380" y="1000108"/>
            <a:ext cx="3214710" cy="221457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6" name="Obrázek 5" descr="File:Europa Point Lighthouse and cottages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0" y="3786190"/>
            <a:ext cx="3240360" cy="223224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" name="Obrázek 6" descr="File:Slettnes Nature Reserve 03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3786190"/>
            <a:ext cx="3240360" cy="223224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500166" y="3214686"/>
            <a:ext cx="278608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mys Roca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00826" y="3214686"/>
            <a:ext cx="92869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Ural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6000768"/>
            <a:ext cx="407196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mys Kinnarodden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57884" y="6000768"/>
            <a:ext cx="25717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mys Marroqui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9807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1.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9807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2.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3.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 4.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1" grpId="0"/>
      <p:bldP spid="13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395536" y="3357562"/>
            <a:ext cx="828092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5000" b="1" dirty="0" smtClean="0">
                <a:solidFill>
                  <a:schemeClr val="accent1"/>
                </a:solidFill>
              </a:rPr>
              <a:t>OPRAV CHYBY NA MAPĚ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" y="1920822"/>
            <a:ext cx="9144000" cy="1008112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+mn-lt"/>
              </a:rPr>
              <a:t>Pracuj s mapou </a:t>
            </a:r>
            <a:endParaRPr lang="cs-CZ" sz="60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00034" y="5643579"/>
            <a:ext cx="4929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nultý    Greenwichský</a:t>
            </a:r>
          </a:p>
          <a:p>
            <a:r>
              <a:rPr lang="cs-CZ" sz="3000" b="1" dirty="0" smtClean="0">
                <a:solidFill>
                  <a:schemeClr val="accent1"/>
                </a:solidFill>
              </a:rPr>
              <a:t>             poledník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rot="5400000">
            <a:off x="-1428768" y="3071811"/>
            <a:ext cx="6858000" cy="7143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rot="5400000">
            <a:off x="1886050" y="-5495039"/>
            <a:ext cx="2916006" cy="9926627"/>
          </a:xfrm>
          <a:prstGeom prst="arc">
            <a:avLst>
              <a:gd name="adj1" fmla="val 16580661"/>
              <a:gd name="adj2" fmla="val 4337634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1"/>
            <a:ext cx="7858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60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8861" y="928671"/>
            <a:ext cx="435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Jižní polární kruh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57422" y="1"/>
            <a:ext cx="6429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0</a:t>
            </a:r>
            <a:r>
              <a:rPr lang="cs-CZ" sz="3000" b="1" dirty="0">
                <a:solidFill>
                  <a:schemeClr val="accent1"/>
                </a:solidFill>
                <a:latin typeface="Century Schoolbook"/>
              </a:rPr>
              <a:t>º</a:t>
            </a:r>
            <a:r>
              <a:rPr lang="cs-CZ" sz="2500" b="1" dirty="0" smtClean="0">
                <a:solidFill>
                  <a:schemeClr val="accent1"/>
                </a:solidFill>
                <a:latin typeface="Century Schoolbook"/>
              </a:rPr>
              <a:t> </a:t>
            </a:r>
            <a:r>
              <a:rPr lang="cs-CZ" sz="2500" b="1" dirty="0" smtClean="0">
                <a:solidFill>
                  <a:schemeClr val="accent1"/>
                </a:solidFill>
              </a:rPr>
              <a:t> 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 rot="5227623">
            <a:off x="3068899" y="-2243874"/>
            <a:ext cx="2639885" cy="10092323"/>
          </a:xfrm>
          <a:prstGeom prst="arc">
            <a:avLst>
              <a:gd name="adj1" fmla="val 16517214"/>
              <a:gd name="adj2" fmla="val 490817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3143248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30</a:t>
            </a:r>
            <a:r>
              <a:rPr lang="cs-CZ" sz="3000" b="1" dirty="0" smtClean="0">
                <a:solidFill>
                  <a:schemeClr val="accent1"/>
                </a:solidFill>
                <a:latin typeface="Century Schoolbook"/>
              </a:rPr>
              <a:t>º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1000100" y="3214686"/>
            <a:ext cx="214314" cy="21545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71472" y="335756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Londýn</a:t>
            </a:r>
            <a:endParaRPr lang="cs-CZ" sz="2500" b="1" dirty="0"/>
          </a:p>
        </p:txBody>
      </p:sp>
      <p:sp>
        <p:nvSpPr>
          <p:cNvPr id="34" name="Elipsa 33"/>
          <p:cNvSpPr/>
          <p:nvPr/>
        </p:nvSpPr>
        <p:spPr>
          <a:xfrm>
            <a:off x="3929058" y="4071942"/>
            <a:ext cx="214313" cy="21545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43307" y="4143380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Brno</a:t>
            </a:r>
            <a:endParaRPr lang="cs-CZ" sz="25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928670"/>
            <a:ext cx="435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Severní polární kruh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0"/>
            <a:ext cx="7858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66</a:t>
            </a:r>
            <a:r>
              <a:rPr lang="cs-CZ" sz="3000" b="1" dirty="0" smtClean="0">
                <a:solidFill>
                  <a:srgbClr val="990000"/>
                </a:solidFill>
                <a:latin typeface="Century Schoolbook"/>
              </a:rPr>
              <a:t>º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0" y="3143248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990000"/>
                </a:solidFill>
              </a:rPr>
              <a:t>50</a:t>
            </a:r>
            <a:r>
              <a:rPr lang="cs-CZ" sz="3000" b="1" dirty="0" smtClean="0">
                <a:solidFill>
                  <a:srgbClr val="990000"/>
                </a:solidFill>
                <a:latin typeface="Century Schoolbook"/>
              </a:rPr>
              <a:t>º</a:t>
            </a:r>
            <a:endParaRPr lang="cs-CZ" sz="3000" b="1" dirty="0">
              <a:solidFill>
                <a:srgbClr val="99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43306" y="4143380"/>
            <a:ext cx="11430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990000"/>
                </a:solidFill>
              </a:rPr>
              <a:t>Praha</a:t>
            </a:r>
            <a:endParaRPr lang="cs-CZ" sz="25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75301E-7 C 0.00451 -0.00555 0.0092 -0.0111 0.01493 -0.01388 C 0.02066 -0.01665 0.02621 -0.01619 0.03437 -0.01596 C 0.04253 -0.01573 0.05712 -0.01596 0.06423 -0.01203 C 0.07135 -0.0081 0.07309 -0.00185 0.0776 0.00786 C 0.08212 0.01758 0.08871 0.03955 0.09114 0.04579 " pathEditMode="relative" rAng="0" ptsTypes="aaaaaA">
                                      <p:cBhvr>
                                        <p:cTn id="10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" y="15"/>
                                    </p:animMotion>
                                  </p:childTnLst>
                                </p:cTn>
                              </p:par>
                              <p:par>
                                <p:cTn id="110" presetID="19" presetClass="emph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  <p:animClr clrSpc="rgb">
                                      <p:cBhvr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" grpId="0"/>
      <p:bldP spid="16" grpId="0"/>
      <p:bldP spid="26" grpId="0" animBg="1"/>
      <p:bldP spid="27" grpId="0"/>
      <p:bldP spid="27" grpId="1"/>
      <p:bldP spid="28" grpId="0"/>
      <p:bldP spid="28" grpId="1"/>
      <p:bldP spid="29" grpId="0"/>
      <p:bldP spid="30" grpId="0" animBg="1"/>
      <p:bldP spid="31" grpId="0"/>
      <p:bldP spid="31" grpId="1"/>
      <p:bldP spid="32" grpId="0" animBg="1"/>
      <p:bldP spid="32" grpId="1" animBg="1"/>
      <p:bldP spid="32" grpId="2" animBg="1"/>
      <p:bldP spid="33" grpId="0"/>
      <p:bldP spid="34" grpId="0" animBg="1"/>
      <p:bldP spid="35" grpId="0"/>
      <p:bldP spid="35" grpId="1"/>
      <p:bldP spid="18" grpId="0"/>
      <p:bldP spid="19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Hranice Evropy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5" name="Picture 2" descr="C:\Users\Já\Desktop\15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3457144">
            <a:off x="7004092" y="137095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990000"/>
                </a:solidFill>
              </a:rPr>
              <a:t>p</a:t>
            </a:r>
            <a:r>
              <a:rPr lang="cs-CZ" sz="2000" b="1" dirty="0" smtClean="0">
                <a:solidFill>
                  <a:srgbClr val="990000"/>
                </a:solidFill>
              </a:rPr>
              <a:t>ohoří Ural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72462" y="2428868"/>
            <a:ext cx="9286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 řeka </a:t>
            </a:r>
          </a:p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Emba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116244">
            <a:off x="8130656" y="3912564"/>
            <a:ext cx="11086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1"/>
                </a:solidFill>
              </a:rPr>
              <a:t>Kaspické        </a:t>
            </a:r>
          </a:p>
          <a:p>
            <a:r>
              <a:rPr lang="cs-CZ" sz="1500" b="1" dirty="0">
                <a:solidFill>
                  <a:schemeClr val="accent1"/>
                </a:solidFill>
              </a:rPr>
              <a:t> </a:t>
            </a:r>
            <a:r>
              <a:rPr lang="cs-CZ" sz="1500" b="1" dirty="0" smtClean="0">
                <a:solidFill>
                  <a:schemeClr val="accent1"/>
                </a:solidFill>
              </a:rPr>
              <a:t>  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2264" y="3571876"/>
            <a:ext cx="17859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Kumo-manyčská </a:t>
            </a:r>
          </a:p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1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9322" y="471488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00958" y="435769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990000"/>
                </a:solidFill>
              </a:rPr>
              <a:t>Kavkaz</a:t>
            </a:r>
            <a:endParaRPr lang="cs-CZ" sz="2000" b="1" dirty="0">
              <a:solidFill>
                <a:srgbClr val="99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85918" y="5857892"/>
            <a:ext cx="3357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Středozemní </a:t>
            </a:r>
          </a:p>
          <a:p>
            <a:r>
              <a:rPr lang="cs-CZ" sz="2000" b="1" dirty="0" smtClean="0">
                <a:solidFill>
                  <a:schemeClr val="accent1"/>
                </a:solidFill>
              </a:rPr>
              <a:t>                                    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034" y="5715016"/>
            <a:ext cx="122413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</a:t>
            </a:r>
            <a:r>
              <a:rPr lang="cs-CZ" sz="1500" b="1" dirty="0" smtClean="0">
                <a:solidFill>
                  <a:schemeClr val="accent1"/>
                </a:solidFill>
              </a:rPr>
              <a:t>Gibraltar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17515055">
            <a:off x="-340062" y="2721544"/>
            <a:ext cx="2133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Atlantský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85852" y="14285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Severní ledový oceán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15272" y="10001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1</a:t>
            </a:r>
            <a:endParaRPr lang="cs-CZ" sz="4000" b="1" dirty="0">
              <a:solidFill>
                <a:srgbClr val="CC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414338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90000"/>
                </a:solidFill>
              </a:rPr>
              <a:t>5</a:t>
            </a:r>
            <a:endParaRPr lang="cs-CZ" sz="4000" b="1" dirty="0">
              <a:solidFill>
                <a:srgbClr val="CC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358214" y="235743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501090" y="3786190"/>
            <a:ext cx="500066" cy="714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3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72198" y="46434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6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86248" y="5929330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85786" y="550070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8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0034" y="242886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14546" y="0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10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215206" y="335756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9" grpId="0"/>
      <p:bldP spid="21" grpId="0"/>
      <p:bldP spid="22" grpId="0"/>
      <p:bldP spid="27" grpId="0"/>
      <p:bldP spid="16" grpId="0"/>
      <p:bldP spid="16" grpId="1"/>
      <p:bldP spid="17" grpId="0"/>
      <p:bldP spid="17" grpId="1"/>
      <p:bldP spid="18" grpId="0"/>
      <p:bldP spid="18" grpId="1"/>
      <p:bldP spid="20" grpId="0"/>
      <p:bldP spid="20" grpId="1"/>
      <p:bldP spid="23" grpId="0"/>
      <p:bldP spid="23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Podaří se ti vyluštit 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9429816" cy="621510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1. Nejlidnatější stát světa?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2. Nejdelší řeka Afriky?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3. Nejvyšší vrchol světa?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4. Stát oddělující Ameriky?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5. Největší světadíl světa?  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6. Hlavní město Japonska?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7. Objevitel Austrálie?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8. Největší stát světa?</a:t>
            </a:r>
          </a:p>
          <a:p>
            <a:pPr>
              <a:lnSpc>
                <a:spcPct val="150000"/>
              </a:lnSpc>
              <a:buNone/>
            </a:pPr>
            <a:r>
              <a:rPr lang="cs-CZ" sz="2500" dirty="0" smtClean="0"/>
              <a:t>9. Největší oceán světa?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5429256" y="92867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48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429256" y="221455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40004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614363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685801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57239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8286776" y="221455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5429256" y="3500438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614363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685801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7572396" y="92867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5429256" y="157161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extovéPole 88"/>
          <p:cNvSpPr txBox="1"/>
          <p:nvPr/>
        </p:nvSpPr>
        <p:spPr>
          <a:xfrm>
            <a:off x="5429256" y="1000108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Č</a:t>
            </a:r>
            <a:r>
              <a:rPr lang="cs-CZ" sz="3000" b="1" dirty="0" smtClean="0">
                <a:solidFill>
                  <a:schemeClr val="accent1"/>
                </a:solidFill>
              </a:rPr>
              <a:t>      Í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400049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4714876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4000496" y="1643050"/>
            <a:ext cx="21431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N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I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L</a:t>
            </a:r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4000496" y="2285992"/>
            <a:ext cx="50006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E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V     </a:t>
            </a:r>
            <a:r>
              <a:rPr lang="cs-CZ" sz="100" b="1" dirty="0" smtClean="0">
                <a:solidFill>
                  <a:schemeClr val="accent1"/>
                </a:solidFill>
              </a:rPr>
              <a:t>    </a:t>
            </a:r>
            <a:r>
              <a:rPr lang="cs-CZ" sz="3000" b="1" dirty="0" smtClean="0">
                <a:solidFill>
                  <a:srgbClr val="990000"/>
                </a:solidFill>
              </a:rPr>
              <a:t>E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E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S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T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>
            <a:off x="5429256" y="285749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757239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685801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614363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471487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4000496" y="285749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4000496" y="2928934"/>
            <a:ext cx="4286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P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N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M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5429256" y="4143380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bdélník 123"/>
          <p:cNvSpPr/>
          <p:nvPr/>
        </p:nvSpPr>
        <p:spPr>
          <a:xfrm>
            <a:off x="5429256" y="4786322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bdélník 124"/>
          <p:cNvSpPr/>
          <p:nvPr/>
        </p:nvSpPr>
        <p:spPr>
          <a:xfrm>
            <a:off x="5429256" y="5429264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Obdélník 125"/>
          <p:cNvSpPr/>
          <p:nvPr/>
        </p:nvSpPr>
        <p:spPr>
          <a:xfrm>
            <a:off x="5429256" y="6072206"/>
            <a:ext cx="714380" cy="642942"/>
          </a:xfrm>
          <a:prstGeom prst="rect">
            <a:avLst/>
          </a:prstGeom>
          <a:solidFill>
            <a:schemeClr val="bg1"/>
          </a:solidFill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757239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685801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>
            <a:off x="614363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bdélník 129"/>
          <p:cNvSpPr/>
          <p:nvPr/>
        </p:nvSpPr>
        <p:spPr>
          <a:xfrm>
            <a:off x="685801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614363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>
            <a:off x="4714876" y="478632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>
            <a:off x="8286776" y="607220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5429256" y="6143644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CC0000"/>
                </a:solidFill>
              </a:rPr>
              <a:t>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T</a:t>
            </a:r>
            <a:r>
              <a:rPr lang="cs-CZ" sz="3000" b="1" dirty="0" smtClean="0">
                <a:solidFill>
                  <a:schemeClr val="accent1"/>
                </a:solidFill>
              </a:rPr>
              <a:t>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I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C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H     </a:t>
            </a:r>
            <a:r>
              <a:rPr lang="cs-CZ" sz="100" b="1" dirty="0" smtClean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Ý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714876" y="4857760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C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O</a:t>
            </a:r>
            <a:r>
              <a:rPr lang="cs-CZ" sz="3000" b="1" dirty="0" smtClean="0">
                <a:solidFill>
                  <a:schemeClr val="accent1"/>
                </a:solidFill>
              </a:rPr>
              <a:t>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O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5" name="Obdélník 134"/>
          <p:cNvSpPr/>
          <p:nvPr/>
        </p:nvSpPr>
        <p:spPr>
          <a:xfrm>
            <a:off x="757239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bdélník 135"/>
          <p:cNvSpPr/>
          <p:nvPr/>
        </p:nvSpPr>
        <p:spPr>
          <a:xfrm>
            <a:off x="685801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614363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8286776" y="414338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TextovéPole 95"/>
          <p:cNvSpPr txBox="1"/>
          <p:nvPr/>
        </p:nvSpPr>
        <p:spPr>
          <a:xfrm>
            <a:off x="5429256" y="4214818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CC0000"/>
                </a:solidFill>
              </a:rPr>
              <a:t>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T</a:t>
            </a:r>
            <a:r>
              <a:rPr lang="cs-CZ" sz="3000" b="1" dirty="0" smtClean="0">
                <a:solidFill>
                  <a:srgbClr val="CC0000"/>
                </a:solidFill>
              </a:rPr>
              <a:t>   </a:t>
            </a:r>
            <a:r>
              <a:rPr lang="cs-CZ" sz="100" b="1" dirty="0" smtClean="0">
                <a:solidFill>
                  <a:srgbClr val="CC0000"/>
                </a:solidFill>
              </a:rPr>
              <a:t>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O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</a:t>
            </a:r>
            <a:r>
              <a:rPr lang="cs-CZ" sz="3000" b="1" smtClean="0">
                <a:solidFill>
                  <a:schemeClr val="accent1"/>
                </a:solidFill>
              </a:rPr>
              <a:t>K   </a:t>
            </a:r>
            <a:r>
              <a:rPr lang="cs-CZ" sz="100" b="1" smtClean="0">
                <a:solidFill>
                  <a:schemeClr val="accent1"/>
                </a:solidFill>
              </a:rPr>
              <a:t>                                                                         </a:t>
            </a:r>
            <a:r>
              <a:rPr lang="cs-CZ" sz="3000" b="1" smtClean="0">
                <a:solidFill>
                  <a:schemeClr val="accent1"/>
                </a:solidFill>
              </a:rPr>
              <a:t>I   </a:t>
            </a:r>
            <a:r>
              <a:rPr lang="cs-CZ" sz="100" b="1" smtClean="0">
                <a:solidFill>
                  <a:schemeClr val="accent1"/>
                </a:solidFill>
              </a:rPr>
              <a:t>                                                                  </a:t>
            </a:r>
            <a:r>
              <a:rPr lang="cs-CZ" sz="3000" b="1" smtClean="0">
                <a:solidFill>
                  <a:schemeClr val="accent1"/>
                </a:solidFill>
              </a:rPr>
              <a:t>O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9" name="Obdélník 138"/>
          <p:cNvSpPr/>
          <p:nvPr/>
        </p:nvSpPr>
        <p:spPr>
          <a:xfrm>
            <a:off x="471487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00049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685801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6143636" y="542926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TextovéPole 92"/>
          <p:cNvSpPr txBox="1"/>
          <p:nvPr/>
        </p:nvSpPr>
        <p:spPr>
          <a:xfrm>
            <a:off x="4000496" y="5500702"/>
            <a:ext cx="35719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R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U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S</a:t>
            </a:r>
            <a:r>
              <a:rPr lang="cs-CZ" sz="3000" b="1" dirty="0" smtClean="0">
                <a:solidFill>
                  <a:schemeClr val="accent1"/>
                </a:solidFill>
              </a:rPr>
              <a:t>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K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614363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400049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4714876" y="350043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/>
          <p:cNvSpPr txBox="1"/>
          <p:nvPr/>
        </p:nvSpPr>
        <p:spPr>
          <a:xfrm>
            <a:off x="4000496" y="3571876"/>
            <a:ext cx="28575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A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S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                               </a:t>
            </a:r>
            <a:r>
              <a:rPr lang="cs-CZ" sz="3000" b="1" dirty="0" smtClean="0">
                <a:solidFill>
                  <a:srgbClr val="990000"/>
                </a:solidFill>
              </a:rPr>
              <a:t>I</a:t>
            </a:r>
            <a:r>
              <a:rPr lang="cs-CZ" sz="3000" b="1" dirty="0" smtClean="0">
                <a:solidFill>
                  <a:schemeClr val="accent1"/>
                </a:solidFill>
              </a:rPr>
              <a:t>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    </a:t>
            </a:r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5429256" y="928670"/>
            <a:ext cx="714380" cy="5786478"/>
          </a:xfrm>
          <a:prstGeom prst="rect">
            <a:avLst/>
          </a:prstGeom>
          <a:noFill/>
          <a:ln w="38100"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9" grpId="0"/>
      <p:bldP spid="90" grpId="0"/>
      <p:bldP spid="91" grpId="0"/>
      <p:bldP spid="92" grpId="0"/>
      <p:bldP spid="97" grpId="0"/>
      <p:bldP spid="95" grpId="0"/>
      <p:bldP spid="96" grpId="0"/>
      <p:bldP spid="93" grpId="0"/>
      <p:bldP spid="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[[1]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www:&lt;http://commons.wikimedia.org/wiki/File:BlankMap-World-noborders.png&gt;.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www:&lt;http://commons.wikimedia.org/wiki/File:Slettnes_Nature_Reserve_03.jpg&gt;.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GIBMETAL77.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www:&lt;http://commons.wikimedia.org/wiki/File:Europa_Point_Lighthouse_and_cottages.jpg&gt;.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PLINE.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www:&lt;http://commons.wikimedia.org/wiki/File:Ural_mountains_448118784_97386d9aac_b.jpg?uselang=cs&gt;.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www:&lt;http://commons.wikimedia.org/wiki/File:Cabo_da_Roca.JPG?uselang=cs&gt;.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BORECKÝ Daniel, CHALUPA Petr, NOVÁK Svatopluk, </a:t>
            </a:r>
            <a:r>
              <a:rPr lang="cs-CZ" sz="700" i="1" dirty="0" smtClean="0"/>
              <a:t>Zeměpis pro 8. ročník, 2. díl Česká republika</a:t>
            </a:r>
            <a:r>
              <a:rPr lang="cs-CZ" sz="700" dirty="0" smtClean="0"/>
              <a:t>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3742</TotalTime>
  <Words>391</Words>
  <Application>Microsoft Office PowerPoint</Application>
  <PresentationFormat>Předvádění na obrazovce (4:3)</PresentationFormat>
  <Paragraphs>192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Doplňte správná slova do textu</vt:lpstr>
      <vt:lpstr>Co se skrývá pod jednotlivými čísly </vt:lpstr>
      <vt:lpstr>Utvořte správné dvojce</vt:lpstr>
      <vt:lpstr>Opravte správně následující tvrzení</vt:lpstr>
      <vt:lpstr>Určete okrajové body Evropy</vt:lpstr>
      <vt:lpstr>Pracuj s mapou </vt:lpstr>
      <vt:lpstr>Hranice Evropy</vt:lpstr>
      <vt:lpstr>Podaří se ti vyluštit tajenku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Já</cp:lastModifiedBy>
  <cp:revision>207</cp:revision>
  <dcterms:created xsi:type="dcterms:W3CDTF">2012-07-24T18:01:42Z</dcterms:created>
  <dcterms:modified xsi:type="dcterms:W3CDTF">2013-06-13T07:31:54Z</dcterms:modified>
</cp:coreProperties>
</file>