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3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0"/>
    <p:restoredTop sz="9460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71600" y="1143000"/>
            <a:ext cx="7467600" cy="1470025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362200" y="3048000"/>
            <a:ext cx="6400800" cy="1752600"/>
          </a:xfrm>
        </p:spPr>
        <p:txBody>
          <a:bodyPr/>
          <a:lstStyle>
            <a:lvl1pPr marL="0" indent="0" algn="r">
              <a:buFontTx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82" name="Rectangle 10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1F750AE-5463-4B43-B7D7-F071E18F130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D08CBBD-F7CA-49B5-B838-9369ABF5E27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967EB1-6831-4728-8FE6-66D9577F7A6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47800" y="1600200"/>
            <a:ext cx="35433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3500" y="1600200"/>
            <a:ext cx="35433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255065-2B52-4686-9945-55CA66C0A85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D442C6-BCC2-4599-9D41-62984FF4A86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3A8A40-5569-4323-81B2-A6B889A54E4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4FDFBD-C4E3-479C-9C34-93BD2B767F4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5C3577-9BA7-41EA-A8E1-5D84559DE4D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E74BC0-8B6E-4FB7-834E-0395D710758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7F63AE-6BD4-478A-A976-A9A4FD74F09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371600" y="274638"/>
            <a:ext cx="53340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368C0-20D4-4F5C-A668-EA80E79E34A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371600" y="274638"/>
            <a:ext cx="73152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447800" y="1600200"/>
            <a:ext cx="72390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447800" y="6245225"/>
            <a:ext cx="19050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05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061A781E-410C-4327-BFF7-C77B51312A80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2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2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2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oleslav1_denar.jpg" TargetMode="External"/><Relationship Id="rId2" Type="http://schemas.openxmlformats.org/officeDocument/2006/relationships/hyperlink" Target="http://cs.wikipedia.org/wiki/Soubor:Zab%C3%B3jstwo_Wac%C5%82awa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357686" y="357166"/>
            <a:ext cx="4786314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kern="0" dirty="0" smtClean="0"/>
              <a:t>Název školy: </a:t>
            </a:r>
            <a:r>
              <a:rPr lang="cs-CZ" b="1" kern="0" dirty="0" smtClean="0"/>
              <a:t>ZŠ </a:t>
            </a:r>
            <a:r>
              <a:rPr lang="cs-CZ" b="1" kern="0" dirty="0" err="1" smtClean="0"/>
              <a:t>Štětí</a:t>
            </a:r>
            <a:r>
              <a:rPr lang="cs-CZ" b="1" kern="0" dirty="0" smtClean="0"/>
              <a:t>, Ostrovní 300</a:t>
            </a:r>
            <a:r>
              <a:rPr lang="cs-CZ" kern="0" dirty="0" smtClean="0"/>
              <a:t/>
            </a:r>
            <a:br>
              <a:rPr lang="cs-CZ" kern="0" dirty="0" smtClean="0"/>
            </a:br>
            <a:r>
              <a:rPr lang="cs-CZ" kern="0" dirty="0" smtClean="0"/>
              <a:t>Autor: </a:t>
            </a:r>
            <a:r>
              <a:rPr lang="cs-CZ" b="1" kern="0" dirty="0" smtClean="0"/>
              <a:t>Sandra Tichá</a:t>
            </a:r>
            <a:r>
              <a:rPr lang="cs-CZ" kern="0" dirty="0" smtClean="0"/>
              <a:t/>
            </a:r>
            <a:br>
              <a:rPr lang="cs-CZ" kern="0" dirty="0" smtClean="0"/>
            </a:br>
            <a:r>
              <a:rPr lang="cs-CZ" kern="0" dirty="0" smtClean="0"/>
              <a:t>Název materiálu: </a:t>
            </a:r>
            <a:br>
              <a:rPr lang="cs-CZ" kern="0" dirty="0" smtClean="0"/>
            </a:br>
            <a:r>
              <a:rPr lang="cs-CZ" b="1" kern="0" dirty="0" smtClean="0"/>
              <a:t>VY_32_INOVACE_ D.7.A.09_panovnici_z_rodu_</a:t>
            </a:r>
            <a:r>
              <a:rPr lang="cs-CZ" b="1" kern="0" dirty="0" err="1" smtClean="0"/>
              <a:t>premyslovcu</a:t>
            </a:r>
            <a:endParaRPr lang="cs-CZ" b="1" kern="0" dirty="0" smtClean="0"/>
          </a:p>
          <a:p>
            <a:pPr lvl="0">
              <a:defRPr/>
            </a:pPr>
            <a:r>
              <a:rPr lang="cs-CZ" kern="0" dirty="0" smtClean="0"/>
              <a:t>Datum: 15.11.2011</a:t>
            </a:r>
          </a:p>
          <a:p>
            <a:pPr lvl="0">
              <a:defRPr/>
            </a:pPr>
            <a:r>
              <a:rPr lang="cs-CZ" kern="0" dirty="0" smtClean="0"/>
              <a:t>Ročník: sedmý</a:t>
            </a:r>
          </a:p>
          <a:p>
            <a:pPr lvl="0">
              <a:defRPr/>
            </a:pPr>
            <a:r>
              <a:rPr lang="cs-CZ" kern="0" dirty="0" smtClean="0"/>
              <a:t>Vzdělávací oblast: Člověk a společnost</a:t>
            </a:r>
          </a:p>
          <a:p>
            <a:pPr lvl="0">
              <a:defRPr/>
            </a:pPr>
            <a:r>
              <a:rPr lang="cs-CZ" kern="0" dirty="0" smtClean="0"/>
              <a:t>Vzdělávací obor: Dějepis</a:t>
            </a:r>
            <a:br>
              <a:rPr lang="cs-CZ" kern="0" dirty="0" smtClean="0"/>
            </a:br>
            <a:r>
              <a:rPr lang="cs-CZ" kern="0" dirty="0" smtClean="0"/>
              <a:t>Název: Panovníci z rodu Přemyslovců</a:t>
            </a:r>
            <a:br>
              <a:rPr lang="cs-CZ" kern="0" dirty="0" smtClean="0"/>
            </a:br>
            <a:r>
              <a:rPr lang="cs-CZ" kern="0" dirty="0" smtClean="0"/>
              <a:t>Číslo operačního programu: </a:t>
            </a:r>
            <a:r>
              <a:rPr lang="cs-CZ" b="1" kern="0" dirty="0" smtClean="0"/>
              <a:t>CZ.1.07/1.4.00/21.1693</a:t>
            </a:r>
          </a:p>
          <a:p>
            <a:pPr lvl="0">
              <a:defRPr/>
            </a:pPr>
            <a:r>
              <a:rPr lang="cs-CZ" kern="0" dirty="0" smtClean="0"/>
              <a:t>Název projektu: </a:t>
            </a:r>
            <a:r>
              <a:rPr lang="cs-CZ" b="1" kern="0" dirty="0" smtClean="0"/>
              <a:t>PRIMA ŠKOLA</a:t>
            </a:r>
            <a:endParaRPr lang="cs-CZ" sz="2000" b="1" kern="0" dirty="0"/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785918" y="285728"/>
            <a:ext cx="1811936" cy="172819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1142976" y="4000504"/>
            <a:ext cx="5041765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 smtClean="0"/>
              <a:t>PANOVNÍCI </a:t>
            </a:r>
          </a:p>
          <a:p>
            <a:pPr algn="ctr"/>
            <a:r>
              <a:rPr lang="cs-CZ" sz="3200" b="1" dirty="0" smtClean="0"/>
              <a:t>Z RODU PŘEMYSLOVCŮ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1259632" y="5085184"/>
            <a:ext cx="55915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Anotace: Aktivita je určena pro sedmý ročník ZŠ </a:t>
            </a:r>
          </a:p>
          <a:p>
            <a:r>
              <a:rPr lang="cs-CZ" dirty="0" smtClean="0"/>
              <a:t>a slouží k opakování znalostí o přemyslovských panovnících. </a:t>
            </a:r>
            <a:endParaRPr lang="cs-CZ" b="1" dirty="0" smtClean="0"/>
          </a:p>
        </p:txBody>
      </p:sp>
      <p:pic>
        <p:nvPicPr>
          <p:cNvPr id="8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08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24" y="274638"/>
            <a:ext cx="7829576" cy="582594"/>
          </a:xfrm>
        </p:spPr>
        <p:txBody>
          <a:bodyPr/>
          <a:lstStyle/>
          <a:p>
            <a:r>
              <a:rPr lang="cs-CZ" dirty="0" smtClean="0"/>
              <a:t>Spoj panovníka s událostí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14876" y="1731945"/>
            <a:ext cx="4040188" cy="5126055"/>
          </a:xfrm>
        </p:spPr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Účastnil se bitvy na řece Lechu a pomohl porazit Maďary.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Nechal vyvraždit </a:t>
            </a:r>
            <a:r>
              <a:rPr lang="cs-CZ" dirty="0" err="1" smtClean="0"/>
              <a:t>Slavníkovce</a:t>
            </a:r>
            <a:r>
              <a:rPr lang="cs-CZ" dirty="0" smtClean="0"/>
              <a:t> na </a:t>
            </a:r>
            <a:r>
              <a:rPr lang="cs-CZ" dirty="0" err="1" smtClean="0"/>
              <a:t>Libici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Vyřešil nástupnictví na český trůn zavedením stařešinského zákona.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Byl korunován prvním českým králem nedědičně.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Byl korunován druhým českým králem nedědičně.</a:t>
            </a:r>
          </a:p>
          <a:p>
            <a:pPr marL="457200" indent="-457200">
              <a:buFont typeface="+mj-lt"/>
              <a:buAutoNum type="alphaLcParenR"/>
            </a:pP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1214414" y="2000240"/>
            <a:ext cx="2398701" cy="4054485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Vladislav II.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Boleslav II.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Boleslav I.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Vratislav II.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Břetislav I. </a:t>
            </a:r>
            <a:endParaRPr lang="cs-CZ" dirty="0"/>
          </a:p>
        </p:txBody>
      </p:sp>
      <p:pic>
        <p:nvPicPr>
          <p:cNvPr id="1026" name="Picture 2" descr="Boleslav1_denar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214290"/>
            <a:ext cx="1571636" cy="15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8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1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do vět významné roky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447800" y="1357298"/>
            <a:ext cx="7239000" cy="4768865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 roce _____ sjednotil Sámo Slovany na našem území.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Konstantin a Metoděj přišli na Velkou Moravu v roce ______.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Velká Morava zanikla v roce ______.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Kníže Václav byl zabit ve Staré Boleslavi v roce ______.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 roce ______ byl Vratislav II. korunován prvním českým králem.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 roce ______ byl Vladislav II. korunován druhým českým králem.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371600" y="274638"/>
            <a:ext cx="7315200" cy="796908"/>
          </a:xfrm>
        </p:spPr>
        <p:txBody>
          <a:bodyPr/>
          <a:lstStyle/>
          <a:p>
            <a:r>
              <a:rPr lang="cs-CZ" sz="3200" dirty="0" smtClean="0"/>
              <a:t>Kterou scénu z historie zobrazuje obrázek?</a:t>
            </a:r>
            <a:endParaRPr lang="cs-CZ" sz="3200" dirty="0"/>
          </a:p>
        </p:txBody>
      </p:sp>
      <p:pic>
        <p:nvPicPr>
          <p:cNvPr id="1026" name="Picture 2" descr="Zab%C3%B3jstwo_Wac%C5%82awa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4414" y="1357298"/>
            <a:ext cx="7286676" cy="4572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274638"/>
            <a:ext cx="7315200" cy="725470"/>
          </a:xfrm>
        </p:spPr>
        <p:txBody>
          <a:bodyPr/>
          <a:lstStyle/>
          <a:p>
            <a:r>
              <a:rPr lang="cs-CZ" dirty="0" smtClean="0"/>
              <a:t>Oprava úkolů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357290" y="1071546"/>
          <a:ext cx="2857520" cy="22250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428760"/>
                <a:gridCol w="1428760"/>
              </a:tblGrid>
              <a:tr h="370840">
                <a:tc gridSpan="2">
                  <a:txBody>
                    <a:bodyPr/>
                    <a:lstStyle/>
                    <a:p>
                      <a:pPr algn="l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Spoj panovníka s událostí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e)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b)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a)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d)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5.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c)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429124" y="2428868"/>
          <a:ext cx="2928958" cy="259588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464479"/>
                <a:gridCol w="1464479"/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Doplň</a:t>
                      </a:r>
                      <a:r>
                        <a:rPr lang="cs-CZ" b="0" baseline="0" dirty="0" smtClean="0">
                          <a:solidFill>
                            <a:schemeClr val="tx1"/>
                          </a:solidFill>
                        </a:rPr>
                        <a:t> do vět významné roky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623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863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906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4.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935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5. 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1085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6. 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1158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428728" y="5286388"/>
            <a:ext cx="43909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Zavraždění sv. Václava</a:t>
            </a:r>
          </a:p>
          <a:p>
            <a:r>
              <a:rPr lang="cs-CZ" dirty="0" smtClean="0"/>
              <a:t>Obrázek zobrazuje smrt knížete Václava před vraty kostela ve Staré Boleslavi.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Uvedené zdroje [ on-line] 13.11.2011 [cit. 2011-11-13]. Dostupné pod licencí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 </a:t>
            </a:r>
          </a:p>
          <a:p>
            <a:r>
              <a:rPr lang="cs-CZ" u="sng" dirty="0" smtClean="0">
                <a:hlinkClick r:id="rId2"/>
              </a:rPr>
              <a:t>http://cs.wikipedia.org/wiki/Soubor:Zab%C3%B3jstwo_Wac%C5%82awa.JPG</a:t>
            </a:r>
            <a:endParaRPr lang="cs-CZ" u="sng" dirty="0" smtClean="0"/>
          </a:p>
          <a:p>
            <a:r>
              <a:rPr lang="cs-CZ" u="sng" dirty="0" smtClean="0">
                <a:hlinkClick r:id="rId3"/>
              </a:rPr>
              <a:t>http://cs.wikipedia.org/wiki/Soubor:Boleslav1_denar.jpg</a:t>
            </a:r>
            <a:endParaRPr lang="cs-CZ" dirty="0" smtClean="0"/>
          </a:p>
          <a:p>
            <a:pPr>
              <a:buNone/>
            </a:pPr>
            <a:endParaRPr lang="cs-CZ" u="sng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100" b="1" dirty="0" smtClean="0"/>
              <a:t>Anotace	 		</a:t>
            </a:r>
            <a:r>
              <a:rPr lang="cs-CZ" sz="1100" dirty="0" smtClean="0"/>
              <a:t>Aktivita </a:t>
            </a:r>
            <a:r>
              <a:rPr lang="cs-CZ" sz="1100" dirty="0" smtClean="0"/>
              <a:t>je určena pro sedmý ročník ZŠ </a:t>
            </a:r>
            <a:r>
              <a:rPr lang="cs-CZ" sz="1100" dirty="0" smtClean="0"/>
              <a:t>a slouží </a:t>
            </a:r>
            <a:r>
              <a:rPr lang="cs-CZ" sz="1100" dirty="0" smtClean="0"/>
              <a:t>k opakování znalostí </a:t>
            </a:r>
            <a:endParaRPr lang="cs-CZ" sz="1100" dirty="0" smtClean="0"/>
          </a:p>
          <a:p>
            <a:pPr>
              <a:buNone/>
            </a:pPr>
            <a:r>
              <a:rPr lang="cs-CZ" sz="1100" smtClean="0"/>
              <a:t>	</a:t>
            </a:r>
            <a:r>
              <a:rPr lang="cs-CZ" sz="1100" smtClean="0"/>
              <a:t>			</a:t>
            </a:r>
            <a:r>
              <a:rPr lang="cs-CZ" sz="1100" smtClean="0"/>
              <a:t>o </a:t>
            </a:r>
            <a:r>
              <a:rPr lang="cs-CZ" sz="1100" dirty="0" smtClean="0"/>
              <a:t>panovnících z rodu Přemyslovců.</a:t>
            </a:r>
            <a:endParaRPr lang="cs-CZ" sz="1100" b="1" dirty="0" smtClean="0"/>
          </a:p>
          <a:p>
            <a:pPr>
              <a:buNone/>
            </a:pPr>
            <a:endParaRPr lang="cs-CZ" sz="1100" dirty="0" smtClean="0"/>
          </a:p>
          <a:p>
            <a:r>
              <a:rPr lang="cs-CZ" sz="1100" b="1" dirty="0" smtClean="0"/>
              <a:t>Autor			</a:t>
            </a:r>
            <a:r>
              <a:rPr lang="cs-CZ" sz="1100" dirty="0" smtClean="0"/>
              <a:t>Mgr. Sandra Tichá</a:t>
            </a:r>
          </a:p>
          <a:p>
            <a:endParaRPr lang="cs-CZ" sz="1100" dirty="0" smtClean="0"/>
          </a:p>
          <a:p>
            <a:r>
              <a:rPr lang="cs-CZ" sz="1100" b="1" dirty="0" smtClean="0"/>
              <a:t>Jazyk			</a:t>
            </a:r>
            <a:r>
              <a:rPr lang="cs-CZ" sz="1100" dirty="0" smtClean="0"/>
              <a:t>čeština</a:t>
            </a:r>
          </a:p>
          <a:p>
            <a:endParaRPr lang="cs-CZ" sz="1100" dirty="0" smtClean="0"/>
          </a:p>
          <a:p>
            <a:r>
              <a:rPr lang="cs-CZ" sz="1100" b="1" dirty="0" smtClean="0"/>
              <a:t>Očekávaný výstup		</a:t>
            </a:r>
            <a:r>
              <a:rPr lang="cs-CZ" sz="1100" dirty="0" smtClean="0"/>
              <a:t>Žáci znají významné panovníky z rodu Přemyslovců, uvedou příklady 			panovníků a jejich významné činy.</a:t>
            </a:r>
          </a:p>
          <a:p>
            <a:endParaRPr lang="cs-CZ" sz="1100" dirty="0" smtClean="0"/>
          </a:p>
          <a:p>
            <a:r>
              <a:rPr lang="cs-CZ" sz="1100" b="1" dirty="0" smtClean="0"/>
              <a:t>Klíčová slova		Přemyslovci, stařešinský zákon, boj o investituru, první čeští králové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b="1" dirty="0" smtClean="0"/>
              <a:t>Druh učebního materiálu	</a:t>
            </a:r>
            <a:r>
              <a:rPr lang="cs-CZ" sz="1100" dirty="0" smtClean="0"/>
              <a:t>prezentace</a:t>
            </a:r>
          </a:p>
          <a:p>
            <a:endParaRPr lang="cs-CZ" sz="1100" dirty="0" smtClean="0"/>
          </a:p>
          <a:p>
            <a:r>
              <a:rPr lang="cs-CZ" sz="1100" b="1" dirty="0" smtClean="0"/>
              <a:t>Druh </a:t>
            </a:r>
            <a:r>
              <a:rPr lang="cs-CZ" sz="1100" b="1" dirty="0" err="1" smtClean="0"/>
              <a:t>interaktivity</a:t>
            </a:r>
            <a:r>
              <a:rPr lang="cs-CZ" sz="1100" b="1" dirty="0" smtClean="0"/>
              <a:t>		</a:t>
            </a:r>
            <a:r>
              <a:rPr lang="cs-CZ" sz="1100" dirty="0" smtClean="0"/>
              <a:t>aktivita</a:t>
            </a:r>
          </a:p>
          <a:p>
            <a:endParaRPr lang="cs-CZ" sz="1100" dirty="0" smtClean="0"/>
          </a:p>
          <a:p>
            <a:r>
              <a:rPr lang="cs-CZ" sz="1100" b="1" dirty="0" smtClean="0"/>
              <a:t>Cílová skupina		ž</a:t>
            </a:r>
            <a:r>
              <a:rPr lang="cs-CZ" sz="1100" dirty="0" smtClean="0"/>
              <a:t>ák</a:t>
            </a:r>
          </a:p>
          <a:p>
            <a:endParaRPr lang="cs-CZ" sz="1100" dirty="0" smtClean="0"/>
          </a:p>
          <a:p>
            <a:r>
              <a:rPr lang="cs-CZ" sz="1100" b="1" dirty="0" smtClean="0"/>
              <a:t>Stupeň a typ vzdělávání		</a:t>
            </a:r>
            <a:r>
              <a:rPr lang="cs-CZ" sz="1100" dirty="0" smtClean="0"/>
              <a:t>základní vzdělávání – druhý stupeň</a:t>
            </a:r>
          </a:p>
          <a:p>
            <a:endParaRPr lang="cs-CZ" sz="1100" dirty="0" smtClean="0"/>
          </a:p>
          <a:p>
            <a:r>
              <a:rPr lang="cs-CZ" sz="1100" b="1" dirty="0" smtClean="0"/>
              <a:t>Typická věková skupina		</a:t>
            </a:r>
            <a:r>
              <a:rPr lang="cs-CZ" sz="1100" dirty="0" smtClean="0"/>
              <a:t>12 – 13 let</a:t>
            </a:r>
          </a:p>
          <a:p>
            <a:pPr>
              <a:buNone/>
            </a:pPr>
            <a:endParaRPr lang="cs-CZ" sz="1100" dirty="0" smtClean="0"/>
          </a:p>
          <a:p>
            <a:r>
              <a:rPr lang="cs-CZ" sz="1100" b="1" dirty="0" smtClean="0"/>
              <a:t>Celková velikost		4</a:t>
            </a:r>
            <a:r>
              <a:rPr lang="cs-CZ" sz="1100" dirty="0" smtClean="0"/>
              <a:t>73 kB</a:t>
            </a:r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Metodická poznámka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600" dirty="0" smtClean="0"/>
              <a:t>Tato aktivita slouží k opakování probrané látky, kromě shrnutí významných událostí za vlády Přemyslovců také umožňuje opakovat důležité mezníky prvních států na našem území. </a:t>
            </a:r>
          </a:p>
          <a:p>
            <a:pPr>
              <a:buNone/>
            </a:pPr>
            <a:r>
              <a:rPr lang="cs-CZ" sz="1600" dirty="0" smtClean="0"/>
              <a:t>Snímek 2- Žáci mají za úkol spojit přemyslovského panovníka s významnou událostí. Po ukončení spojování můžeme jména panovníků chronologicky seřadit (napomůže k tomu skutečnost, že události jsou chronologicky již seřazeny).</a:t>
            </a:r>
          </a:p>
          <a:p>
            <a:pPr>
              <a:buNone/>
            </a:pPr>
            <a:r>
              <a:rPr lang="cs-CZ" sz="1600" dirty="0" smtClean="0"/>
              <a:t>	Žáci mohou hádat, co je to za minci (denár Boleslava I.).</a:t>
            </a:r>
          </a:p>
          <a:p>
            <a:pPr>
              <a:buNone/>
            </a:pPr>
            <a:r>
              <a:rPr lang="cs-CZ" sz="1600" dirty="0" smtClean="0"/>
              <a:t>Snímek 3- Žáci doplňují významné roky k událostem, které jsou spojeny s naším územím. Shrnujeme tak celou kapitolu o prvních státech na našem území a zároveň se vracíme k tématu panovníků z rodu Přemyslovců.</a:t>
            </a:r>
          </a:p>
          <a:p>
            <a:pPr>
              <a:buNone/>
            </a:pPr>
            <a:r>
              <a:rPr lang="cs-CZ" sz="1600" dirty="0" smtClean="0"/>
              <a:t>Snímek 4- Žáci mají poznat, kterou scénu z českých dějin obrázek ukazuje.</a:t>
            </a:r>
          </a:p>
          <a:p>
            <a:pPr>
              <a:buNone/>
            </a:pPr>
            <a:r>
              <a:rPr lang="cs-CZ" sz="1600" dirty="0" smtClean="0"/>
              <a:t>Snímek 5- Správné odpovědi na úkoly ze snímků 2,3 a 4.</a:t>
            </a:r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Šablona návrhu Herbář">
  <a:themeElements>
    <a:clrScheme name="Motiv sady Office 13">
      <a:dk1>
        <a:srgbClr val="000000"/>
      </a:dk1>
      <a:lt1>
        <a:srgbClr val="F1ECD8"/>
      </a:lt1>
      <a:dk2>
        <a:srgbClr val="4F261E"/>
      </a:dk2>
      <a:lt2>
        <a:srgbClr val="777777"/>
      </a:lt2>
      <a:accent1>
        <a:srgbClr val="909082"/>
      </a:accent1>
      <a:accent2>
        <a:srgbClr val="809EA8"/>
      </a:accent2>
      <a:accent3>
        <a:srgbClr val="F7F4E9"/>
      </a:accent3>
      <a:accent4>
        <a:srgbClr val="000000"/>
      </a:accent4>
      <a:accent5>
        <a:srgbClr val="C6C6C1"/>
      </a:accent5>
      <a:accent6>
        <a:srgbClr val="738F98"/>
      </a:accent6>
      <a:hlink>
        <a:srgbClr val="FFCC66"/>
      </a:hlink>
      <a:folHlink>
        <a:srgbClr val="E9DCB9"/>
      </a:folHlink>
    </a:clrScheme>
    <a:fontScheme name="Motiv sady Office">
      <a:majorFont>
        <a:latin typeface="Garamond"/>
        <a:ea typeface=""/>
        <a:cs typeface=""/>
      </a:majorFont>
      <a:minorFont>
        <a:latin typeface="Garamond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13">
        <a:dk1>
          <a:srgbClr val="000000"/>
        </a:dk1>
        <a:lt1>
          <a:srgbClr val="F1ECD8"/>
        </a:lt1>
        <a:dk2>
          <a:srgbClr val="4F261E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F7F4E9"/>
        </a:accent3>
        <a:accent4>
          <a:srgbClr val="000000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návrhu Herbář</Template>
  <TotalTime>81</TotalTime>
  <Words>312</Words>
  <Application>Microsoft Office PowerPoint</Application>
  <PresentationFormat>Předvádění na obrazovce (4:3)</PresentationFormat>
  <Paragraphs>99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 návrhu Herbář</vt:lpstr>
      <vt:lpstr>Snímek 1</vt:lpstr>
      <vt:lpstr>Spoj panovníka s událostí</vt:lpstr>
      <vt:lpstr>Doplň do vět významné roky</vt:lpstr>
      <vt:lpstr>Kterou scénu z historie zobrazuje obrázek?</vt:lpstr>
      <vt:lpstr>Oprava úkolů</vt:lpstr>
      <vt:lpstr>Použité zdroje</vt:lpstr>
      <vt:lpstr>Shrnutí</vt:lpstr>
      <vt:lpstr>Metodická poznámka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Dalibor</dc:creator>
  <cp:lastModifiedBy>Základní škola Ostrovní</cp:lastModifiedBy>
  <cp:revision>21</cp:revision>
  <dcterms:created xsi:type="dcterms:W3CDTF">2011-11-07T00:44:55Z</dcterms:created>
  <dcterms:modified xsi:type="dcterms:W3CDTF">2012-03-08T09:21:54Z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TC100690481029</vt:lpwstr>
  </property>
</Properties>
</file>