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9"/>
  </p:notesMasterIdLst>
  <p:sldIdLst>
    <p:sldId id="319" r:id="rId2"/>
    <p:sldId id="321" r:id="rId3"/>
    <p:sldId id="380" r:id="rId4"/>
    <p:sldId id="312" r:id="rId5"/>
    <p:sldId id="313" r:id="rId6"/>
    <p:sldId id="320" r:id="rId7"/>
    <p:sldId id="3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  <a:srgbClr val="FFFFFF"/>
    <a:srgbClr val="F3F31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7663" autoAdjust="0"/>
  </p:normalViewPr>
  <p:slideViewPr>
    <p:cSldViewPr>
      <p:cViewPr>
        <p:scale>
          <a:sx n="90" d="100"/>
          <a:sy n="90" d="100"/>
        </p:scale>
        <p:origin x="-510" y="6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603EA-980F-4452-9BEA-8A3439942DC6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DD133-DFFB-4214-A556-8C6F1F6F8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B4A91D-E5D1-4B5C-BB44-EBFCB2709DE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B4A91D-E5D1-4B5C-BB44-EBFCB2709DE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%C4%9Bjiny_um%C4%9Bn%C3%AD" TargetMode="External"/><Relationship Id="rId2" Type="http://schemas.openxmlformats.org/officeDocument/2006/relationships/hyperlink" Target="http://cs.wikipedia.org/wiki/Prehistor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Francie" TargetMode="External"/><Relationship Id="rId5" Type="http://schemas.openxmlformats.org/officeDocument/2006/relationships/hyperlink" Target="http://cs.wikipedia.org/wiki/%C5%A0pan%C4%9Blsko" TargetMode="External"/><Relationship Id="rId4" Type="http://schemas.openxmlformats.org/officeDocument/2006/relationships/hyperlink" Target="http://cs.wikipedia.org/wiki/Mlad%C3%BD_paleolit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 vert="horz" anchor="ctr">
            <a:normAutofit fontScale="97500" lnSpcReduction="100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14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8253"/>
            <a:ext cx="7848872" cy="5663089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                             DUM č.2</a:t>
            </a:r>
          </a:p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</a:t>
            </a:r>
            <a:r>
              <a:rPr lang="cs-CZ" sz="30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endParaRPr lang="cs-CZ" dirty="0" smtClean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školy:                 ZŠ Salvátor, Valašské Meziříčí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Číslo  projektu:             CZ.1.07/1.4.00/21.1158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výstupu:            VY_32_INOVACE_VIII.4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Člověk a kultura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obor:         Výtvarná  výchova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Téma:                            Výtvarné vyjadřování od  nejstarších dob –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dovednost nakreslit zvíře             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Datum:                          2011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Ročník:                          druhý stupeň ZŠ </a:t>
            </a:r>
          </a:p>
          <a:p>
            <a:r>
              <a:rPr lang="cs-CZ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</a:t>
            </a:r>
            <a:endParaRPr lang="cs-CZ" dirty="0" smtClean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Metodický materiál:    Určeno pro zkvalitnění výuky a motivaci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 hodinách výtvarné výchovy, jako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materiál k hledání stop v dějinách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výtvarného vyjadřování .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Jméno:                          Mgr. Ludmila  Cahová</a:t>
            </a:r>
          </a:p>
          <a:p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5"/>
            <a:ext cx="7848872" cy="72007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1"/>
            <a:ext cx="5831656" cy="1916832"/>
          </a:xfrm>
        </p:spPr>
        <p:txBody>
          <a:bodyPr/>
          <a:lstStyle/>
          <a:p>
            <a:pPr algn="ctr"/>
            <a:r>
              <a:rPr lang="cs-CZ" dirty="0" smtClean="0"/>
              <a:t>              </a:t>
            </a:r>
            <a:r>
              <a:rPr lang="cs-CZ" sz="5400" dirty="0" smtClean="0"/>
              <a:t>Anotace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b="1" dirty="0" smtClean="0"/>
              <a:t>Výukový materiál má vést k zamyšlení nad vývojem fauny a flóry od nejstarších dob. Dovedností zobrazit zvíře.</a:t>
            </a:r>
            <a:endParaRPr lang="cs-CZ" sz="3200" b="1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330064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Jeskynní malířství je souhrnné označení pro </a:t>
            </a:r>
            <a:r>
              <a:rPr lang="cs-CZ" b="1" dirty="0" smtClean="0">
                <a:solidFill>
                  <a:srgbClr val="FF0000"/>
                </a:solidFill>
                <a:hlinkClick r:id="rId2" tooltip="Prehistorie"/>
              </a:rPr>
              <a:t>prehistorické</a:t>
            </a:r>
            <a:r>
              <a:rPr lang="cs-CZ" b="1" dirty="0" smtClean="0"/>
              <a:t> malby, jež se zachovaly na stěnách a stropech jeskyní v různých částech světa. Jedná se o výtvarné projevy vysoké estetické hodnoty, ve vrcholné podobě srovnatelné s uměním daleko mladších historických období, po funkční stránce je však jejich výklad velmi obtížný, neboť společenský kontext se značně odlišuje. Ačkoli jde o jakousi první kapitolu </a:t>
            </a:r>
            <a:r>
              <a:rPr lang="cs-CZ" b="1" dirty="0" smtClean="0">
                <a:hlinkClick r:id="rId3" tooltip="Dějiny umění"/>
              </a:rPr>
              <a:t>dějin umění</a:t>
            </a:r>
            <a:r>
              <a:rPr lang="cs-CZ" b="1" dirty="0" smtClean="0"/>
              <a:t>, právě vzhledem k funkční neurčenosti těchto výtvarných projevů se označení „umění“ nezdá být přiměřené. V </a:t>
            </a:r>
            <a:r>
              <a:rPr lang="cs-CZ" b="1" dirty="0" err="1" smtClean="0"/>
              <a:t>aurignacienu</a:t>
            </a:r>
            <a:r>
              <a:rPr lang="cs-CZ" b="1" dirty="0" smtClean="0"/>
              <a:t> a v </a:t>
            </a:r>
            <a:r>
              <a:rPr lang="cs-CZ" b="1" dirty="0" err="1" smtClean="0"/>
              <a:t>gravettienu</a:t>
            </a:r>
            <a:r>
              <a:rPr lang="cs-CZ" b="1" dirty="0" smtClean="0"/>
              <a:t> vznikly jednoduché rytiny a badatelé se domnívali, že první malby zvířat pocházejí až z magdalénského období </a:t>
            </a:r>
            <a:r>
              <a:rPr lang="cs-CZ" b="1" dirty="0" smtClean="0">
                <a:hlinkClick r:id="rId4" tooltip="Mladý paleolit"/>
              </a:rPr>
              <a:t>mladého paleolitu</a:t>
            </a:r>
            <a:r>
              <a:rPr lang="cs-CZ" b="1" dirty="0" smtClean="0"/>
              <a:t> (15−20 tisíc let). Novější zkoumání ale ukázalo, že nejvýznamnější jeskynní malby, objevené v severním </a:t>
            </a:r>
            <a:r>
              <a:rPr lang="cs-CZ" b="1" dirty="0" smtClean="0">
                <a:hlinkClick r:id="rId5" tooltip="Španělsko"/>
              </a:rPr>
              <a:t>Španělsku</a:t>
            </a:r>
            <a:r>
              <a:rPr lang="cs-CZ" b="1" dirty="0" smtClean="0"/>
              <a:t> a ve </a:t>
            </a:r>
            <a:r>
              <a:rPr lang="cs-CZ" b="1" dirty="0" smtClean="0">
                <a:hlinkClick r:id="rId6" tooltip="Francie"/>
              </a:rPr>
              <a:t>Francii</a:t>
            </a:r>
            <a:r>
              <a:rPr lang="cs-CZ" b="1" dirty="0" smtClean="0"/>
              <a:t>, pocházejí právě z </a:t>
            </a:r>
            <a:r>
              <a:rPr lang="cs-CZ" b="1" dirty="0" err="1" smtClean="0"/>
              <a:t>aurignacienu</a:t>
            </a:r>
            <a:r>
              <a:rPr lang="cs-CZ" b="1" dirty="0" smtClean="0"/>
              <a:t> (25-35 tisíc let).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211960" y="5877272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/>
              <a:t>AUTOR NEUVEDEN. </a:t>
            </a:r>
            <a:r>
              <a:rPr lang="cs-CZ" sz="900" i="1" dirty="0" smtClean="0"/>
              <a:t>Jeskynní malířství</a:t>
            </a:r>
            <a:r>
              <a:rPr lang="cs-CZ" sz="900" dirty="0" smtClean="0"/>
              <a:t> [online]. [cit. 21.6.2013]. Dostupný na WWW: http://cs.wikipedia.org/wiki/Jeskynn%C3%AD_mal%C3%AD%C5%99stv%C3%AD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91264" cy="128929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          </a:t>
            </a:r>
            <a:r>
              <a:rPr lang="cs-CZ" sz="2800" dirty="0" smtClean="0"/>
              <a:t>Ilustrační obrázky zvířat</a:t>
            </a:r>
            <a:endParaRPr lang="cs-CZ" sz="2800" dirty="0"/>
          </a:p>
        </p:txBody>
      </p:sp>
      <p:pic>
        <p:nvPicPr>
          <p:cNvPr id="5122" name="Picture 2" descr="Soubor:Ngorongoro Spitzmaulnashorn edit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988840"/>
            <a:ext cx="4040559" cy="3212975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788024" y="5517232"/>
            <a:ext cx="4104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i="1" dirty="0" smtClean="0"/>
              <a:t>Výsledná citace:</a:t>
            </a:r>
            <a:endParaRPr lang="cs-CZ" sz="900" dirty="0" smtClean="0"/>
          </a:p>
          <a:p>
            <a:r>
              <a:rPr lang="cs-CZ" sz="900" dirty="0" smtClean="0"/>
              <a:t>IKIWANER EDITED BY JJRON - TILT CORRECTION. </a:t>
            </a:r>
            <a:r>
              <a:rPr lang="cs-CZ" sz="900" i="1" dirty="0" smtClean="0"/>
              <a:t>Soubor:</a:t>
            </a:r>
            <a:r>
              <a:rPr lang="cs-CZ" sz="900" i="1" dirty="0" err="1" smtClean="0"/>
              <a:t>Ngorongoro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Spitzmaulnashorn</a:t>
            </a:r>
            <a:r>
              <a:rPr lang="cs-CZ" sz="900" i="1" dirty="0" smtClean="0"/>
              <a:t> edit1.jpg Skočit na: Navigace, Hledání</a:t>
            </a:r>
            <a:r>
              <a:rPr lang="cs-CZ" sz="900" dirty="0" smtClean="0"/>
              <a:t> [online]. [cit. 26.6.2013]. Dostupný na WWW: http://cs.wikipedia.org/wiki/Soubor:Ngorongoro_Spitzmaulnashorn_edit1.jpg </a:t>
            </a:r>
            <a:endParaRPr lang="cs-CZ" sz="900" dirty="0"/>
          </a:p>
        </p:txBody>
      </p:sp>
      <p:pic>
        <p:nvPicPr>
          <p:cNvPr id="5124" name="Picture 4" descr="Kon&amp;ecaron;, Klisna, Norský Fjordský K&amp;uring;&amp;ncaron;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28800"/>
            <a:ext cx="4128459" cy="309634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07504" y="4725144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i="1" dirty="0" smtClean="0"/>
              <a:t>Výsledná citace:</a:t>
            </a:r>
            <a:endParaRPr lang="cs-CZ" sz="900" dirty="0" smtClean="0"/>
          </a:p>
          <a:p>
            <a:r>
              <a:rPr lang="cs-CZ" sz="900" dirty="0" smtClean="0"/>
              <a:t>KONĚ KLISNA NORSKÝ FJORDSKÝ KŮŇ KONĚ, KLISNA, NORSKÝ FJORDSKÝ KŮŇ STÁHNOUT OBLÍBENÝ PODĚLIT SE WOW! 6 LIKE PIXABAY PRO FACEBOOK TRYGD ČLENSKÉ 2 MĚSÍCE, 6 FOTEK ZPRÁVA NÁSLEDUJ KÁVA KONĚ, KOŇSKÁ HLAVAKONĚ, DIVOKÝ KŮŇBOTY KONĚ, ŠTĚSTÍKONĚ, KOŇSKÁ HLAVASVAH, HORA, PASTVYKRAJINA, OBLOHA SPONZOROVANÉ OBRÁZKY ZNAČKY KONĚ, KLISNA, NORSKÝ FJORDSKÝ KŮŇ ODESLAT 30.03.2013 STATISTIKA 189 17 6 VELIKOST 2856 X 2142 (2,6 MB) FOTOAPARÁT KODAK Z760 ZOOM ERA LICENCE PUBLIC DOMAIN CC0 INFORMACE O UVOLNĚNÍ NEHODÍCÍ SE VYTVOŘENO 02.01.2005 RYCHLOST ZÁVĚRKY 1/350 S OHNISKOVÁ VZDÁLENOST 8.0 MM CLONA F 3.4 ISO / BLESK 100 / BLESK. </a:t>
            </a:r>
            <a:r>
              <a:rPr lang="cs-CZ" sz="900" i="1" dirty="0" smtClean="0"/>
              <a:t>Soubor:</a:t>
            </a:r>
            <a:r>
              <a:rPr lang="cs-CZ" sz="900" i="1" dirty="0" err="1" smtClean="0"/>
              <a:t>Ngorongoro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Spitzmaulnashorn</a:t>
            </a:r>
            <a:r>
              <a:rPr lang="cs-CZ" sz="900" i="1" dirty="0" smtClean="0"/>
              <a:t> edit1.jpg Skočit na: Navigace, Hledání</a:t>
            </a:r>
            <a:r>
              <a:rPr lang="cs-CZ" sz="900" dirty="0" smtClean="0"/>
              <a:t> [online]. [cit. 26.6.2013]. Dostupný na WWW: http://pixabay.com/cs/kon%C4%9B-klisna-norsk%C3%BD-fjordsk%C3%BD-k%C5%AF%C5%88-97335/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lon, Afrika, Zví&amp;rcaron;e, Safar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268760"/>
            <a:ext cx="6096000" cy="4572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3648" y="5949280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i="1" dirty="0" smtClean="0"/>
              <a:t>Výsledná citace: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Slon, Afrika, </a:t>
            </a:r>
            <a:r>
              <a:rPr lang="cs-CZ" sz="900" i="1" dirty="0" err="1" smtClean="0"/>
              <a:t>Zvíže</a:t>
            </a:r>
            <a:r>
              <a:rPr lang="cs-CZ" sz="900" i="1" dirty="0" smtClean="0"/>
              <a:t>, </a:t>
            </a:r>
            <a:r>
              <a:rPr lang="cs-CZ" sz="900" i="1" dirty="0" err="1" smtClean="0"/>
              <a:t>Sarari</a:t>
            </a:r>
            <a:r>
              <a:rPr lang="cs-CZ" sz="900" dirty="0" smtClean="0"/>
              <a:t> [online]. [cit. 26.6.2013]. Dostupný na WWW: http://pixabay.com/cs/slon-afrika-zv%C3%AD%C5%99e-safari-85656/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2771800" y="1186079"/>
          <a:ext cx="3816424" cy="5532302"/>
        </p:xfrm>
        <a:graphic>
          <a:graphicData uri="http://schemas.openxmlformats.org/presentationml/2006/ole">
            <p:oleObj spid="_x0000_s1028" name="CorelDRAW" r:id="rId3" imgW="7158446" imgH="10375174" progId="CorelDraw.Graphic.9">
              <p:embed/>
            </p:oleObj>
          </a:graphicData>
        </a:graphic>
      </p:graphicFrame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výukovém materiálu byly použity fotografie a obrázky – /zdroj uveden pod kopiemi/, přednášky dějin umění –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4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4635</TotalTime>
  <Words>540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Talent</vt:lpstr>
      <vt:lpstr>Grafika CorelDRAW 9.0</vt:lpstr>
      <vt:lpstr>Snímek 1</vt:lpstr>
      <vt:lpstr>              Anotace  </vt:lpstr>
      <vt:lpstr>Snímek 3</vt:lpstr>
      <vt:lpstr>          Ilustrační obrázky zvířat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ZŠ Salvátor</cp:lastModifiedBy>
  <cp:revision>442</cp:revision>
  <dcterms:created xsi:type="dcterms:W3CDTF">2011-07-15T08:45:18Z</dcterms:created>
  <dcterms:modified xsi:type="dcterms:W3CDTF">2013-07-01T10:31:23Z</dcterms:modified>
</cp:coreProperties>
</file>