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57" r:id="rId4"/>
    <p:sldId id="258" r:id="rId5"/>
    <p:sldId id="267" r:id="rId6"/>
    <p:sldId id="260" r:id="rId7"/>
    <p:sldId id="261" r:id="rId8"/>
    <p:sldId id="262" r:id="rId9"/>
    <p:sldId id="263" r:id="rId10"/>
    <p:sldId id="264" r:id="rId11"/>
    <p:sldId id="266" r:id="rId12"/>
    <p:sldId id="273" r:id="rId13"/>
    <p:sldId id="265" r:id="rId14"/>
    <p:sldId id="269" r:id="rId15"/>
    <p:sldId id="270" r:id="rId16"/>
    <p:sldId id="271" r:id="rId17"/>
    <p:sldId id="272" r:id="rId18"/>
    <p:sldId id="274" r:id="rId19"/>
    <p:sldId id="259" r:id="rId20"/>
    <p:sldId id="26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rover.rajce.idnes.cz/barokni_umen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:\vzor k prezenta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8913"/>
            <a:ext cx="8785225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763688" y="3429000"/>
            <a:ext cx="1421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Dějiny umění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3717032"/>
            <a:ext cx="24931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Památky a umělecká díla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005064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67744" y="4293096"/>
            <a:ext cx="3659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Mgr. </a:t>
            </a:r>
            <a:r>
              <a:rPr lang="cs-CZ" dirty="0" err="1" smtClean="0">
                <a:solidFill>
                  <a:schemeClr val="bg1"/>
                </a:solidFill>
              </a:rPr>
              <a:t>et</a:t>
            </a:r>
            <a:r>
              <a:rPr lang="cs-CZ" dirty="0" smtClean="0">
                <a:solidFill>
                  <a:schemeClr val="bg1"/>
                </a:solidFill>
              </a:rPr>
              <a:t> Mgr. Kateřina </a:t>
            </a:r>
            <a:r>
              <a:rPr lang="cs-CZ" dirty="0" err="1" smtClean="0">
                <a:solidFill>
                  <a:schemeClr val="bg1"/>
                </a:solidFill>
              </a:rPr>
              <a:t>Plesníková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4653136"/>
            <a:ext cx="3848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000000"/>
                </a:solidFill>
                <a:latin typeface="Myriad Pro" charset="0"/>
              </a:rPr>
              <a:t>VY_32_INOVACE_PLE.DU.4_3_</a:t>
            </a:r>
            <a:r>
              <a:rPr lang="cs-CZ" b="1" dirty="0" smtClean="0">
                <a:solidFill>
                  <a:srgbClr val="000000"/>
                </a:solidFill>
                <a:latin typeface="Myriad Pro" charset="0"/>
              </a:rPr>
              <a:t>50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ukrývají památky?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Která významná umělecká díla se vážou k budovám památek?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636912"/>
            <a:ext cx="6131024" cy="96470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6000" dirty="0" smtClean="0"/>
              <a:t>Památky – budovy:</a:t>
            </a:r>
            <a:endParaRPr lang="cs-CZ" sz="6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09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 Zapište si každou památku podle čísla a určete sloh, ve kterém byla postavena.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80526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1</a:t>
            </a:r>
            <a:endParaRPr lang="cs-CZ" sz="5400" b="1" dirty="0"/>
          </a:p>
        </p:txBody>
      </p:sp>
      <p:pic>
        <p:nvPicPr>
          <p:cNvPr id="7" name="Zástupný symbol pro obsah 6" descr="karlstej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332656"/>
            <a:ext cx="7799765" cy="5544616"/>
          </a:xfrm>
        </p:spPr>
      </p:pic>
      <p:sp>
        <p:nvSpPr>
          <p:cNvPr id="6" name="TextovéPole 5"/>
          <p:cNvSpPr txBox="1"/>
          <p:nvPr/>
        </p:nvSpPr>
        <p:spPr>
          <a:xfrm>
            <a:off x="971600" y="5949280"/>
            <a:ext cx="2529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Hrad Karlštejn</a:t>
            </a:r>
            <a:endParaRPr lang="cs-CZ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5536" y="5661248"/>
            <a:ext cx="229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2</a:t>
            </a:r>
            <a:endParaRPr lang="cs-CZ" sz="5400" b="1" dirty="0"/>
          </a:p>
        </p:txBody>
      </p:sp>
      <p:pic>
        <p:nvPicPr>
          <p:cNvPr id="8" name="Zástupný symbol pro obsah 7" descr="kuk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60648"/>
            <a:ext cx="7104790" cy="5328592"/>
          </a:xfrm>
        </p:spPr>
      </p:pic>
      <p:sp>
        <p:nvSpPr>
          <p:cNvPr id="9" name="TextovéPole 8"/>
          <p:cNvSpPr txBox="1"/>
          <p:nvPr/>
        </p:nvSpPr>
        <p:spPr>
          <a:xfrm>
            <a:off x="1043608" y="5877272"/>
            <a:ext cx="36971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Špitální areál v Kuksu</a:t>
            </a:r>
            <a:endParaRPr lang="cs-CZ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  <p:pic>
        <p:nvPicPr>
          <p:cNvPr id="7" name="Zástupný symbol pro obsah 6" descr="CIMG015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11960" y="260648"/>
            <a:ext cx="4608512" cy="6144683"/>
          </a:xfrm>
        </p:spPr>
      </p:pic>
      <p:sp>
        <p:nvSpPr>
          <p:cNvPr id="8" name="TextovéPole 7"/>
          <p:cNvSpPr txBox="1"/>
          <p:nvPr/>
        </p:nvSpPr>
        <p:spPr>
          <a:xfrm>
            <a:off x="827584" y="5949280"/>
            <a:ext cx="28739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Zámek Kroměříž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9512" y="544522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  <p:pic>
        <p:nvPicPr>
          <p:cNvPr id="7" name="Zástupný symbol pro obsah 6" descr="4b1ec18574_71065269_o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139952" y="188640"/>
            <a:ext cx="4680520" cy="6236793"/>
          </a:xfrm>
        </p:spPr>
      </p:pic>
      <p:sp>
        <p:nvSpPr>
          <p:cNvPr id="8" name="TextovéPole 7"/>
          <p:cNvSpPr txBox="1"/>
          <p:nvPr/>
        </p:nvSpPr>
        <p:spPr>
          <a:xfrm>
            <a:off x="755576" y="5589240"/>
            <a:ext cx="3174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Rotunda svaté </a:t>
            </a:r>
          </a:p>
          <a:p>
            <a:r>
              <a:rPr lang="cs-CZ" sz="3000" dirty="0" smtClean="0"/>
              <a:t>Kateřiny ve Znojmě</a:t>
            </a:r>
            <a:endParaRPr lang="cs-CZ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pic>
        <p:nvPicPr>
          <p:cNvPr id="7" name="Zástupný symbol pro obsah 6" descr="img-katedrala-sv-vita-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5" y="260648"/>
            <a:ext cx="8430205" cy="5616624"/>
          </a:xfrm>
        </p:spPr>
      </p:pic>
      <p:sp>
        <p:nvSpPr>
          <p:cNvPr id="8" name="TextovéPole 7"/>
          <p:cNvSpPr txBox="1"/>
          <p:nvPr/>
        </p:nvSpPr>
        <p:spPr>
          <a:xfrm>
            <a:off x="899592" y="5949280"/>
            <a:ext cx="366061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Katedrála svatého Víta</a:t>
            </a:r>
            <a:endParaRPr lang="cs-CZ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Umělecká díla: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2. Nyní přiřaďte ke každé památce umělecké dílo(značeno a,b,</a:t>
            </a:r>
            <a:r>
              <a:rPr lang="cs-CZ" dirty="0" err="1" smtClean="0"/>
              <a:t>c</a:t>
            </a:r>
            <a:r>
              <a:rPr lang="cs-CZ" dirty="0" smtClean="0"/>
              <a:t>..), které k ní patří. U děl označených hvězdičkou určete také autora. </a:t>
            </a:r>
            <a:endParaRPr lang="cs-CZ" dirty="0"/>
          </a:p>
        </p:txBody>
      </p:sp>
      <p:sp>
        <p:nvSpPr>
          <p:cNvPr id="4" name="6cípá hvězda 3"/>
          <p:cNvSpPr/>
          <p:nvPr/>
        </p:nvSpPr>
        <p:spPr>
          <a:xfrm>
            <a:off x="395536" y="3140968"/>
            <a:ext cx="360040" cy="36004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733256"/>
            <a:ext cx="7425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a)</a:t>
            </a:r>
            <a:endParaRPr lang="cs-CZ" sz="5400" b="1" dirty="0"/>
          </a:p>
        </p:txBody>
      </p:sp>
      <p:pic>
        <p:nvPicPr>
          <p:cNvPr id="7" name="Zástupný symbol pro obsah 6" descr="7f1834d720_55952413_o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19872" y="260648"/>
            <a:ext cx="5294706" cy="5760640"/>
          </a:xfrm>
        </p:spPr>
      </p:pic>
      <p:sp>
        <p:nvSpPr>
          <p:cNvPr id="8" name="TextovéPole 7"/>
          <p:cNvSpPr txBox="1"/>
          <p:nvPr/>
        </p:nvSpPr>
        <p:spPr>
          <a:xfrm>
            <a:off x="971600" y="6021288"/>
            <a:ext cx="27297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err="1" smtClean="0"/>
              <a:t>Apolló</a:t>
            </a:r>
            <a:r>
              <a:rPr lang="cs-CZ" sz="2800" dirty="0" smtClean="0"/>
              <a:t> a </a:t>
            </a:r>
            <a:r>
              <a:rPr lang="cs-CZ" sz="2800" dirty="0" err="1" smtClean="0"/>
              <a:t>Marsyas</a:t>
            </a:r>
            <a:endParaRPr lang="cs-CZ" sz="2800" dirty="0"/>
          </a:p>
        </p:txBody>
      </p:sp>
      <p:sp>
        <p:nvSpPr>
          <p:cNvPr id="10" name="6cípá hvězda 9"/>
          <p:cNvSpPr/>
          <p:nvPr/>
        </p:nvSpPr>
        <p:spPr>
          <a:xfrm>
            <a:off x="3707904" y="6165304"/>
            <a:ext cx="360040" cy="36004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88640"/>
            <a:ext cx="4004818" cy="6340081"/>
          </a:xfrm>
        </p:spPr>
      </p:pic>
      <p:sp>
        <p:nvSpPr>
          <p:cNvPr id="5" name="TextovéPole 4"/>
          <p:cNvSpPr txBox="1"/>
          <p:nvPr/>
        </p:nvSpPr>
        <p:spPr>
          <a:xfrm>
            <a:off x="4499992" y="5373216"/>
            <a:ext cx="7729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b)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5661248"/>
            <a:ext cx="332668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Přemyslovský cyklus</a:t>
            </a:r>
            <a:endParaRPr lang="cs-CZ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klenot03_orez_denik-38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260648"/>
            <a:ext cx="7128792" cy="5346594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5733256"/>
            <a:ext cx="6912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c)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5949280"/>
            <a:ext cx="366061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Svatováclavská koruna</a:t>
            </a:r>
            <a:endParaRPr lang="cs-CZ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10_ctnosti_-_Pil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60648"/>
            <a:ext cx="4248472" cy="6372707"/>
          </a:xfrm>
        </p:spPr>
      </p:pic>
      <p:sp>
        <p:nvSpPr>
          <p:cNvPr id="5" name="TextovéPole 4"/>
          <p:cNvSpPr txBox="1"/>
          <p:nvPr/>
        </p:nvSpPr>
        <p:spPr>
          <a:xfrm>
            <a:off x="4716016" y="5517232"/>
            <a:ext cx="7729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d)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5733256"/>
            <a:ext cx="344716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Alegorická socha Píle</a:t>
            </a:r>
            <a:endParaRPr lang="cs-CZ" sz="3000" dirty="0"/>
          </a:p>
        </p:txBody>
      </p:sp>
      <p:sp>
        <p:nvSpPr>
          <p:cNvPr id="7" name="6cípá hvězda 6"/>
          <p:cNvSpPr/>
          <p:nvPr/>
        </p:nvSpPr>
        <p:spPr>
          <a:xfrm>
            <a:off x="8172400" y="6309320"/>
            <a:ext cx="360040" cy="36004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sv_Lukas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63888" y="260648"/>
            <a:ext cx="5150834" cy="6336704"/>
          </a:xfrm>
        </p:spPr>
      </p:pic>
      <p:sp>
        <p:nvSpPr>
          <p:cNvPr id="5" name="TextovéPole 4"/>
          <p:cNvSpPr txBox="1"/>
          <p:nvPr/>
        </p:nvSpPr>
        <p:spPr>
          <a:xfrm>
            <a:off x="467544" y="5013176"/>
            <a:ext cx="7489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e)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949280"/>
            <a:ext cx="286988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Evangelista Lukáš</a:t>
            </a:r>
            <a:endParaRPr lang="cs-CZ" sz="3000" dirty="0"/>
          </a:p>
        </p:txBody>
      </p:sp>
      <p:sp>
        <p:nvSpPr>
          <p:cNvPr id="7" name="6cípá hvězda 6"/>
          <p:cNvSpPr/>
          <p:nvPr/>
        </p:nvSpPr>
        <p:spPr>
          <a:xfrm>
            <a:off x="1259632" y="5589240"/>
            <a:ext cx="360040" cy="36004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e)      Mistr </a:t>
            </a:r>
            <a:r>
              <a:rPr lang="cs-CZ" dirty="0" err="1" smtClean="0"/>
              <a:t>Theodorik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d)	     Matyáš Bernard Braun</a:t>
            </a:r>
          </a:p>
          <a:p>
            <a:pPr marL="514350" indent="-514350">
              <a:buAutoNum type="arabicPeriod"/>
            </a:pPr>
            <a:r>
              <a:rPr lang="cs-CZ" dirty="0" smtClean="0"/>
              <a:t> a)     </a:t>
            </a:r>
            <a:r>
              <a:rPr lang="cs-CZ" dirty="0" err="1" smtClean="0"/>
              <a:t>Tizian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 b)</a:t>
            </a:r>
          </a:p>
          <a:p>
            <a:pPr marL="514350" indent="-514350">
              <a:buAutoNum type="arabicPeriod"/>
            </a:pPr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4" name="6cípá hvězda 3"/>
          <p:cNvSpPr/>
          <p:nvPr/>
        </p:nvSpPr>
        <p:spPr>
          <a:xfrm>
            <a:off x="1547664" y="1772816"/>
            <a:ext cx="360040" cy="36004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1475656" y="2348880"/>
            <a:ext cx="360040" cy="36004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6cípá hvězda 5"/>
          <p:cNvSpPr/>
          <p:nvPr/>
        </p:nvSpPr>
        <p:spPr>
          <a:xfrm>
            <a:off x="1475656" y="2924944"/>
            <a:ext cx="360040" cy="36004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u="sng" dirty="0" smtClean="0"/>
              <a:t>Použité obrázky: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800" dirty="0" smtClean="0"/>
              <a:t>Památky – budovy: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http://www.poklad.cz</a:t>
            </a:r>
            <a:r>
              <a:rPr lang="pt-BR" dirty="0" smtClean="0"/>
              <a:t> [online]. [cit. 15.6.2013]. Dostupný na WWW: http://www.poklad.cz/vyletni-trasy/na-hrad-karlstejn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http://www.chataorlik.cz</a:t>
            </a:r>
            <a:r>
              <a:rPr lang="pt-BR" dirty="0" smtClean="0"/>
              <a:t> [online]. [cit. 15.6.2013]. Dostupný na WWW: http://www.chataorlik.cz/de/tipy-v-okoli/vylety/barokni-komplex-kuks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http://www.hrad.cz</a:t>
            </a:r>
            <a:r>
              <a:rPr lang="pt-BR" dirty="0" smtClean="0"/>
              <a:t> [online]. [cit. 1.6.2013]. Dostupný na WWW: http://www.hrad.cz/cs/prazsky-hrad/turisticky-rozcestnik/katedrala-sv-vita.shtml  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http://history-if.blog.cz</a:t>
            </a:r>
            <a:r>
              <a:rPr lang="pt-BR" dirty="0" smtClean="0"/>
              <a:t> [online]. [cit. 15.6.2013]. Dostupný na WWW: http://history-if.blog.cz/0911/romanska-kultura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http://www.hrad.cz</a:t>
            </a:r>
            <a:r>
              <a:rPr lang="pt-BR" dirty="0" smtClean="0"/>
              <a:t> [online]. [cit. 15.6.2013]. Dostupný na WWW: http://www.hrad.cz/cs/prazsky-hrad/turisticky-rozcestnik/katedrala-sv-vita.shtml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http://www.divadelni-noviny.cz</a:t>
            </a:r>
            <a:r>
              <a:rPr lang="pt-BR" dirty="0" smtClean="0"/>
              <a:t> [online]. [cit. 1.6.2013]. Dostupný na WWW: http://www.divadelni-noviny.cz/narodni-divadlo-narodnim-pokladem 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Umělecká díla: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AutoNum type="alphaLcParenR"/>
            </a:pPr>
            <a:r>
              <a:rPr lang="pt-BR" dirty="0" smtClean="0"/>
              <a:t>AUTOR NEUVEDEN. </a:t>
            </a:r>
            <a:r>
              <a:rPr lang="pt-BR" i="1" dirty="0" smtClean="0"/>
              <a:t>http://miyavasaitaji.blog.cz</a:t>
            </a:r>
            <a:r>
              <a:rPr lang="pt-BR" dirty="0" smtClean="0"/>
              <a:t> [online]. [cit. 15.6.2013]. Dostupný na WWW: http://miyavasaitaji.blog.cz/galerie/publikovane-slozky/tiziano-titian-vecellio/obrazek/55952413 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pt-BR" dirty="0" smtClean="0"/>
              <a:t>AUTOR NEUVEDEN. </a:t>
            </a:r>
            <a:r>
              <a:rPr lang="pt-BR" i="1" dirty="0" smtClean="0"/>
              <a:t>http://www.znojmuz.cz</a:t>
            </a:r>
            <a:r>
              <a:rPr lang="pt-BR" dirty="0" smtClean="0"/>
              <a:t> [online]. [cit. 15.6.2013]. Dostupný na WWW: http://www.znojmuz.cz/rotunda.htm 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DIVÍŠEK, Martin. </a:t>
            </a:r>
            <a:r>
              <a:rPr lang="cs-CZ" i="1" dirty="0" smtClean="0"/>
              <a:t>http://prazsky.denik.cz</a:t>
            </a:r>
            <a:r>
              <a:rPr lang="cs-CZ" dirty="0" smtClean="0"/>
              <a:t> [online]. [cit. 15.6.2013]. Dostupný na WWW: http://prazsky.denik.cz/zpravy_region/korunovacni-klenoty-vevodi-20080418.html </a:t>
            </a:r>
          </a:p>
          <a:p>
            <a:pPr marL="514350" indent="-514350">
              <a:buAutoNum type="alphaLcParenR"/>
            </a:pPr>
            <a:r>
              <a:rPr lang="pt-BR" dirty="0" smtClean="0"/>
              <a:t>AUTOR NEUVEDEN. </a:t>
            </a:r>
            <a:r>
              <a:rPr lang="pt-BR" i="1" dirty="0" smtClean="0"/>
              <a:t>http://rover.rajce.idnes.cz</a:t>
            </a:r>
            <a:r>
              <a:rPr lang="pt-BR" dirty="0" smtClean="0"/>
              <a:t> [online]. [cit. 19.1.2013]. Dostupný na</a:t>
            </a:r>
            <a:r>
              <a:rPr lang="cs-CZ" dirty="0" smtClean="0"/>
              <a:t> </a:t>
            </a:r>
            <a:r>
              <a:rPr lang="pt-BR" dirty="0" smtClean="0"/>
              <a:t>WWW:</a:t>
            </a:r>
            <a:r>
              <a:rPr lang="pt-BR" dirty="0" smtClean="0">
                <a:hlinkClick r:id="rId2"/>
              </a:rPr>
              <a:t>http://rover.rajce.idnes.cz/barokni_umeni</a:t>
            </a:r>
            <a:r>
              <a:rPr lang="pt-BR" dirty="0" smtClean="0"/>
              <a:t>_-_Kuks_2011_-_alegorie_ctnosti_a_neresti/ 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pt-BR" dirty="0" smtClean="0"/>
              <a:t>AUTOR NEUVEDEN. </a:t>
            </a:r>
            <a:r>
              <a:rPr lang="pt-BR" i="1" dirty="0" smtClean="0"/>
              <a:t>http://biblectena.cz</a:t>
            </a:r>
            <a:r>
              <a:rPr lang="pt-BR" dirty="0" smtClean="0"/>
              <a:t> [online]. [cit. 15.6.2013]. Dostupný na WWW: http://biblectena.cz/?attachment_id=60 </a:t>
            </a: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377</Words>
  <Application>Microsoft Office PowerPoint</Application>
  <PresentationFormat>Předvádění na obrazovce (4:3)</PresentationFormat>
  <Paragraphs>53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Co ukrývají památky?</vt:lpstr>
      <vt:lpstr>Která významná umělecká díla se vážou k budovám památek?</vt:lpstr>
      <vt:lpstr>Snímek 4</vt:lpstr>
      <vt:lpstr>1. Zapište si každou památku podle čísla a určete sloh, ve kterém byla postavena.</vt:lpstr>
      <vt:lpstr>Snímek 6</vt:lpstr>
      <vt:lpstr>Snímek 7</vt:lpstr>
      <vt:lpstr>Snímek 8</vt:lpstr>
      <vt:lpstr>Snímek 9</vt:lpstr>
      <vt:lpstr>Snímek 10</vt:lpstr>
      <vt:lpstr>Umělecká díla:</vt:lpstr>
      <vt:lpstr>Snímek 12</vt:lpstr>
      <vt:lpstr>Snímek 13</vt:lpstr>
      <vt:lpstr>Snímek 14</vt:lpstr>
      <vt:lpstr>Snímek 15</vt:lpstr>
      <vt:lpstr>Snímek 16</vt:lpstr>
      <vt:lpstr>Snímek 17</vt:lpstr>
      <vt:lpstr>Správné odpovědi:</vt:lpstr>
      <vt:lpstr>Použité obrázky: Památky – budovy:</vt:lpstr>
      <vt:lpstr>Umělecká díla: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nejvýznamnější pražské památky</dc:title>
  <dc:creator>Olivík Daniel</dc:creator>
  <cp:lastModifiedBy>Olivík Daniel</cp:lastModifiedBy>
  <cp:revision>33</cp:revision>
  <dcterms:created xsi:type="dcterms:W3CDTF">2013-06-01T12:15:37Z</dcterms:created>
  <dcterms:modified xsi:type="dcterms:W3CDTF">2013-06-27T02:15:34Z</dcterms:modified>
</cp:coreProperties>
</file>