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81" r:id="rId3"/>
    <p:sldId id="257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58" r:id="rId25"/>
    <p:sldId id="259" r:id="rId26"/>
    <p:sldId id="26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362" autoAdjust="0"/>
  </p:normalViewPr>
  <p:slideViewPr>
    <p:cSldViewPr>
      <p:cViewPr varScale="1">
        <p:scale>
          <a:sx n="68" d="100"/>
          <a:sy n="68" d="100"/>
        </p:scale>
        <p:origin x="-5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3F7C46-3B28-4B39-8259-8BC75C99244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3294A2-DE3B-4071-A0BD-5DED1FC4A2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787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3294A2-DE3B-4071-A0BD-5DED1FC4A20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6219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3EBC1F2-D686-42F1-A548-84E334880B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701C4285-604C-4752-B442-BC3A876C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0.xml"/><Relationship Id="rId18" Type="http://schemas.openxmlformats.org/officeDocument/2006/relationships/slide" Target="slide11.xml"/><Relationship Id="rId3" Type="http://schemas.openxmlformats.org/officeDocument/2006/relationships/slide" Target="slide8.xml"/><Relationship Id="rId21" Type="http://schemas.openxmlformats.org/officeDocument/2006/relationships/slide" Target="slide23.xml"/><Relationship Id="rId7" Type="http://schemas.openxmlformats.org/officeDocument/2006/relationships/slide" Target="slide5.xml"/><Relationship Id="rId12" Type="http://schemas.openxmlformats.org/officeDocument/2006/relationships/slide" Target="slide6.xml"/><Relationship Id="rId17" Type="http://schemas.openxmlformats.org/officeDocument/2006/relationships/slide" Target="slide7.xml"/><Relationship Id="rId2" Type="http://schemas.openxmlformats.org/officeDocument/2006/relationships/slide" Target="slide4.xml"/><Relationship Id="rId16" Type="http://schemas.openxmlformats.org/officeDocument/2006/relationships/slide" Target="slide22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11" Type="http://schemas.openxmlformats.org/officeDocument/2006/relationships/slide" Target="slide21.xml"/><Relationship Id="rId5" Type="http://schemas.openxmlformats.org/officeDocument/2006/relationships/slide" Target="slide16.xml"/><Relationship Id="rId15" Type="http://schemas.openxmlformats.org/officeDocument/2006/relationships/slide" Target="slide18.xml"/><Relationship Id="rId23" Type="http://schemas.openxmlformats.org/officeDocument/2006/relationships/image" Target="../media/image6.emf"/><Relationship Id="rId10" Type="http://schemas.openxmlformats.org/officeDocument/2006/relationships/slide" Target="slide17.xml"/><Relationship Id="rId19" Type="http://schemas.openxmlformats.org/officeDocument/2006/relationships/slide" Target="slide15.xml"/><Relationship Id="rId4" Type="http://schemas.openxmlformats.org/officeDocument/2006/relationships/slide" Target="slide12.xml"/><Relationship Id="rId9" Type="http://schemas.openxmlformats.org/officeDocument/2006/relationships/slide" Target="slide13.xml"/><Relationship Id="rId14" Type="http://schemas.openxmlformats.org/officeDocument/2006/relationships/slide" Target="slide14.xml"/><Relationship Id="rId22" Type="http://schemas.openxmlformats.org/officeDocument/2006/relationships/slide" Target="slide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slide" Target="slide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slide" Target="slide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slide" Target="slide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slide" Target="slide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slide" Target="slide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slide" Target="slide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emf"/><Relationship Id="rId4" Type="http://schemas.openxmlformats.org/officeDocument/2006/relationships/slide" Target="slide2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6.emf"/><Relationship Id="rId7" Type="http://schemas.openxmlformats.org/officeDocument/2006/relationships/image" Target="../media/image1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slide" Target="slide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slide" Target="slide24.xml"/><Relationship Id="rId4" Type="http://schemas.openxmlformats.org/officeDocument/2006/relationships/image" Target="../media/image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slide" Target="slide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slide" Target="slide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slide" Target="slide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slide" Target="slide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slide" Target="slide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slide" Target="slide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slide" Target="slide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emf"/><Relationship Id="rId4" Type="http://schemas.openxmlformats.org/officeDocument/2006/relationships/slide" Target="slide2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slide" Target="slide2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slide" Target="slide2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aclavGelnhausenovekodexu.jpg" TargetMode="External"/><Relationship Id="rId13" Type="http://schemas.openxmlformats.org/officeDocument/2006/relationships/hyperlink" Target="http://commons.wikimedia.org/wiki/File:AnnaSvidnicka_hlava.jpg?uselang=cs" TargetMode="External"/><Relationship Id="rId18" Type="http://schemas.openxmlformats.org/officeDocument/2006/relationships/hyperlink" Target="http://cs.wikipedia.org/wiki/Soubor:Kaja4Gelnhausenkodex.jpg" TargetMode="External"/><Relationship Id="rId3" Type="http://schemas.openxmlformats.org/officeDocument/2006/relationships/hyperlink" Target="http://office.microsoft.com/cs-cz/images/results.aspx?qu=pergamen&amp;ctt=1" TargetMode="External"/><Relationship Id="rId21" Type="http://schemas.openxmlformats.org/officeDocument/2006/relationships/hyperlink" Target="http://cs.wikipedia.org/wiki/Soubor:Ab_Arno%C5%A1t_z_Pardubic.png" TargetMode="External"/><Relationship Id="rId7" Type="http://schemas.openxmlformats.org/officeDocument/2006/relationships/hyperlink" Target="http://cs.wikipedia.org/wiki/Soubor:Wenzel_II_Kuttenberger_Bergordnung_1280_(01).jpg" TargetMode="External"/><Relationship Id="rId12" Type="http://schemas.openxmlformats.org/officeDocument/2006/relationships/hyperlink" Target="http://cs.wikipedia.org/wiki/Soubor:Anna_von_der_Pfalz.jpg" TargetMode="External"/><Relationship Id="rId17" Type="http://schemas.openxmlformats.org/officeDocument/2006/relationships/hyperlink" Target="http://commons.wikimedia.org/wiki/File:Josef_Mathauser_-_P%C5%99emysl_Otakar_II._padl_u_Such%C3%BDch_Krut_v_den_sv._Rufa_1278.jpg?uselang=cs" TargetMode="External"/><Relationship Id="rId2" Type="http://schemas.openxmlformats.org/officeDocument/2006/relationships/hyperlink" Target="http://office.microsoft.com/cs-cz/images/results.aspx?qu=panovn%C3%ADci&amp;ex=1" TargetMode="External"/><Relationship Id="rId16" Type="http://schemas.openxmlformats.org/officeDocument/2006/relationships/hyperlink" Target="http://commons.wikimedia.org/wiki/File:Josef_Mathauser_-_Kr%C3%A1l_Jan_v_bitv%C4%9B_u_Kres%C4%8Daku.jpg?uselang=cs" TargetMode="External"/><Relationship Id="rId20" Type="http://schemas.openxmlformats.org/officeDocument/2006/relationships/hyperlink" Target="http://commons.wikimedia.org/wiki/File:RudolfKase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asik3.jpg" TargetMode="External"/><Relationship Id="rId11" Type="http://schemas.openxmlformats.org/officeDocument/2006/relationships/hyperlink" Target="http://cs.wikipedia.org/wiki/Soubor:Her_Majesty_Bohemian_queen_Blanche.jpg" TargetMode="External"/><Relationship Id="rId5" Type="http://schemas.openxmlformats.org/officeDocument/2006/relationships/hyperlink" Target="http://cs.wikipedia.org/wiki/Soubor:Otakarek2.jpg" TargetMode="External"/><Relationship Id="rId15" Type="http://schemas.openxmlformats.org/officeDocument/2006/relationships/hyperlink" Target="http://cs.wikipedia.org/wiki/Soubor:Golden_Bull_of_Sicily.jpg" TargetMode="External"/><Relationship Id="rId23" Type="http://schemas.openxmlformats.org/officeDocument/2006/relationships/hyperlink" Target="http://commons.wikimedia.org/wiki/File:Charles-University-symbol-4.png?uselang=cs" TargetMode="External"/><Relationship Id="rId10" Type="http://schemas.openxmlformats.org/officeDocument/2006/relationships/hyperlink" Target="http://cs.wikipedia.org/wiki/Soubor:Charles_IV-John_Ocko_votive_picture-fragment.jpg" TargetMode="External"/><Relationship Id="rId19" Type="http://schemas.openxmlformats.org/officeDocument/2006/relationships/hyperlink" Target="http://commons.wikimedia.org/wiki/File:HonzikLuc_pecet.jpg?uselang=cs" TargetMode="External"/><Relationship Id="rId4" Type="http://schemas.openxmlformats.org/officeDocument/2006/relationships/hyperlink" Target="http://office.microsoft.com/cs-cz/images/results.aspx?qu=nemocnice&amp;ctt=1" TargetMode="External"/><Relationship Id="rId9" Type="http://schemas.openxmlformats.org/officeDocument/2006/relationships/hyperlink" Target="http://cs.wikipedia.org/wiki/Soubor:JenikLucvGelnhausenu.jpg" TargetMode="External"/><Relationship Id="rId14" Type="http://schemas.openxmlformats.org/officeDocument/2006/relationships/hyperlink" Target="http://commons.wikimedia.org/wiki/File:Eli%C5%A1ka_Pomo%C5%99ansk%C3%A1.jpg?uselang=cs" TargetMode="External"/><Relationship Id="rId22" Type="http://schemas.openxmlformats.org/officeDocument/2006/relationships/hyperlink" Target="http://commons.wikimedia.org/wiki/File:Germany_Karl_IV_Goldene_Bulle_erteilend.png?uselang=cs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716016" y="1104540"/>
            <a:ext cx="3600400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Tichá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/>
              <a:t>VY_32_INOVACE_ </a:t>
            </a:r>
            <a:r>
              <a:rPr lang="cs-CZ" sz="1600" b="1" kern="0" dirty="0" smtClean="0"/>
              <a:t>D.7.A.18_</a:t>
            </a:r>
            <a:r>
              <a:rPr lang="cs-CZ" sz="1600" b="1" kern="0" dirty="0" err="1" smtClean="0"/>
              <a:t>premyslovci</a:t>
            </a:r>
            <a:r>
              <a:rPr lang="cs-CZ" sz="1600" b="1" kern="0" dirty="0" smtClean="0"/>
              <a:t>_a_</a:t>
            </a:r>
            <a:r>
              <a:rPr lang="cs-CZ" sz="1600" b="1" kern="0" dirty="0" err="1" smtClean="0"/>
              <a:t>lucemburkove</a:t>
            </a:r>
            <a:endParaRPr lang="cs-CZ" sz="1600" b="1" kern="0" dirty="0"/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21.2.2012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sedmý</a:t>
            </a:r>
          </a:p>
          <a:p>
            <a:pPr lvl="0">
              <a:defRPr/>
            </a:pPr>
            <a:r>
              <a:rPr lang="cs-CZ" sz="1600" kern="0" dirty="0"/>
              <a:t>Vzdělávací oblast: Člověk </a:t>
            </a:r>
            <a:r>
              <a:rPr lang="cs-CZ" sz="1600" kern="0" dirty="0" smtClean="0"/>
              <a:t>a </a:t>
            </a:r>
            <a:r>
              <a:rPr lang="cs-CZ" sz="1600" kern="0" dirty="0"/>
              <a:t>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 smtClean="0"/>
              <a:t>Název: Přemyslovci a Lucemburkové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116619" y="1113046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8193" y="6045922"/>
            <a:ext cx="3938023" cy="81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899592" y="4509120"/>
            <a:ext cx="73765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/>
              <a:t> PŘEMYSLOVCI A LUCEMBURKOVÉ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971600" y="5085184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sedmý ročník ZŠ a slouží k opakování Přemyslovců a Lucemburků.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482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132856"/>
            <a:ext cx="7016824" cy="394292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Vytvořte 4 soutěžní skupiny.</a:t>
            </a:r>
          </a:p>
          <a:p>
            <a:r>
              <a:rPr lang="cs-CZ" sz="1200" dirty="0" smtClean="0"/>
              <a:t>Tým si vybere otázku podle svých znalostí. Čísla ve sloupci k danému tématu značí obtížnost otázky </a:t>
            </a:r>
          </a:p>
          <a:p>
            <a:pPr indent="0">
              <a:buNone/>
            </a:pPr>
            <a:r>
              <a:rPr lang="cs-CZ" sz="1200" dirty="0"/>
              <a:t>	</a:t>
            </a:r>
            <a:r>
              <a:rPr lang="cs-CZ" sz="1200" dirty="0" smtClean="0"/>
              <a:t>(1- nejlehčí).</a:t>
            </a:r>
          </a:p>
          <a:p>
            <a:r>
              <a:rPr lang="cs-CZ" sz="1200" dirty="0" smtClean="0"/>
              <a:t>Nad otázkou se mohou poradit (10 sec), odpovídá pouze jeden za celou skupinu. </a:t>
            </a:r>
          </a:p>
          <a:p>
            <a:r>
              <a:rPr lang="cs-CZ" sz="1200" dirty="0" smtClean="0"/>
              <a:t>Soutěžní skupiny se střídají po jedné otázce.</a:t>
            </a:r>
          </a:p>
          <a:p>
            <a:r>
              <a:rPr lang="cs-CZ" sz="1200" dirty="0" smtClean="0"/>
              <a:t>Body se zaznamenávají na tabuli, je zvolen jeden zapisovatel (ten se neúčastní soutěže).</a:t>
            </a:r>
          </a:p>
          <a:p>
            <a:r>
              <a:rPr lang="cs-CZ" sz="1200" dirty="0" smtClean="0"/>
              <a:t>Vítězí skupina s nejvyšším počtem bodů.</a:t>
            </a:r>
          </a:p>
          <a:p>
            <a:r>
              <a:rPr lang="cs-CZ" sz="1200" dirty="0" smtClean="0"/>
              <a:t>Pokud by vybírající tým nevěděl odpověď na otázku, může na ni odpovědět kterákoliv skupina. Získá za ni ale 	jen jeden bod.</a:t>
            </a:r>
            <a:endParaRPr lang="cs-CZ" sz="1200" dirty="0"/>
          </a:p>
          <a:p>
            <a:r>
              <a:rPr lang="cs-CZ" sz="1200" dirty="0" smtClean="0"/>
              <a:t>Pokud by některý hráč jiného týmu odpověď vykřikl, ztrácí jeho skupina možnost volby otázky a čeká než 	proběhne jedno celé kolo.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8000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Sbírejte body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39902281"/>
              </p:ext>
            </p:extLst>
          </p:nvPr>
        </p:nvGraphicFramePr>
        <p:xfrm>
          <a:off x="899592" y="2348880"/>
          <a:ext cx="7344816" cy="3278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728192"/>
                <a:gridCol w="1395293"/>
                <a:gridCol w="1497212"/>
                <a:gridCol w="1355967"/>
              </a:tblGrid>
              <a:tr h="876155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Přemyslovci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Lucemburkové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Významné roky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Osobnost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Co je to?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91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" action="ppaction://hlinksldjump"/>
                        </a:rPr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3" action="ppaction://hlinksldjump"/>
                        </a:rPr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4" action="ppaction://hlinksldjump"/>
                        </a:rPr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5" action="ppaction://hlinksldjump"/>
                        </a:rPr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6" action="ppaction://hlinksldjump"/>
                        </a:rPr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1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7" action="ppaction://hlinksldjump"/>
                        </a:rPr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8" action="ppaction://hlinksldjump"/>
                        </a:rPr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9" action="ppaction://hlinksldjump"/>
                        </a:rPr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0" action="ppaction://hlinksldjump"/>
                        </a:rPr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1" action="ppaction://hlinksldjump"/>
                        </a:rPr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1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2" action="ppaction://hlinksldjump"/>
                        </a:rPr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3" action="ppaction://hlinksldjump"/>
                        </a:rPr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4" action="ppaction://hlinksldjump"/>
                        </a:rPr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5" action="ppaction://hlinksldjump"/>
                        </a:rPr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6" action="ppaction://hlinksldjump"/>
                        </a:rPr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1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7" action="ppaction://hlinksldjump"/>
                        </a:rPr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8" action="ppaction://hlinksldjump"/>
                        </a:rPr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9" action="ppaction://hlinksldjump"/>
                        </a:rPr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0" action="ppaction://hlinksldjump"/>
                        </a:rPr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1" action="ppaction://hlinksldjump"/>
                        </a:rPr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>
            <a:hlinkClick r:id="rId22" action="ppaction://hlinksldjump"/>
          </p:cNvPr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42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Přemyslovci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2142728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1</a:t>
            </a:r>
          </a:p>
          <a:p>
            <a:pPr marL="285750" indent="-285750"/>
            <a:r>
              <a:rPr lang="cs-CZ" dirty="0" smtClean="0"/>
              <a:t>Kterému přemyslovskému panovníkovi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se přezdívalo „král železný a zlatý“?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</a:t>
            </a:r>
          </a:p>
          <a:p>
            <a:pPr marL="285750" indent="-28575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486916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Přemysl Otakar II. (1253-1278)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Soubor:Otakarek2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5334" y="1844824"/>
            <a:ext cx="1515058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431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Přemyslovci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2532351"/>
            <a:ext cx="6400800" cy="1482436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2</a:t>
            </a:r>
          </a:p>
          <a:p>
            <a:pPr marL="285750" indent="-285750"/>
            <a:r>
              <a:rPr lang="cs-CZ" dirty="0" smtClean="0"/>
              <a:t>Jak se jmenoval poslední panovník z rodu Přemyslovců?</a:t>
            </a:r>
          </a:p>
          <a:p>
            <a:pPr indent="0">
              <a:buNone/>
            </a:pPr>
            <a:r>
              <a:rPr lang="cs-CZ" dirty="0" smtClean="0"/>
              <a:t>	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4437112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III. </a:t>
            </a:r>
          </a:p>
          <a:p>
            <a:r>
              <a:rPr lang="cs-CZ" dirty="0" smtClean="0"/>
              <a:t>král český, polský a uherský (1305-1306)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Soubor:Vasik3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1623" y="1772816"/>
            <a:ext cx="1338724" cy="3917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265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přemyslovci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04864"/>
            <a:ext cx="6400800" cy="2430760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3</a:t>
            </a:r>
          </a:p>
          <a:p>
            <a:pPr marL="285750" indent="-285750"/>
            <a:r>
              <a:rPr lang="cs-CZ" dirty="0" smtClean="0"/>
              <a:t>Za kterého přemyslovského panovníka vládl českému království Ota Braniborský? Toto období je označováno jako „Braniboři v Čechách“.</a:t>
            </a:r>
          </a:p>
          <a:p>
            <a:pPr indent="0">
              <a:buNone/>
            </a:pPr>
            <a:r>
              <a:rPr lang="cs-CZ" dirty="0" smtClean="0"/>
              <a:t>	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777981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 Václava II. (1283-1305)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Soubor:Wenzel II Kuttenberger Bergordnung 1280 (01)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8811" y="3540566"/>
            <a:ext cx="3286783" cy="210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48811" y="5382498"/>
            <a:ext cx="3312368" cy="2616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Václav II. uděluje kutnohorským dolům horní řád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xmlns="" val="2619443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Přemyslovci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2502768"/>
          </a:xfrm>
        </p:spPr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cs-CZ" dirty="0" smtClean="0"/>
              <a:t>Otázka 4</a:t>
            </a:r>
          </a:p>
          <a:p>
            <a:pPr marL="285750" indent="-285750"/>
            <a:r>
              <a:rPr lang="cs-CZ" dirty="0" smtClean="0"/>
              <a:t>Jak se jmenoval bratr Anežky Přemyslovny?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Anežka se během svého života věnovala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charitě, založila špitál a klášter.</a:t>
            </a:r>
            <a:r>
              <a:rPr lang="cs-CZ" dirty="0"/>
              <a:t> 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Později byla označena </a:t>
            </a:r>
            <a:r>
              <a:rPr lang="cs-CZ" dirty="0"/>
              <a:t>za </a:t>
            </a:r>
            <a:r>
              <a:rPr lang="cs-CZ" dirty="0" smtClean="0"/>
              <a:t>svatou.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515719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I. (1230-1253)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Soubor:VaclavGelnhausenovekodexu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92896"/>
            <a:ext cx="2102150" cy="315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280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1854696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dirty="0" smtClean="0"/>
              <a:t>Otázka 1</a:t>
            </a:r>
          </a:p>
          <a:p>
            <a:pPr marL="285750" indent="-285750"/>
            <a:r>
              <a:rPr lang="cs-CZ" dirty="0" smtClean="0"/>
              <a:t>Jak se jmenoval první král z rodu Lucemburků,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který vládl českému království?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189" y="490932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 Lucemburský (1310-1346)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Soubor:JenikLucvGelnhausenu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4737" y="2708920"/>
            <a:ext cx="2019669" cy="3029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77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lucemburkové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12119" y="2578161"/>
            <a:ext cx="6400800" cy="2286744"/>
          </a:xfrm>
        </p:spPr>
        <p:txBody>
          <a:bodyPr/>
          <a:lstStyle/>
          <a:p>
            <a:pPr indent="0">
              <a:buNone/>
            </a:pPr>
            <a:r>
              <a:rPr lang="cs-CZ" dirty="0"/>
              <a:t>Otázka </a:t>
            </a:r>
            <a:r>
              <a:rPr lang="cs-CZ" dirty="0" smtClean="0"/>
              <a:t>2</a:t>
            </a:r>
            <a:endParaRPr lang="cs-CZ" dirty="0"/>
          </a:p>
          <a:p>
            <a:pPr marL="285750" indent="-285750"/>
            <a:r>
              <a:rPr lang="cs-CZ" dirty="0" smtClean="0"/>
              <a:t>Na kterém královském dvoře byl vychováván budoucí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český král Karel IV.?</a:t>
            </a:r>
            <a:endParaRPr lang="cs-CZ" dirty="0"/>
          </a:p>
          <a:p>
            <a:pPr indent="0">
              <a:buNone/>
            </a:pPr>
            <a:r>
              <a:rPr lang="cs-CZ" dirty="0"/>
              <a:t>	_____________________________________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59832" y="4864905"/>
            <a:ext cx="37861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Byl vychováván na francouzském dvoře.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Soubor:Charles IV-John Ocko votive picture-fragment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1676" y="3330205"/>
            <a:ext cx="1584176" cy="2314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985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lucemburkové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86756" y="2483501"/>
            <a:ext cx="5977346" cy="2428781"/>
          </a:xfrm>
        </p:spPr>
        <p:txBody>
          <a:bodyPr/>
          <a:lstStyle/>
          <a:p>
            <a:pPr indent="0">
              <a:buNone/>
            </a:pPr>
            <a:r>
              <a:rPr lang="cs-CZ" dirty="0"/>
              <a:t>Otázka </a:t>
            </a:r>
            <a:r>
              <a:rPr lang="cs-CZ" dirty="0" smtClean="0"/>
              <a:t>3</a:t>
            </a:r>
            <a:endParaRPr lang="cs-CZ" dirty="0"/>
          </a:p>
          <a:p>
            <a:pPr marL="285750" indent="-285750"/>
            <a:r>
              <a:rPr lang="cs-CZ" dirty="0" smtClean="0"/>
              <a:t>Kterými jazyky hovořil Karel IV.? (vyjmenuj všech pět)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_____________________________________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_____________________________________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5116542"/>
            <a:ext cx="41919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rancouzsky, latinsky, německy, česky, italsky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6010" y="4287147"/>
            <a:ext cx="1400751" cy="777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2415" y="4373436"/>
            <a:ext cx="1936373" cy="1383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21057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2644119"/>
            <a:ext cx="6400800" cy="2718791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dirty="0"/>
              <a:t>Otázka </a:t>
            </a:r>
            <a:r>
              <a:rPr lang="cs-CZ" dirty="0" smtClean="0"/>
              <a:t>4</a:t>
            </a:r>
            <a:endParaRPr lang="cs-CZ" dirty="0"/>
          </a:p>
          <a:p>
            <a:pPr marL="285750" indent="-285750"/>
            <a:r>
              <a:rPr lang="cs-CZ" dirty="0" smtClean="0"/>
              <a:t>Vyjmenujte všechny manželky Karla IV.</a:t>
            </a:r>
            <a:endParaRPr lang="cs-CZ" dirty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</a:t>
            </a:r>
            <a:endParaRPr lang="cs-CZ" dirty="0"/>
          </a:p>
          <a:p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 descr="Soubor:Her Majesty Bohemian queen Blanch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44420">
            <a:off x="995211" y="788343"/>
            <a:ext cx="1035542" cy="180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6337" y="2432971"/>
            <a:ext cx="1375168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Blanka z </a:t>
            </a:r>
            <a:r>
              <a:rPr lang="cs-CZ" sz="1200" b="1" dirty="0" err="1" smtClean="0"/>
              <a:t>Valois</a:t>
            </a:r>
            <a:endParaRPr lang="cs-CZ" sz="1200" b="1" dirty="0"/>
          </a:p>
        </p:txBody>
      </p:sp>
      <p:pic>
        <p:nvPicPr>
          <p:cNvPr id="8196" name="Picture 4" descr="Soubor:Anna von der Pfalz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5294" y="3513526"/>
            <a:ext cx="1095375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8560" y="5112593"/>
            <a:ext cx="1336565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Anna Falcká</a:t>
            </a:r>
            <a:endParaRPr lang="cs-CZ" sz="1200" b="1" dirty="0"/>
          </a:p>
        </p:txBody>
      </p:sp>
      <p:pic>
        <p:nvPicPr>
          <p:cNvPr id="8198" name="Picture 6" descr="File:AnnaSvidnicka hlava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49798">
            <a:off x="6823838" y="975313"/>
            <a:ext cx="1273326" cy="126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58324" y="2215897"/>
            <a:ext cx="1789883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Anna Svídnická</a:t>
            </a:r>
            <a:endParaRPr lang="cs-CZ" sz="1200" b="1" dirty="0"/>
          </a:p>
        </p:txBody>
      </p:sp>
      <p:pic>
        <p:nvPicPr>
          <p:cNvPr id="8200" name="Picture 8" descr="http://upload.wikimedia.org/wikipedia/commons/2/21/Eli%C5%A1ka_Pomo%C5%99ansk%C3%A1.jpg?uselang=cs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3592" y="3430967"/>
            <a:ext cx="10668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13840" y="5102217"/>
            <a:ext cx="1465988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Eliška Pomořanská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131266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roky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2646784"/>
          </a:xfrm>
        </p:spPr>
        <p:txBody>
          <a:bodyPr/>
          <a:lstStyle/>
          <a:p>
            <a:pPr indent="0">
              <a:buNone/>
            </a:pPr>
            <a:r>
              <a:rPr lang="cs-CZ" dirty="0"/>
              <a:t>Otázka </a:t>
            </a:r>
            <a:r>
              <a:rPr lang="cs-CZ" dirty="0" smtClean="0"/>
              <a:t>1</a:t>
            </a:r>
            <a:endParaRPr lang="cs-CZ" dirty="0"/>
          </a:p>
          <a:p>
            <a:pPr marL="285750" indent="-285750"/>
            <a:r>
              <a:rPr lang="cs-CZ" dirty="0" smtClean="0"/>
              <a:t>Ve kterém roce získal Přemysl Otakar I.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listinu, ve které byl zaručen českým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panovníkům dědičný královský titul?</a:t>
            </a:r>
            <a:r>
              <a:rPr lang="cs-CZ" dirty="0"/>
              <a:t>	</a:t>
            </a:r>
            <a:r>
              <a:rPr lang="cs-CZ" dirty="0" smtClean="0"/>
              <a:t>_______________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4725144"/>
            <a:ext cx="1042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Rok 1212</a:t>
            </a:r>
            <a:endParaRPr lang="cs-CZ" dirty="0"/>
          </a:p>
        </p:txBody>
      </p:sp>
      <p:pic>
        <p:nvPicPr>
          <p:cNvPr id="5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 descr="Soubor:Golden Bull of Sicily.jp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25469">
            <a:off x="5814796" y="2267366"/>
            <a:ext cx="2202245" cy="312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84168" y="5301208"/>
            <a:ext cx="1872208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Zlatá bula sicilská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370024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roky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2502768"/>
          </a:xfrm>
        </p:spPr>
        <p:txBody>
          <a:bodyPr/>
          <a:lstStyle/>
          <a:p>
            <a:pPr indent="0">
              <a:buNone/>
            </a:pPr>
            <a:r>
              <a:rPr lang="cs-CZ" dirty="0"/>
              <a:t>Otázka </a:t>
            </a:r>
            <a:r>
              <a:rPr lang="cs-CZ" dirty="0" smtClean="0"/>
              <a:t>2</a:t>
            </a:r>
            <a:endParaRPr lang="cs-CZ" dirty="0"/>
          </a:p>
          <a:p>
            <a:pPr marL="285750" indent="-285750"/>
            <a:r>
              <a:rPr lang="cs-CZ" dirty="0" smtClean="0"/>
              <a:t>Ve kterém roce zahynul otec Karla IV. v bitvě u Kresčaku během tzv. Stoleté války?</a:t>
            </a:r>
            <a:endParaRPr lang="cs-CZ" dirty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</a:t>
            </a:r>
            <a:endParaRPr lang="cs-CZ" dirty="0"/>
          </a:p>
          <a:p>
            <a:pPr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39752" y="4581128"/>
            <a:ext cx="1042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Rok 1346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 descr="http://upload.wikimedia.org/wikipedia/commons/b/b1/Josef_Mathauser_-_Kr%C3%A1l_Jan_v_bitv%C4%9B_u_Kres%C4%8Daku.jpg?uselang=cs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9122" y="3468055"/>
            <a:ext cx="3456384" cy="222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232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roky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2574776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3</a:t>
            </a:r>
          </a:p>
          <a:p>
            <a:pPr marL="285750" indent="-285750"/>
            <a:r>
              <a:rPr lang="cs-CZ" dirty="0" smtClean="0"/>
              <a:t>Ve kterém roce zemřel otec Václava II. v bitvě na Moravském poli?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72531" y="4930318"/>
            <a:ext cx="1042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Rok 1278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 descr="File:Josef Mathauser - Přemysl Otakar II. padl u Suchých Krut v den sv. Rufa 1278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9000"/>
            <a:ext cx="3335573" cy="215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859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roky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2358752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4</a:t>
            </a:r>
          </a:p>
          <a:p>
            <a:pPr marL="285750" indent="-285750"/>
            <a:r>
              <a:rPr lang="cs-CZ" dirty="0" smtClean="0"/>
              <a:t>Ve kterém roce bylo založeno pražské arcibiskupství?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4677390"/>
            <a:ext cx="1042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Rok 1344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2541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333343"/>
            <a:ext cx="6400800" cy="2646783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dirty="0" smtClean="0"/>
              <a:t>Otázka 1</a:t>
            </a:r>
          </a:p>
          <a:p>
            <a:pPr marL="285750" indent="-285750"/>
            <a:r>
              <a:rPr lang="cs-CZ" dirty="0" smtClean="0"/>
              <a:t>V českém království byl označen „OTEC VLASTI“.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Který český panovník je takto pojmenován?</a:t>
            </a:r>
            <a:endParaRPr lang="cs-CZ" dirty="0"/>
          </a:p>
          <a:p>
            <a:pPr indent="0">
              <a:buNone/>
            </a:pPr>
            <a:r>
              <a:rPr lang="cs-CZ" dirty="0" smtClean="0"/>
              <a:t>	___________________________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67744" y="5157192"/>
            <a:ext cx="21364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Karel IV. (1346-1378)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 descr="Soubor:Kaja4Gelnhausenkodex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16599"/>
            <a:ext cx="2235280" cy="302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866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2646784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2</a:t>
            </a:r>
          </a:p>
          <a:p>
            <a:pPr marL="285750" indent="-285750"/>
            <a:r>
              <a:rPr lang="cs-CZ" dirty="0" smtClean="0"/>
              <a:t>Který český panovník získal přízvisko „král cizinec“?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	__________________________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3968" y="4959895"/>
            <a:ext cx="29876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Jan Lucemburský </a:t>
            </a:r>
            <a:r>
              <a:rPr lang="cs-CZ" sz="2000" dirty="0" smtClean="0"/>
              <a:t>(1310-1346)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4" name="Picture 2" descr="File:HonzikLuc pecet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1728" y="3429000"/>
            <a:ext cx="1951444" cy="200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61728" y="5459464"/>
            <a:ext cx="2088232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Pečeť Jana Lucemburského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316732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1180" y="2464783"/>
            <a:ext cx="6400800" cy="2646784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3</a:t>
            </a:r>
          </a:p>
          <a:p>
            <a:pPr marL="285750" indent="-285750"/>
            <a:r>
              <a:rPr lang="cs-CZ" dirty="0" smtClean="0"/>
              <a:t>S kým soupeřil český král s přízviskem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„král železný </a:t>
            </a:r>
            <a:r>
              <a:rPr lang="cs-CZ" dirty="0"/>
              <a:t>a </a:t>
            </a:r>
            <a:r>
              <a:rPr lang="cs-CZ" dirty="0" smtClean="0"/>
              <a:t>zlatý“ o římskou korunu?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18780" y="5134550"/>
            <a:ext cx="1953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Rudolf Habsburský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8" name="Picture 2" descr="File:RudolfKas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2" y="2204864"/>
            <a:ext cx="2145227" cy="332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984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53375" y="3351275"/>
            <a:ext cx="6400800" cy="2502768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4</a:t>
            </a:r>
          </a:p>
          <a:p>
            <a:pPr marL="285750" indent="-285750"/>
            <a:r>
              <a:rPr lang="cs-CZ" dirty="0"/>
              <a:t> </a:t>
            </a:r>
            <a:r>
              <a:rPr lang="cs-CZ" dirty="0" smtClean="0"/>
              <a:t>Jak se jmenoval první pražský arcibiskup?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39752" y="4869160"/>
            <a:ext cx="18140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Arnošt z Pardubic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2" name="Picture 2" descr="Soubor:Ab Arnošt z Pardubic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33747"/>
            <a:ext cx="3420504" cy="2035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40676" y="4418748"/>
            <a:ext cx="2664296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Znak arcibiskupa Arnošta z Pardubic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57617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767082"/>
            <a:ext cx="6400800" cy="2574776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1</a:t>
            </a:r>
          </a:p>
          <a:p>
            <a:pPr marL="285750" indent="-285750"/>
            <a:r>
              <a:rPr lang="cs-CZ" dirty="0"/>
              <a:t> </a:t>
            </a:r>
            <a:r>
              <a:rPr lang="cs-CZ" dirty="0" smtClean="0"/>
              <a:t>Jak se nazývá listina, ve které je potvrzen dědičný královský titul pro české panovníky?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5157192"/>
            <a:ext cx="17684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Zlatá bula sicilská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6" name="Picture 2" descr="Soubor:Golden Bull of Sicily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44967">
            <a:off x="6663034" y="1124744"/>
            <a:ext cx="147220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518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1"/>
            <a:ext cx="6400800" cy="2646784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2</a:t>
            </a:r>
          </a:p>
          <a:p>
            <a:pPr marL="285750" indent="-285750"/>
            <a:r>
              <a:rPr lang="cs-CZ" dirty="0" smtClean="0"/>
              <a:t>Vysvětli pojem „špitál“.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5301208"/>
            <a:ext cx="11512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nemocnice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0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621721"/>
            <a:ext cx="1537023" cy="864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51037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268760"/>
            <a:ext cx="6400800" cy="685800"/>
          </a:xfrm>
        </p:spPr>
        <p:txBody>
          <a:bodyPr/>
          <a:lstStyle/>
          <a:p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0743" y="2353015"/>
            <a:ext cx="6400800" cy="2574776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3</a:t>
            </a:r>
          </a:p>
          <a:p>
            <a:pPr marL="285750" indent="-285750"/>
            <a:r>
              <a:rPr lang="cs-CZ" dirty="0" smtClean="0"/>
              <a:t>Co je to sňatková politika?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5116542"/>
            <a:ext cx="68983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Karel IV. získával území bez boje pomocí výhodně uzavřených manželství.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237312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58" name="Picture 2" descr="File:Germany Karl IV Goldene Bulle erteilend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9381" y="1105672"/>
            <a:ext cx="2320305" cy="352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16216" y="4633242"/>
            <a:ext cx="180020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Karel IV. S manželkou Annou Svídnickou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67233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68043" y="1377356"/>
            <a:ext cx="6400800" cy="685800"/>
          </a:xfrm>
        </p:spPr>
        <p:txBody>
          <a:bodyPr/>
          <a:lstStyle/>
          <a:p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68043" y="2520357"/>
            <a:ext cx="6400800" cy="2574776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Otázka 4</a:t>
            </a:r>
          </a:p>
          <a:p>
            <a:pPr marL="285750" indent="-285750"/>
            <a:r>
              <a:rPr lang="cs-CZ" dirty="0" smtClean="0"/>
              <a:t>Kdo je to rektor?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</a:t>
            </a:r>
          </a:p>
          <a:p>
            <a:pPr indent="0">
              <a:buNone/>
            </a:pPr>
            <a:r>
              <a:rPr lang="cs-CZ" dirty="0"/>
              <a:t>	_</a:t>
            </a:r>
            <a:r>
              <a:rPr lang="cs-CZ" dirty="0" smtClean="0"/>
              <a:t>_______________________________</a:t>
            </a:r>
          </a:p>
        </p:txBody>
      </p:sp>
      <p:sp>
        <p:nvSpPr>
          <p:cNvPr id="4" name="Obdélník 3"/>
          <p:cNvSpPr/>
          <p:nvPr/>
        </p:nvSpPr>
        <p:spPr>
          <a:xfrm>
            <a:off x="2368975" y="5311156"/>
            <a:ext cx="28914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Osoba stojící v čele univerzity.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6835" y="6319268"/>
            <a:ext cx="912527" cy="513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4" name="Picture 2" descr="File:Charles-University-symbol-4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8563" y="1350716"/>
            <a:ext cx="26642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68643" y="4048225"/>
            <a:ext cx="158417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Znak Univerzity Karlovy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1637540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764704"/>
            <a:ext cx="6400800" cy="685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Použité zdroje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093733" y="1340768"/>
            <a:ext cx="705678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sz="1000" dirty="0" smtClean="0"/>
              <a:t>Klipart [ on-line] 2012 [cit. 2012-02-20]. Dostupné na www:</a:t>
            </a:r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 smtClean="0">
                <a:hlinkClick r:id="rId2"/>
              </a:rPr>
              <a:t>http://office.microsoft.com/cs-cz/images/results.aspx?qu=panovn%C3%ADci&amp;ex=1#ai:MC900391462|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3"/>
              </a:rPr>
              <a:t>http://office.microsoft.com/cs-cz/images/results.aspx?qu=pergamen&amp;ctt=1#ai:MP900404890|mt:0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3"/>
              </a:rPr>
              <a:t>http://office.microsoft.com/cs-cz/images/results.aspx?qu=pergamen&amp;ctt=1#ai:MC900239011|mt:0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4"/>
              </a:rPr>
              <a:t>http://office.microsoft.com/cs-cz/images/results.aspx?qu=nemocnice&amp;ctt=1#ai:MC900331728|mt:0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pPr marL="68580"/>
            <a:endParaRPr lang="cs-CZ" sz="1000" dirty="0" smtClean="0"/>
          </a:p>
          <a:p>
            <a:pPr marL="68580"/>
            <a:r>
              <a:rPr lang="cs-CZ" sz="1000" dirty="0" smtClean="0"/>
              <a:t>Uvedené zdroje [ on-line] 2.2.2012 [cit. 2012-02-20]. Dostupné pod licencí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 </a:t>
            </a:r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cs.wikipedia.org/wiki/Soubor:Otakarek2.jpg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cs.wikipedia.org/wiki/Soubor:Vasik3.jpg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7"/>
              </a:rPr>
              <a:t>http://cs.wikipedia.org/wiki/Soubor:Wenzel_II_Kuttenberger_Bergordnung_1280_(01).</a:t>
            </a:r>
            <a:r>
              <a:rPr lang="cs-CZ" sz="1000" dirty="0" smtClean="0">
                <a:hlinkClick r:id="rId7"/>
              </a:rPr>
              <a:t>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cs.wikipedia.org/wiki/Soubor:VaclavGelnhausenovekodexu.jpg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cs.wikipedia.org/wiki/Soubor:JenikLucvGelnhausenu.jpg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0"/>
              </a:rPr>
              <a:t>http://</a:t>
            </a:r>
            <a:r>
              <a:rPr lang="cs-CZ" sz="1000" dirty="0" smtClean="0">
                <a:hlinkClick r:id="rId10"/>
              </a:rPr>
              <a:t>cs.wikipedia.org/wiki/Soubor:Charles_IV-John_Ocko_votive_picture-fragment.jpg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1"/>
              </a:rPr>
              <a:t>http://</a:t>
            </a:r>
            <a:r>
              <a:rPr lang="cs-CZ" sz="1000" dirty="0" smtClean="0">
                <a:hlinkClick r:id="rId11"/>
              </a:rPr>
              <a:t>cs.wikipedia.org/wiki/Soubor:Her_Majesty_Bohemian_queen_Blanche.jpg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2"/>
              </a:rPr>
              <a:t>http://</a:t>
            </a:r>
            <a:r>
              <a:rPr lang="cs-CZ" sz="1000" dirty="0" smtClean="0">
                <a:hlinkClick r:id="rId12"/>
              </a:rPr>
              <a:t>cs.wikipedia.org/wiki/Soubor:Anna_von_der_Pfalz.jpg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3"/>
              </a:rPr>
              <a:t>http://</a:t>
            </a:r>
            <a:r>
              <a:rPr lang="cs-CZ" sz="1000" dirty="0" smtClean="0">
                <a:hlinkClick r:id="rId13"/>
              </a:rPr>
              <a:t>commons.wikimedia.org/wiki/File:AnnaSvidnicka_hlava.jpg?uselang=cs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4"/>
              </a:rPr>
              <a:t>http://</a:t>
            </a:r>
            <a:r>
              <a:rPr lang="cs-CZ" sz="1000" dirty="0" smtClean="0">
                <a:hlinkClick r:id="rId14"/>
              </a:rPr>
              <a:t>commons.wikimedia.org/wiki/File:Eli%C5%A1ka_Pomo%C5%99ansk%C3%A1.jpg?uselang=cs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5"/>
              </a:rPr>
              <a:t>http://</a:t>
            </a:r>
            <a:r>
              <a:rPr lang="cs-CZ" sz="1000" dirty="0" smtClean="0">
                <a:hlinkClick r:id="rId15"/>
              </a:rPr>
              <a:t>cs.wikipedia.org/wiki/Soubor:Golden_Bull_of_Sicily.jpg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6"/>
              </a:rPr>
              <a:t>http://commons.wikimedia.org/wiki/File:Josef_Mathauser_-_</a:t>
            </a:r>
            <a:r>
              <a:rPr lang="cs-CZ" sz="1000" dirty="0" smtClean="0">
                <a:hlinkClick r:id="rId16"/>
              </a:rPr>
              <a:t>Kr%C3%A1l_Jan_v_bitv%C4%9B_u_Kres%C4%8Daku.jpg?uselang=cs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7"/>
              </a:rPr>
              <a:t>http://commons.wikimedia.org/wiki/File:Josef_Mathauser_-_P%C5%99emysl_Otakar_II._padl_u_Such%C3%BDch_Krut_v_den_sv._</a:t>
            </a:r>
            <a:r>
              <a:rPr lang="cs-CZ" sz="1000" dirty="0" smtClean="0">
                <a:hlinkClick r:id="rId17"/>
              </a:rPr>
              <a:t>Rufa_1278.jpg?uselang=cs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8"/>
              </a:rPr>
              <a:t>http://</a:t>
            </a:r>
            <a:r>
              <a:rPr lang="cs-CZ" sz="1000" dirty="0" smtClean="0">
                <a:hlinkClick r:id="rId18"/>
              </a:rPr>
              <a:t>cs.wikipedia.org/wiki/Soubor:Kaja4Gelnhausenkodex.jpg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19"/>
              </a:rPr>
              <a:t>http://</a:t>
            </a:r>
            <a:r>
              <a:rPr lang="cs-CZ" sz="1000" dirty="0" smtClean="0">
                <a:hlinkClick r:id="rId19"/>
              </a:rPr>
              <a:t>commons.wikimedia.org/wiki/File:HonzikLuc_pecet.jpg?uselang=cs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20"/>
              </a:rPr>
              <a:t>http://</a:t>
            </a:r>
            <a:r>
              <a:rPr lang="cs-CZ" sz="1000" dirty="0" smtClean="0">
                <a:hlinkClick r:id="rId20"/>
              </a:rPr>
              <a:t>commons.wikimedia.org/wiki/File:RudolfKase.jpg?uselang=cs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21"/>
              </a:rPr>
              <a:t>http://</a:t>
            </a:r>
            <a:r>
              <a:rPr lang="cs-CZ" sz="1000" dirty="0" smtClean="0">
                <a:hlinkClick r:id="rId21"/>
              </a:rPr>
              <a:t>cs.wikipedia.org/wiki/Soubor:Ab_Arno%C5%A1t_z_Pardubic.png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22"/>
              </a:rPr>
              <a:t>http://</a:t>
            </a:r>
            <a:r>
              <a:rPr lang="cs-CZ" sz="1000" dirty="0" smtClean="0">
                <a:hlinkClick r:id="rId22"/>
              </a:rPr>
              <a:t>commons.wikimedia.org/wiki/File:Germany_Karl_IV_Goldene_Bulle_erteilend.png?uselang=cs</a:t>
            </a:r>
            <a:endParaRPr lang="cs-CZ" sz="1000" dirty="0" smtClean="0"/>
          </a:p>
          <a:p>
            <a:pPr marL="354330" indent="-285750">
              <a:buFont typeface="Arial" pitchFamily="34" charset="0"/>
              <a:buChar char="•"/>
            </a:pPr>
            <a:r>
              <a:rPr lang="cs-CZ" sz="1000" dirty="0">
                <a:hlinkClick r:id="rId23"/>
              </a:rPr>
              <a:t>http://</a:t>
            </a:r>
            <a:r>
              <a:rPr lang="cs-CZ" sz="1000" dirty="0" smtClean="0">
                <a:hlinkClick r:id="rId23"/>
              </a:rPr>
              <a:t>commons.wikimedia.org/wiki/File:Charles-University-symbol-4.png?uselang=cs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xmlns="" val="229288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32856"/>
            <a:ext cx="7056784" cy="3816424"/>
          </a:xfrm>
        </p:spPr>
        <p:txBody>
          <a:bodyPr>
            <a:noAutofit/>
          </a:bodyPr>
          <a:lstStyle/>
          <a:p>
            <a:pPr marL="6858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cs-CZ" sz="1000" b="1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Anotace		</a:t>
            </a:r>
            <a:r>
              <a:rPr lang="cs-CZ" sz="1200" b="1" dirty="0" smtClean="0"/>
              <a:t>	</a:t>
            </a:r>
            <a:r>
              <a:rPr lang="cs-CZ" sz="1200" dirty="0" smtClean="0"/>
              <a:t>Prezentace </a:t>
            </a:r>
            <a:r>
              <a:rPr lang="cs-CZ" sz="1200" dirty="0" smtClean="0"/>
              <a:t>je určena pro sedmý ročník ZŠ </a:t>
            </a:r>
            <a:r>
              <a:rPr lang="cs-CZ" sz="1200" dirty="0" smtClean="0"/>
              <a:t>a slouží </a:t>
            </a:r>
            <a:r>
              <a:rPr lang="cs-CZ" sz="1200" dirty="0"/>
              <a:t>k opakování </a:t>
            </a:r>
            <a:r>
              <a:rPr lang="cs-CZ" sz="1200" dirty="0" smtClean="0"/>
              <a:t>látky </a:t>
            </a:r>
            <a:r>
              <a:rPr lang="cs-CZ" sz="1200" dirty="0" smtClean="0"/>
              <a:t>			Přemyslovci a </a:t>
            </a:r>
            <a:r>
              <a:rPr lang="cs-CZ" sz="1200" dirty="0" err="1" smtClean="0"/>
              <a:t>Lucemburkové</a:t>
            </a:r>
            <a:r>
              <a:rPr lang="cs-CZ" sz="1200" dirty="0" smtClean="0"/>
              <a:t>.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Autor		</a:t>
            </a:r>
            <a:r>
              <a:rPr lang="cs-CZ" sz="1200" b="1" dirty="0" smtClean="0"/>
              <a:t>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Tichá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Jazyk		</a:t>
            </a:r>
            <a:r>
              <a:rPr lang="cs-CZ" sz="1200" b="1" dirty="0" smtClean="0"/>
              <a:t>	</a:t>
            </a:r>
            <a:r>
              <a:rPr lang="cs-CZ" sz="1200" dirty="0" smtClean="0"/>
              <a:t>Čeština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Očekávaný výstup	</a:t>
            </a:r>
            <a:r>
              <a:rPr lang="cs-CZ" sz="1200" b="1" dirty="0" smtClean="0"/>
              <a:t>	</a:t>
            </a:r>
            <a:r>
              <a:rPr lang="cs-CZ" sz="1200" dirty="0" smtClean="0"/>
              <a:t>Žáci </a:t>
            </a:r>
            <a:r>
              <a:rPr lang="cs-CZ" sz="1200" dirty="0" smtClean="0"/>
              <a:t>uvedou významné panovníky z rodu Přemyslovců </a:t>
            </a:r>
            <a:endParaRPr lang="cs-CZ" sz="1200" dirty="0" smtClean="0"/>
          </a:p>
          <a:p>
            <a:pPr indent="-34290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s-CZ" sz="1200" dirty="0" smtClean="0"/>
              <a:t>	</a:t>
            </a:r>
            <a:r>
              <a:rPr lang="cs-CZ" sz="1200" dirty="0" smtClean="0"/>
              <a:t>		</a:t>
            </a:r>
            <a:r>
              <a:rPr lang="cs-CZ" sz="1200" dirty="0" smtClean="0"/>
              <a:t>a </a:t>
            </a:r>
            <a:r>
              <a:rPr lang="cs-CZ" sz="1200" dirty="0" smtClean="0"/>
              <a:t>Lucemburků, upozorní </a:t>
            </a:r>
            <a:r>
              <a:rPr lang="cs-CZ" sz="1200" dirty="0" smtClean="0"/>
              <a:t>na </a:t>
            </a:r>
            <a:r>
              <a:rPr lang="cs-CZ" sz="1200" dirty="0" smtClean="0"/>
              <a:t>to, čím se proslavili, co udělali </a:t>
            </a:r>
            <a:r>
              <a:rPr lang="cs-CZ" sz="1200" dirty="0" smtClean="0"/>
              <a:t>				významného.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Přemyslovci</a:t>
            </a:r>
            <a:r>
              <a:rPr lang="cs-CZ" sz="1200" dirty="0"/>
              <a:t>, Zlatá bula sicilská, Přemysl Otakar II.  </a:t>
            </a:r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Druh interaktivity	</a:t>
            </a:r>
            <a:r>
              <a:rPr lang="cs-CZ" sz="1200" b="1" dirty="0" smtClean="0"/>
              <a:t>	</a:t>
            </a:r>
            <a:r>
              <a:rPr lang="cs-CZ" sz="1200" dirty="0" smtClean="0"/>
              <a:t>aktivita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Cílová skupina	</a:t>
            </a:r>
            <a:r>
              <a:rPr lang="cs-CZ" sz="1200" b="1" dirty="0" smtClean="0"/>
              <a:t>	</a:t>
            </a:r>
            <a:r>
              <a:rPr lang="cs-CZ" sz="1200" dirty="0" smtClean="0"/>
              <a:t>žák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Stupeň a typ vzdělávání	</a:t>
            </a:r>
            <a:r>
              <a:rPr lang="cs-CZ" sz="1200" dirty="0"/>
              <a:t>základní vzdělávání – druhý </a:t>
            </a:r>
            <a:r>
              <a:rPr lang="cs-CZ" sz="1200" dirty="0" smtClean="0"/>
              <a:t>stupeň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Typická věková skupina	</a:t>
            </a:r>
            <a:r>
              <a:rPr lang="cs-CZ" sz="1200" dirty="0"/>
              <a:t>12 – 13 </a:t>
            </a:r>
            <a:r>
              <a:rPr lang="cs-CZ" sz="1200" dirty="0" smtClean="0"/>
              <a:t>let</a:t>
            </a:r>
            <a:endParaRPr lang="cs-CZ" sz="1200" dirty="0"/>
          </a:p>
          <a:p>
            <a:pPr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s-CZ" sz="1200" b="1" dirty="0"/>
              <a:t>Celková velikost	</a:t>
            </a:r>
            <a:r>
              <a:rPr lang="cs-CZ" sz="1200" dirty="0" smtClean="0"/>
              <a:t> 	3 716 </a:t>
            </a:r>
            <a:r>
              <a:rPr lang="cs-CZ" sz="1200" dirty="0"/>
              <a:t>k</a:t>
            </a:r>
            <a:r>
              <a:rPr lang="cs-CZ" sz="1200" dirty="0" smtClean="0"/>
              <a:t>B</a:t>
            </a:r>
            <a:endParaRPr lang="cs-CZ" sz="12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cs-CZ" sz="1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91978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Snímek 2- Pravidla hry</a:t>
            </a:r>
          </a:p>
          <a:p>
            <a:r>
              <a:rPr lang="cs-CZ" dirty="0" smtClean="0"/>
              <a:t>Snímek 3- Žáci si volí otázky a odpovídají, zapisují je na tabuli.</a:t>
            </a:r>
          </a:p>
          <a:p>
            <a:r>
              <a:rPr lang="cs-CZ" dirty="0" smtClean="0"/>
              <a:t>Snímek 4-23- </a:t>
            </a:r>
            <a:r>
              <a:rPr lang="cs-CZ" dirty="0"/>
              <a:t>O</a:t>
            </a:r>
            <a:r>
              <a:rPr lang="cs-CZ" dirty="0" smtClean="0"/>
              <a:t>tázky k jednotlivým číslicím v tabulce. Pokud žák označí (klikne/ťukne na) číslo z tabulky, objeví se mu otázka. </a:t>
            </a:r>
            <a:r>
              <a:rPr lang="cs-CZ" b="1" dirty="0" smtClean="0"/>
              <a:t>Zpět k tabulce se vrátí označením královské koruny v pravém dolním rohu</a:t>
            </a:r>
            <a:r>
              <a:rPr lang="cs-CZ" dirty="0" smtClean="0"/>
              <a:t>.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Je možné po ukončení hry, znovu odpovědět na všechny otázky 	postupně.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Obrázky u otázek slouží jako nápověda. Můžeme je využít k dalšímu 	opakování.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4523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534</TotalTime>
  <Words>594</Words>
  <Application>Microsoft Office PowerPoint</Application>
  <PresentationFormat>Předvádění na obrazovce (4:3)</PresentationFormat>
  <Paragraphs>223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Svět módy</vt:lpstr>
      <vt:lpstr>Snímek 1</vt:lpstr>
      <vt:lpstr>Pravidla hry</vt:lpstr>
      <vt:lpstr>Sbírejte body</vt:lpstr>
      <vt:lpstr>Přemyslovci </vt:lpstr>
      <vt:lpstr>Přemyslovci </vt:lpstr>
      <vt:lpstr>přemyslovci</vt:lpstr>
      <vt:lpstr>Přemyslovci</vt:lpstr>
      <vt:lpstr>Lucemburkové</vt:lpstr>
      <vt:lpstr>lucemburkové</vt:lpstr>
      <vt:lpstr>lucemburkové</vt:lpstr>
      <vt:lpstr>Lucemburkové</vt:lpstr>
      <vt:lpstr>Významné roky</vt:lpstr>
      <vt:lpstr>Významné roky</vt:lpstr>
      <vt:lpstr>Významné roky</vt:lpstr>
      <vt:lpstr>Významné roky</vt:lpstr>
      <vt:lpstr>osobnost</vt:lpstr>
      <vt:lpstr>osobnost</vt:lpstr>
      <vt:lpstr>Osobnost</vt:lpstr>
      <vt:lpstr>Osobnost</vt:lpstr>
      <vt:lpstr>Co je to?</vt:lpstr>
      <vt:lpstr>Co je to?</vt:lpstr>
      <vt:lpstr>Co je to?</vt:lpstr>
      <vt:lpstr>Co je to?</vt:lpstr>
      <vt:lpstr>Použité zdroje</vt:lpstr>
      <vt:lpstr>shrnutí</vt:lpstr>
      <vt:lpstr>Metodická poznámka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139</cp:revision>
  <dcterms:created xsi:type="dcterms:W3CDTF">2012-02-15T17:19:08Z</dcterms:created>
  <dcterms:modified xsi:type="dcterms:W3CDTF">2012-03-08T09:18:09Z</dcterms:modified>
</cp:coreProperties>
</file>