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59" r:id="rId5"/>
    <p:sldId id="257" r:id="rId6"/>
    <p:sldId id="258" r:id="rId7"/>
    <p:sldId id="261" r:id="rId8"/>
    <p:sldId id="262" r:id="rId9"/>
    <p:sldId id="263" r:id="rId10"/>
    <p:sldId id="260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18" autoAdjust="0"/>
    <p:restoredTop sz="94600"/>
  </p:normalViewPr>
  <p:slideViewPr>
    <p:cSldViewPr>
      <p:cViewPr varScale="1">
        <p:scale>
          <a:sx n="69" d="100"/>
          <a:sy n="69" d="100"/>
        </p:scale>
        <p:origin x="-5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BF0A1D-A8CA-488C-BDC0-D71976B06FD5}" type="doc">
      <dgm:prSet loTypeId="urn:microsoft.com/office/officeart/2005/8/layout/vList3" loCatId="list" qsTypeId="urn:microsoft.com/office/officeart/2005/8/quickstyle/simple5" qsCatId="simple" csTypeId="urn:microsoft.com/office/officeart/2005/8/colors/accent1_2" csCatId="accent1" phldr="1"/>
      <dgm:spPr/>
    </dgm:pt>
    <dgm:pt modelId="{C351BB3F-B387-4950-B450-2C3241D87DF8}">
      <dgm:prSet phldrT="[Text]" custT="1"/>
      <dgm:spPr/>
      <dgm:t>
        <a:bodyPr/>
        <a:lstStyle/>
        <a:p>
          <a:r>
            <a:rPr lang="cs-CZ" sz="1800" dirty="0" smtClean="0">
              <a:solidFill>
                <a:schemeClr val="tx1"/>
              </a:solidFill>
            </a:rPr>
            <a:t>Zastavit se a zhluboka dýchat</a:t>
          </a:r>
          <a:endParaRPr lang="cs-CZ" sz="1800" dirty="0">
            <a:solidFill>
              <a:schemeClr val="tx1"/>
            </a:solidFill>
          </a:endParaRPr>
        </a:p>
      </dgm:t>
    </dgm:pt>
    <dgm:pt modelId="{0C005280-D00A-4F9B-B59E-0290DB9D73FF}" type="parTrans" cxnId="{A658F7D4-4861-43F3-B246-1D77C77BCCCD}">
      <dgm:prSet/>
      <dgm:spPr/>
      <dgm:t>
        <a:bodyPr/>
        <a:lstStyle/>
        <a:p>
          <a:endParaRPr lang="cs-CZ"/>
        </a:p>
      </dgm:t>
    </dgm:pt>
    <dgm:pt modelId="{BD67B66D-20CD-4ADD-ACF5-A3CE53725B68}" type="sibTrans" cxnId="{A658F7D4-4861-43F3-B246-1D77C77BCCCD}">
      <dgm:prSet/>
      <dgm:spPr/>
      <dgm:t>
        <a:bodyPr/>
        <a:lstStyle/>
        <a:p>
          <a:endParaRPr lang="cs-CZ"/>
        </a:p>
      </dgm:t>
    </dgm:pt>
    <dgm:pt modelId="{144CC7E4-EE9D-4002-B22C-7D5B48208CE1}">
      <dgm:prSet phldrT="[Text]" custT="1"/>
      <dgm:spPr/>
      <dgm:t>
        <a:bodyPr/>
        <a:lstStyle/>
        <a:p>
          <a:r>
            <a:rPr lang="cs-CZ" sz="1800" dirty="0" smtClean="0">
              <a:solidFill>
                <a:schemeClr val="tx1"/>
              </a:solidFill>
            </a:rPr>
            <a:t>Najít vhodné řešení</a:t>
          </a:r>
          <a:endParaRPr lang="cs-CZ" sz="1800" dirty="0">
            <a:solidFill>
              <a:schemeClr val="tx1"/>
            </a:solidFill>
          </a:endParaRPr>
        </a:p>
      </dgm:t>
    </dgm:pt>
    <dgm:pt modelId="{8E17E4DB-AABB-4F86-BF46-CF2DA95BE38F}" type="parTrans" cxnId="{1C5E29B5-B2DC-414E-BB0C-A0F5E924175B}">
      <dgm:prSet/>
      <dgm:spPr/>
      <dgm:t>
        <a:bodyPr/>
        <a:lstStyle/>
        <a:p>
          <a:endParaRPr lang="cs-CZ"/>
        </a:p>
      </dgm:t>
    </dgm:pt>
    <dgm:pt modelId="{3A8412DA-D6BD-43B2-BB77-DCDA7AD36F20}" type="sibTrans" cxnId="{1C5E29B5-B2DC-414E-BB0C-A0F5E924175B}">
      <dgm:prSet/>
      <dgm:spPr/>
      <dgm:t>
        <a:bodyPr/>
        <a:lstStyle/>
        <a:p>
          <a:endParaRPr lang="cs-CZ"/>
        </a:p>
      </dgm:t>
    </dgm:pt>
    <dgm:pt modelId="{A39CE12B-377C-437A-9231-4F838C1AC61D}">
      <dgm:prSet phldrT="[Text]" custT="1"/>
      <dgm:spPr/>
      <dgm:t>
        <a:bodyPr/>
        <a:lstStyle/>
        <a:p>
          <a:r>
            <a:rPr lang="cs-CZ" sz="1800" dirty="0" smtClean="0">
              <a:solidFill>
                <a:schemeClr val="tx1"/>
              </a:solidFill>
            </a:rPr>
            <a:t>Říct, o co vám jde a jak se cítíte</a:t>
          </a:r>
          <a:endParaRPr lang="cs-CZ" sz="1800" dirty="0">
            <a:solidFill>
              <a:schemeClr val="tx1"/>
            </a:solidFill>
          </a:endParaRPr>
        </a:p>
      </dgm:t>
    </dgm:pt>
    <dgm:pt modelId="{229F43C6-A448-456F-9857-4E5F47F6D7BF}" type="sibTrans" cxnId="{F40A89AB-04FA-4191-8341-363A12F796CD}">
      <dgm:prSet/>
      <dgm:spPr/>
      <dgm:t>
        <a:bodyPr/>
        <a:lstStyle/>
        <a:p>
          <a:endParaRPr lang="cs-CZ"/>
        </a:p>
      </dgm:t>
    </dgm:pt>
    <dgm:pt modelId="{B8F7F497-11E9-4CFC-AF33-B32DC4CF7205}" type="parTrans" cxnId="{F40A89AB-04FA-4191-8341-363A12F796CD}">
      <dgm:prSet/>
      <dgm:spPr/>
      <dgm:t>
        <a:bodyPr/>
        <a:lstStyle/>
        <a:p>
          <a:endParaRPr lang="cs-CZ"/>
        </a:p>
      </dgm:t>
    </dgm:pt>
    <dgm:pt modelId="{69B62551-B012-4D58-AA30-3425CCD554BE}" type="pres">
      <dgm:prSet presAssocID="{CBBF0A1D-A8CA-488C-BDC0-D71976B06FD5}" presName="linearFlow" presStyleCnt="0">
        <dgm:presLayoutVars>
          <dgm:dir/>
          <dgm:resizeHandles val="exact"/>
        </dgm:presLayoutVars>
      </dgm:prSet>
      <dgm:spPr/>
    </dgm:pt>
    <dgm:pt modelId="{83E36853-ABC4-4ED7-974A-8469EDBBC086}" type="pres">
      <dgm:prSet presAssocID="{A39CE12B-377C-437A-9231-4F838C1AC61D}" presName="composite" presStyleCnt="0"/>
      <dgm:spPr/>
    </dgm:pt>
    <dgm:pt modelId="{75EC04FB-4051-442A-A669-D2F49A7F5AC7}" type="pres">
      <dgm:prSet presAssocID="{A39CE12B-377C-437A-9231-4F838C1AC61D}" presName="imgShp" presStyleLbl="fgImgPlace1" presStyleIdx="0" presStyleCnt="3" custLinFactX="-30633" custLinFactNeighborX="-100000" custLinFactNeighborY="-43"/>
      <dgm:spPr/>
    </dgm:pt>
    <dgm:pt modelId="{FB9FA098-11C5-4BB0-887E-BF38B47EB289}" type="pres">
      <dgm:prSet presAssocID="{A39CE12B-377C-437A-9231-4F838C1AC61D}" presName="txShp" presStyleLbl="node1" presStyleIdx="0" presStyleCnt="3" custScaleY="100303" custLinFactNeighborX="-13593" custLinFactNeighborY="-4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E89D66-329D-43CF-A156-80B9D408284A}" type="pres">
      <dgm:prSet presAssocID="{229F43C6-A448-456F-9857-4E5F47F6D7BF}" presName="spacing" presStyleCnt="0"/>
      <dgm:spPr/>
    </dgm:pt>
    <dgm:pt modelId="{1A56DBB2-79E6-468D-BBB3-A8F1C7A99E4A}" type="pres">
      <dgm:prSet presAssocID="{C351BB3F-B387-4950-B450-2C3241D87DF8}" presName="composite" presStyleCnt="0"/>
      <dgm:spPr/>
    </dgm:pt>
    <dgm:pt modelId="{8144AE44-5F5A-4EB4-B58E-B36E722242C7}" type="pres">
      <dgm:prSet presAssocID="{C351BB3F-B387-4950-B450-2C3241D87DF8}" presName="imgShp" presStyleLbl="fgImgPlace1" presStyleIdx="1" presStyleCnt="3" custLinFactX="-100000" custLinFactNeighborX="-108430" custLinFactNeighborY="4620"/>
      <dgm:spPr/>
    </dgm:pt>
    <dgm:pt modelId="{B477AD81-1133-4204-9B6A-CBCED98B8BA3}" type="pres">
      <dgm:prSet presAssocID="{C351BB3F-B387-4950-B450-2C3241D87DF8}" presName="txShp" presStyleLbl="node1" presStyleIdx="1" presStyleCnt="3" custLinFactNeighborX="-20436" custLinFactNeighborY="462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E8DF32-3CF5-4346-8053-CD40AD2D7512}" type="pres">
      <dgm:prSet presAssocID="{BD67B66D-20CD-4ADD-ACF5-A3CE53725B68}" presName="spacing" presStyleCnt="0"/>
      <dgm:spPr/>
    </dgm:pt>
    <dgm:pt modelId="{CFF50F02-9E3A-4EC8-B8A2-0C96BB366223}" type="pres">
      <dgm:prSet presAssocID="{144CC7E4-EE9D-4002-B22C-7D5B48208CE1}" presName="composite" presStyleCnt="0"/>
      <dgm:spPr/>
    </dgm:pt>
    <dgm:pt modelId="{9AE7A737-CF10-4B39-B827-52D9D6FD188C}" type="pres">
      <dgm:prSet presAssocID="{144CC7E4-EE9D-4002-B22C-7D5B48208CE1}" presName="imgShp" presStyleLbl="fgImgPlace1" presStyleIdx="2" presStyleCnt="3"/>
      <dgm:spPr/>
    </dgm:pt>
    <dgm:pt modelId="{8020AE41-DA8C-499C-876D-C1612355BDAF}" type="pres">
      <dgm:prSet presAssocID="{144CC7E4-EE9D-4002-B22C-7D5B48208CE1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5FDBAB6-1FF9-457A-B2C1-0A8BF83B7309}" type="presOf" srcId="{A39CE12B-377C-437A-9231-4F838C1AC61D}" destId="{FB9FA098-11C5-4BB0-887E-BF38B47EB289}" srcOrd="0" destOrd="0" presId="urn:microsoft.com/office/officeart/2005/8/layout/vList3"/>
    <dgm:cxn modelId="{0CC57300-2118-4814-A6AD-F774311FE041}" type="presOf" srcId="{CBBF0A1D-A8CA-488C-BDC0-D71976B06FD5}" destId="{69B62551-B012-4D58-AA30-3425CCD554BE}" srcOrd="0" destOrd="0" presId="urn:microsoft.com/office/officeart/2005/8/layout/vList3"/>
    <dgm:cxn modelId="{170AF353-5DCE-4EDE-B8B8-F05B6D847596}" type="presOf" srcId="{144CC7E4-EE9D-4002-B22C-7D5B48208CE1}" destId="{8020AE41-DA8C-499C-876D-C1612355BDAF}" srcOrd="0" destOrd="0" presId="urn:microsoft.com/office/officeart/2005/8/layout/vList3"/>
    <dgm:cxn modelId="{D4CDDA6C-F900-4E93-A76F-B9297F4048AD}" type="presOf" srcId="{C351BB3F-B387-4950-B450-2C3241D87DF8}" destId="{B477AD81-1133-4204-9B6A-CBCED98B8BA3}" srcOrd="0" destOrd="0" presId="urn:microsoft.com/office/officeart/2005/8/layout/vList3"/>
    <dgm:cxn modelId="{F40A89AB-04FA-4191-8341-363A12F796CD}" srcId="{CBBF0A1D-A8CA-488C-BDC0-D71976B06FD5}" destId="{A39CE12B-377C-437A-9231-4F838C1AC61D}" srcOrd="0" destOrd="0" parTransId="{B8F7F497-11E9-4CFC-AF33-B32DC4CF7205}" sibTransId="{229F43C6-A448-456F-9857-4E5F47F6D7BF}"/>
    <dgm:cxn modelId="{A658F7D4-4861-43F3-B246-1D77C77BCCCD}" srcId="{CBBF0A1D-A8CA-488C-BDC0-D71976B06FD5}" destId="{C351BB3F-B387-4950-B450-2C3241D87DF8}" srcOrd="1" destOrd="0" parTransId="{0C005280-D00A-4F9B-B59E-0290DB9D73FF}" sibTransId="{BD67B66D-20CD-4ADD-ACF5-A3CE53725B68}"/>
    <dgm:cxn modelId="{1C5E29B5-B2DC-414E-BB0C-A0F5E924175B}" srcId="{CBBF0A1D-A8CA-488C-BDC0-D71976B06FD5}" destId="{144CC7E4-EE9D-4002-B22C-7D5B48208CE1}" srcOrd="2" destOrd="0" parTransId="{8E17E4DB-AABB-4F86-BF46-CF2DA95BE38F}" sibTransId="{3A8412DA-D6BD-43B2-BB77-DCDA7AD36F20}"/>
    <dgm:cxn modelId="{C4D7901A-8EEA-4DDC-96F5-D5370330E455}" type="presParOf" srcId="{69B62551-B012-4D58-AA30-3425CCD554BE}" destId="{83E36853-ABC4-4ED7-974A-8469EDBBC086}" srcOrd="0" destOrd="0" presId="urn:microsoft.com/office/officeart/2005/8/layout/vList3"/>
    <dgm:cxn modelId="{2B3E26D2-A65F-47A1-B56B-27E318AE598E}" type="presParOf" srcId="{83E36853-ABC4-4ED7-974A-8469EDBBC086}" destId="{75EC04FB-4051-442A-A669-D2F49A7F5AC7}" srcOrd="0" destOrd="0" presId="urn:microsoft.com/office/officeart/2005/8/layout/vList3"/>
    <dgm:cxn modelId="{399A7BB4-A3AC-4B40-AAC7-99AAF506DB76}" type="presParOf" srcId="{83E36853-ABC4-4ED7-974A-8469EDBBC086}" destId="{FB9FA098-11C5-4BB0-887E-BF38B47EB289}" srcOrd="1" destOrd="0" presId="urn:microsoft.com/office/officeart/2005/8/layout/vList3"/>
    <dgm:cxn modelId="{3FB1A8A3-55CF-429E-A8F2-C2DC6A72F539}" type="presParOf" srcId="{69B62551-B012-4D58-AA30-3425CCD554BE}" destId="{6BE89D66-329D-43CF-A156-80B9D408284A}" srcOrd="1" destOrd="0" presId="urn:microsoft.com/office/officeart/2005/8/layout/vList3"/>
    <dgm:cxn modelId="{8AF18C4E-A844-4E87-B12D-1CFFCA36471F}" type="presParOf" srcId="{69B62551-B012-4D58-AA30-3425CCD554BE}" destId="{1A56DBB2-79E6-468D-BBB3-A8F1C7A99E4A}" srcOrd="2" destOrd="0" presId="urn:microsoft.com/office/officeart/2005/8/layout/vList3"/>
    <dgm:cxn modelId="{3FA78DFC-66DA-45D4-A978-46624E9F2092}" type="presParOf" srcId="{1A56DBB2-79E6-468D-BBB3-A8F1C7A99E4A}" destId="{8144AE44-5F5A-4EB4-B58E-B36E722242C7}" srcOrd="0" destOrd="0" presId="urn:microsoft.com/office/officeart/2005/8/layout/vList3"/>
    <dgm:cxn modelId="{3FC8EB46-D39B-4025-9561-63DBFA329B85}" type="presParOf" srcId="{1A56DBB2-79E6-468D-BBB3-A8F1C7A99E4A}" destId="{B477AD81-1133-4204-9B6A-CBCED98B8BA3}" srcOrd="1" destOrd="0" presId="urn:microsoft.com/office/officeart/2005/8/layout/vList3"/>
    <dgm:cxn modelId="{8529DA03-3577-4701-AD76-EECAF218D1E9}" type="presParOf" srcId="{69B62551-B012-4D58-AA30-3425CCD554BE}" destId="{34E8DF32-3CF5-4346-8053-CD40AD2D7512}" srcOrd="3" destOrd="0" presId="urn:microsoft.com/office/officeart/2005/8/layout/vList3"/>
    <dgm:cxn modelId="{543E464C-FFA7-43D9-BFA6-EADDF0AE13FF}" type="presParOf" srcId="{69B62551-B012-4D58-AA30-3425CCD554BE}" destId="{CFF50F02-9E3A-4EC8-B8A2-0C96BB366223}" srcOrd="4" destOrd="0" presId="urn:microsoft.com/office/officeart/2005/8/layout/vList3"/>
    <dgm:cxn modelId="{69A3872F-77CA-4119-A7ED-8EE0422E1B47}" type="presParOf" srcId="{CFF50F02-9E3A-4EC8-B8A2-0C96BB366223}" destId="{9AE7A737-CF10-4B39-B827-52D9D6FD188C}" srcOrd="0" destOrd="0" presId="urn:microsoft.com/office/officeart/2005/8/layout/vList3"/>
    <dgm:cxn modelId="{9FF50994-A4F1-4FBB-9963-E3C23F4217AB}" type="presParOf" srcId="{CFF50F02-9E3A-4EC8-B8A2-0C96BB366223}" destId="{8020AE41-DA8C-499C-876D-C1612355BDA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CC85D6-16EE-4DE9-AC75-4BC2B2B05E53}" type="doc">
      <dgm:prSet loTypeId="urn:microsoft.com/office/officeart/2005/8/layout/vList3" loCatId="list" qsTypeId="urn:microsoft.com/office/officeart/2005/8/quickstyle/simple5" qsCatId="simple" csTypeId="urn:microsoft.com/office/officeart/2005/8/colors/accent1_2" csCatId="accent1" phldr="1"/>
      <dgm:spPr/>
    </dgm:pt>
    <dgm:pt modelId="{7124FB29-D3C5-4EDD-BE18-D6A65784CC97}">
      <dgm:prSet phldrT="[Text]" custT="1"/>
      <dgm:spPr/>
      <dgm:t>
        <a:bodyPr/>
        <a:lstStyle/>
        <a:p>
          <a:r>
            <a:rPr lang="cs-CZ" sz="1800" dirty="0" smtClean="0">
              <a:solidFill>
                <a:schemeClr val="tx1"/>
              </a:solidFill>
            </a:rPr>
            <a:t>Promyslet různá řešení</a:t>
          </a:r>
          <a:endParaRPr lang="cs-CZ" sz="1800" dirty="0">
            <a:solidFill>
              <a:schemeClr val="tx1"/>
            </a:solidFill>
          </a:endParaRPr>
        </a:p>
      </dgm:t>
    </dgm:pt>
    <dgm:pt modelId="{BF59D111-C594-4D9A-88E3-AF261585B627}" type="parTrans" cxnId="{637E8448-59A4-4105-9CCD-BDD383DA95FE}">
      <dgm:prSet/>
      <dgm:spPr/>
      <dgm:t>
        <a:bodyPr/>
        <a:lstStyle/>
        <a:p>
          <a:endParaRPr lang="cs-CZ"/>
        </a:p>
      </dgm:t>
    </dgm:pt>
    <dgm:pt modelId="{D3958399-F500-4C81-A67E-D9C7CB4749A7}" type="sibTrans" cxnId="{637E8448-59A4-4105-9CCD-BDD383DA95FE}">
      <dgm:prSet/>
      <dgm:spPr/>
      <dgm:t>
        <a:bodyPr/>
        <a:lstStyle/>
        <a:p>
          <a:endParaRPr lang="cs-CZ"/>
        </a:p>
      </dgm:t>
    </dgm:pt>
    <dgm:pt modelId="{8769A340-7B2E-45A2-ABD3-42AA828C3433}">
      <dgm:prSet phldrT="[Text]" custT="1"/>
      <dgm:spPr/>
      <dgm:t>
        <a:bodyPr/>
        <a:lstStyle/>
        <a:p>
          <a:r>
            <a:rPr lang="cs-CZ" sz="1800" dirty="0" smtClean="0">
              <a:solidFill>
                <a:schemeClr val="tx1"/>
              </a:solidFill>
            </a:rPr>
            <a:t>Předem zvážit všechny následky</a:t>
          </a:r>
          <a:endParaRPr lang="cs-CZ" sz="1800" dirty="0">
            <a:solidFill>
              <a:schemeClr val="tx1"/>
            </a:solidFill>
          </a:endParaRPr>
        </a:p>
      </dgm:t>
    </dgm:pt>
    <dgm:pt modelId="{08C0CA18-65EC-4230-92DA-CF4187EF8E1E}" type="parTrans" cxnId="{35B4EF6C-66CF-4A9A-B35A-F78295820F8A}">
      <dgm:prSet/>
      <dgm:spPr/>
      <dgm:t>
        <a:bodyPr/>
        <a:lstStyle/>
        <a:p>
          <a:endParaRPr lang="cs-CZ"/>
        </a:p>
      </dgm:t>
    </dgm:pt>
    <dgm:pt modelId="{D96DF004-9AFA-4DCA-9F31-DB1CDF79EC5B}" type="sibTrans" cxnId="{35B4EF6C-66CF-4A9A-B35A-F78295820F8A}">
      <dgm:prSet/>
      <dgm:spPr/>
      <dgm:t>
        <a:bodyPr/>
        <a:lstStyle/>
        <a:p>
          <a:endParaRPr lang="cs-CZ"/>
        </a:p>
      </dgm:t>
    </dgm:pt>
    <dgm:pt modelId="{90687053-3D5C-4D02-A622-A741E0171DDB}" type="pres">
      <dgm:prSet presAssocID="{C4CC85D6-16EE-4DE9-AC75-4BC2B2B05E53}" presName="linearFlow" presStyleCnt="0">
        <dgm:presLayoutVars>
          <dgm:dir/>
          <dgm:resizeHandles val="exact"/>
        </dgm:presLayoutVars>
      </dgm:prSet>
      <dgm:spPr/>
    </dgm:pt>
    <dgm:pt modelId="{5158AF18-7F20-4F37-82FD-DE17E8CFB6FB}" type="pres">
      <dgm:prSet presAssocID="{7124FB29-D3C5-4EDD-BE18-D6A65784CC97}" presName="composite" presStyleCnt="0"/>
      <dgm:spPr/>
    </dgm:pt>
    <dgm:pt modelId="{77F0F773-2412-4C01-A2EE-6AF80259F006}" type="pres">
      <dgm:prSet presAssocID="{7124FB29-D3C5-4EDD-BE18-D6A65784CC97}" presName="imgShp" presStyleLbl="fgImgPlace1" presStyleIdx="0" presStyleCnt="2" custLinFactX="-100000" custLinFactNeighborX="-125051" custLinFactNeighborY="11457"/>
      <dgm:spPr/>
    </dgm:pt>
    <dgm:pt modelId="{F21B2F83-5E35-425A-903F-0F48D3A1AC56}" type="pres">
      <dgm:prSet presAssocID="{7124FB29-D3C5-4EDD-BE18-D6A65784CC97}" presName="txShp" presStyleLbl="node1" presStyleIdx="0" presStyleCnt="2" custLinFactNeighborX="-22956" custLinFactNeighborY="114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18DF74-95A7-44DF-967D-1AFBE8BC0825}" type="pres">
      <dgm:prSet presAssocID="{D3958399-F500-4C81-A67E-D9C7CB4749A7}" presName="spacing" presStyleCnt="0"/>
      <dgm:spPr/>
    </dgm:pt>
    <dgm:pt modelId="{64EA7C57-812C-4700-A189-BF4A910FF5FD}" type="pres">
      <dgm:prSet presAssocID="{8769A340-7B2E-45A2-ABD3-42AA828C3433}" presName="composite" presStyleCnt="0"/>
      <dgm:spPr/>
    </dgm:pt>
    <dgm:pt modelId="{16D78665-DC75-4341-95D1-24CD34BC6BDB}" type="pres">
      <dgm:prSet presAssocID="{8769A340-7B2E-45A2-ABD3-42AA828C3433}" presName="imgShp" presStyleLbl="fgImgPlace1" presStyleIdx="1" presStyleCnt="2"/>
      <dgm:spPr/>
    </dgm:pt>
    <dgm:pt modelId="{962ECF1E-CA01-49A8-BC7D-18E54B6DE6C1}" type="pres">
      <dgm:prSet presAssocID="{8769A340-7B2E-45A2-ABD3-42AA828C3433}" presName="txShp" presStyleLbl="node1" presStyleIdx="1" presStyleCnt="2" custLinFactNeighborX="273" custLinFactNeighborY="14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4D5A1FD-1F2A-4AE8-8A64-E9C757E759BF}" type="presOf" srcId="{7124FB29-D3C5-4EDD-BE18-D6A65784CC97}" destId="{F21B2F83-5E35-425A-903F-0F48D3A1AC56}" srcOrd="0" destOrd="0" presId="urn:microsoft.com/office/officeart/2005/8/layout/vList3"/>
    <dgm:cxn modelId="{35B4EF6C-66CF-4A9A-B35A-F78295820F8A}" srcId="{C4CC85D6-16EE-4DE9-AC75-4BC2B2B05E53}" destId="{8769A340-7B2E-45A2-ABD3-42AA828C3433}" srcOrd="1" destOrd="0" parTransId="{08C0CA18-65EC-4230-92DA-CF4187EF8E1E}" sibTransId="{D96DF004-9AFA-4DCA-9F31-DB1CDF79EC5B}"/>
    <dgm:cxn modelId="{1B148343-8AAC-4C19-A794-52E9B845A0F4}" type="presOf" srcId="{C4CC85D6-16EE-4DE9-AC75-4BC2B2B05E53}" destId="{90687053-3D5C-4D02-A622-A741E0171DDB}" srcOrd="0" destOrd="0" presId="urn:microsoft.com/office/officeart/2005/8/layout/vList3"/>
    <dgm:cxn modelId="{CF3E557D-A7E2-4CBB-895A-4CA2A8C5483C}" type="presOf" srcId="{8769A340-7B2E-45A2-ABD3-42AA828C3433}" destId="{962ECF1E-CA01-49A8-BC7D-18E54B6DE6C1}" srcOrd="0" destOrd="0" presId="urn:microsoft.com/office/officeart/2005/8/layout/vList3"/>
    <dgm:cxn modelId="{637E8448-59A4-4105-9CCD-BDD383DA95FE}" srcId="{C4CC85D6-16EE-4DE9-AC75-4BC2B2B05E53}" destId="{7124FB29-D3C5-4EDD-BE18-D6A65784CC97}" srcOrd="0" destOrd="0" parTransId="{BF59D111-C594-4D9A-88E3-AF261585B627}" sibTransId="{D3958399-F500-4C81-A67E-D9C7CB4749A7}"/>
    <dgm:cxn modelId="{300C0CED-BDDD-4000-8DEF-537AF7C7DFC1}" type="presParOf" srcId="{90687053-3D5C-4D02-A622-A741E0171DDB}" destId="{5158AF18-7F20-4F37-82FD-DE17E8CFB6FB}" srcOrd="0" destOrd="0" presId="urn:microsoft.com/office/officeart/2005/8/layout/vList3"/>
    <dgm:cxn modelId="{735199C5-34FB-48AD-A621-AD17C880A1A0}" type="presParOf" srcId="{5158AF18-7F20-4F37-82FD-DE17E8CFB6FB}" destId="{77F0F773-2412-4C01-A2EE-6AF80259F006}" srcOrd="0" destOrd="0" presId="urn:microsoft.com/office/officeart/2005/8/layout/vList3"/>
    <dgm:cxn modelId="{15EEC5CB-0C79-4EB6-ADAD-B79CB4DAB59F}" type="presParOf" srcId="{5158AF18-7F20-4F37-82FD-DE17E8CFB6FB}" destId="{F21B2F83-5E35-425A-903F-0F48D3A1AC56}" srcOrd="1" destOrd="0" presId="urn:microsoft.com/office/officeart/2005/8/layout/vList3"/>
    <dgm:cxn modelId="{46EE5E68-C083-4E0E-9E15-9E9D39F51E29}" type="presParOf" srcId="{90687053-3D5C-4D02-A622-A741E0171DDB}" destId="{9118DF74-95A7-44DF-967D-1AFBE8BC0825}" srcOrd="1" destOrd="0" presId="urn:microsoft.com/office/officeart/2005/8/layout/vList3"/>
    <dgm:cxn modelId="{61DEF281-8606-41F5-9B80-D69008171844}" type="presParOf" srcId="{90687053-3D5C-4D02-A622-A741E0171DDB}" destId="{64EA7C57-812C-4700-A189-BF4A910FF5FD}" srcOrd="2" destOrd="0" presId="urn:microsoft.com/office/officeart/2005/8/layout/vList3"/>
    <dgm:cxn modelId="{8AFBD424-CF3A-4569-B4DE-C79C03016482}" type="presParOf" srcId="{64EA7C57-812C-4700-A189-BF4A910FF5FD}" destId="{16D78665-DC75-4341-95D1-24CD34BC6BDB}" srcOrd="0" destOrd="0" presId="urn:microsoft.com/office/officeart/2005/8/layout/vList3"/>
    <dgm:cxn modelId="{1998167B-B898-4F0A-912E-A6957367A658}" type="presParOf" srcId="{64EA7C57-812C-4700-A189-BF4A910FF5FD}" destId="{962ECF1E-CA01-49A8-BC7D-18E54B6DE6C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B9FA098-11C5-4BB0-887E-BF38B47EB289}">
      <dsp:nvSpPr>
        <dsp:cNvPr id="0" name=""/>
        <dsp:cNvSpPr/>
      </dsp:nvSpPr>
      <dsp:spPr>
        <a:xfrm rot="10800000">
          <a:off x="757959" y="904"/>
          <a:ext cx="5219319" cy="61297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948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</a:rPr>
            <a:t>Říct, o co vám jde a jak se cítíte</a:t>
          </a:r>
          <a:endParaRPr lang="cs-CZ" sz="1800" kern="1200" dirty="0">
            <a:solidFill>
              <a:schemeClr val="tx1"/>
            </a:solidFill>
          </a:endParaRPr>
        </a:p>
      </dsp:txBody>
      <dsp:txXfrm rot="10800000">
        <a:off x="757959" y="904"/>
        <a:ext cx="5219319" cy="612976"/>
      </dsp:txXfrm>
    </dsp:sp>
    <dsp:sp modelId="{75EC04FB-4051-442A-A669-D2F49A7F5AC7}">
      <dsp:nvSpPr>
        <dsp:cNvPr id="0" name=""/>
        <dsp:cNvSpPr/>
      </dsp:nvSpPr>
      <dsp:spPr>
        <a:xfrm>
          <a:off x="363528" y="1830"/>
          <a:ext cx="611124" cy="6111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B477AD81-1133-4204-9B6A-CBCED98B8BA3}">
      <dsp:nvSpPr>
        <dsp:cNvPr id="0" name=""/>
        <dsp:cNvSpPr/>
      </dsp:nvSpPr>
      <dsp:spPr>
        <a:xfrm rot="10800000">
          <a:off x="400801" y="795158"/>
          <a:ext cx="5219319" cy="611124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948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</a:rPr>
            <a:t>Zastavit se a zhluboka dýchat</a:t>
          </a:r>
          <a:endParaRPr lang="cs-CZ" sz="1800" kern="1200" dirty="0">
            <a:solidFill>
              <a:schemeClr val="tx1"/>
            </a:solidFill>
          </a:endParaRPr>
        </a:p>
      </dsp:txBody>
      <dsp:txXfrm rot="10800000">
        <a:off x="400801" y="795158"/>
        <a:ext cx="5219319" cy="611124"/>
      </dsp:txXfrm>
    </dsp:sp>
    <dsp:sp modelId="{8144AE44-5F5A-4EB4-B58E-B36E722242C7}">
      <dsp:nvSpPr>
        <dsp:cNvPr id="0" name=""/>
        <dsp:cNvSpPr/>
      </dsp:nvSpPr>
      <dsp:spPr>
        <a:xfrm>
          <a:off x="0" y="795158"/>
          <a:ext cx="611124" cy="6111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020AE41-DA8C-499C-876D-C1612355BDAF}">
      <dsp:nvSpPr>
        <dsp:cNvPr id="0" name=""/>
        <dsp:cNvSpPr/>
      </dsp:nvSpPr>
      <dsp:spPr>
        <a:xfrm rot="10800000">
          <a:off x="1467421" y="1530831"/>
          <a:ext cx="5219319" cy="611124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6948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</a:rPr>
            <a:t>Najít vhodné řešení</a:t>
          </a:r>
          <a:endParaRPr lang="cs-CZ" sz="1800" kern="1200" dirty="0">
            <a:solidFill>
              <a:schemeClr val="tx1"/>
            </a:solidFill>
          </a:endParaRPr>
        </a:p>
      </dsp:txBody>
      <dsp:txXfrm rot="10800000">
        <a:off x="1467421" y="1530831"/>
        <a:ext cx="5219319" cy="611124"/>
      </dsp:txXfrm>
    </dsp:sp>
    <dsp:sp modelId="{9AE7A737-CF10-4B39-B827-52D9D6FD188C}">
      <dsp:nvSpPr>
        <dsp:cNvPr id="0" name=""/>
        <dsp:cNvSpPr/>
      </dsp:nvSpPr>
      <dsp:spPr>
        <a:xfrm>
          <a:off x="1161859" y="1530831"/>
          <a:ext cx="611124" cy="61112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21B2F83-5E35-425A-903F-0F48D3A1AC56}">
      <dsp:nvSpPr>
        <dsp:cNvPr id="0" name=""/>
        <dsp:cNvSpPr/>
      </dsp:nvSpPr>
      <dsp:spPr>
        <a:xfrm rot="10800000">
          <a:off x="312939" y="83845"/>
          <a:ext cx="5843271" cy="73007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21944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</a:rPr>
            <a:t>Promyslet různá řešení</a:t>
          </a:r>
          <a:endParaRPr lang="cs-CZ" sz="1800" kern="1200" dirty="0">
            <a:solidFill>
              <a:schemeClr val="tx1"/>
            </a:solidFill>
          </a:endParaRPr>
        </a:p>
      </dsp:txBody>
      <dsp:txXfrm rot="10800000">
        <a:off x="312939" y="83845"/>
        <a:ext cx="5843271" cy="730076"/>
      </dsp:txXfrm>
    </dsp:sp>
    <dsp:sp modelId="{77F0F773-2412-4C01-A2EE-6AF80259F006}">
      <dsp:nvSpPr>
        <dsp:cNvPr id="0" name=""/>
        <dsp:cNvSpPr/>
      </dsp:nvSpPr>
      <dsp:spPr>
        <a:xfrm>
          <a:off x="0" y="83845"/>
          <a:ext cx="730076" cy="7300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962ECF1E-CA01-49A8-BC7D-18E54B6DE6C1}">
      <dsp:nvSpPr>
        <dsp:cNvPr id="0" name=""/>
        <dsp:cNvSpPr/>
      </dsp:nvSpPr>
      <dsp:spPr>
        <a:xfrm rot="10800000">
          <a:off x="1670272" y="912997"/>
          <a:ext cx="5843271" cy="73007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21944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</a:rPr>
            <a:t>Předem zvážit všechny následky</a:t>
          </a:r>
          <a:endParaRPr lang="cs-CZ" sz="1800" kern="1200" dirty="0">
            <a:solidFill>
              <a:schemeClr val="tx1"/>
            </a:solidFill>
          </a:endParaRPr>
        </a:p>
      </dsp:txBody>
      <dsp:txXfrm rot="10800000">
        <a:off x="1670272" y="912997"/>
        <a:ext cx="5843271" cy="730076"/>
      </dsp:txXfrm>
    </dsp:sp>
    <dsp:sp modelId="{16D78665-DC75-4341-95D1-24CD34BC6BDB}">
      <dsp:nvSpPr>
        <dsp:cNvPr id="0" name=""/>
        <dsp:cNvSpPr/>
      </dsp:nvSpPr>
      <dsp:spPr>
        <a:xfrm>
          <a:off x="1289282" y="912796"/>
          <a:ext cx="730076" cy="7300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BEA6962-00C1-4611-B823-B58659B6195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5C1632-34AD-42B9-8873-620B62BBFAC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1F46C-5D6A-4B6C-BEF7-94E6DA45DC0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481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86300" y="1981200"/>
            <a:ext cx="38481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3DDD1-9B3B-434B-8297-44ACE9C6EB5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40A46-7C7E-444F-9DC4-1414DAD9A01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D95FA-6D0E-468A-8125-2B5FFF27D0B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B2C3C-DB4E-457A-BA5C-B9696BCBEAF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AAD8A-EA8C-4DD5-B1D9-989905E9AF4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1112F-3F48-4D0D-A009-99489D16D64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4E89A-50B6-4B70-82A6-DDC5969BF92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0"/>
            <a:ext cx="2057400" cy="5592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6019800" cy="5592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423F9D-5172-4A07-BE3B-50C49FFA57E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Po kliknutí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848600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Po kliknutí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5E360BCE-518D-4293-A8B4-BD8E84FE027E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2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dopis&amp;ex=1&amp;ctt=1" TargetMode="External"/><Relationship Id="rId7" Type="http://schemas.openxmlformats.org/officeDocument/2006/relationships/hyperlink" Target="http://office.microsoft.com/cs-cz/images/results.aspx?qu=zlobit+se&amp;ex=1&amp;ctt=1" TargetMode="External"/><Relationship Id="rId2" Type="http://schemas.openxmlformats.org/officeDocument/2006/relationships/hyperlink" Target="http://office.microsoft.com/cs-cz/images/results.aspx?qu=gesta&amp;ex=1&amp;ctt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my%C5%A1lenka&amp;ex=1&amp;ctt=1" TargetMode="External"/><Relationship Id="rId5" Type="http://schemas.openxmlformats.org/officeDocument/2006/relationships/hyperlink" Target="http://office.microsoft.com/cs-cz/images/results.aspx?qu=komunikace&amp;ex=1&amp;ctt=1" TargetMode="External"/><Relationship Id="rId4" Type="http://schemas.openxmlformats.org/officeDocument/2006/relationships/hyperlink" Target="http://office.microsoft.com/cs-cz/images/results.aspx?qu=mluvit&amp;ex=1&amp;ctt=1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143372" y="1500174"/>
            <a:ext cx="421484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1400" kern="0" dirty="0" smtClean="0"/>
              <a:t>Název školy: </a:t>
            </a:r>
            <a:r>
              <a:rPr lang="cs-CZ" sz="1400" b="1" kern="0" dirty="0" smtClean="0"/>
              <a:t>ZŠ </a:t>
            </a:r>
            <a:r>
              <a:rPr lang="cs-CZ" sz="1400" b="1" kern="0" dirty="0" err="1" smtClean="0"/>
              <a:t>Štětí</a:t>
            </a:r>
            <a:r>
              <a:rPr lang="cs-CZ" sz="1400" b="1" kern="0" dirty="0" smtClean="0"/>
              <a:t>, Ostrovní 300</a:t>
            </a:r>
            <a:r>
              <a:rPr lang="cs-CZ" sz="1400" kern="0" dirty="0" smtClean="0"/>
              <a:t/>
            </a:r>
            <a:br>
              <a:rPr lang="cs-CZ" sz="1400" kern="0" dirty="0" smtClean="0"/>
            </a:br>
            <a:r>
              <a:rPr lang="cs-CZ" sz="1400" kern="0" dirty="0" smtClean="0"/>
              <a:t>Autor: </a:t>
            </a:r>
            <a:r>
              <a:rPr lang="cs-CZ" sz="1400" b="1" kern="0" dirty="0" smtClean="0"/>
              <a:t>Sandra Tichá</a:t>
            </a:r>
            <a:r>
              <a:rPr lang="cs-CZ" sz="1400" kern="0" dirty="0" smtClean="0"/>
              <a:t/>
            </a:r>
            <a:br>
              <a:rPr lang="cs-CZ" sz="1400" kern="0" dirty="0" smtClean="0"/>
            </a:br>
            <a:r>
              <a:rPr lang="cs-CZ" sz="1400" kern="0" dirty="0" smtClean="0"/>
              <a:t>Název materiálu: </a:t>
            </a:r>
            <a:br>
              <a:rPr lang="cs-CZ" sz="1400" kern="0" dirty="0" smtClean="0"/>
            </a:br>
            <a:r>
              <a:rPr lang="cs-CZ" sz="1400" b="1" kern="0" dirty="0" smtClean="0"/>
              <a:t>VY_32_INOVACE_ VO.7.B.06_</a:t>
            </a:r>
            <a:r>
              <a:rPr lang="cs-CZ" sz="1400" b="1" kern="0" dirty="0" err="1" smtClean="0"/>
              <a:t>mezilidska</a:t>
            </a:r>
            <a:r>
              <a:rPr lang="cs-CZ" sz="1400" b="1" kern="0" dirty="0" smtClean="0"/>
              <a:t>_komunikace_II.</a:t>
            </a:r>
          </a:p>
          <a:p>
            <a:pPr lvl="0">
              <a:defRPr/>
            </a:pPr>
            <a:r>
              <a:rPr lang="cs-CZ" sz="1400" kern="0" dirty="0" smtClean="0"/>
              <a:t>Datum: 15.11.2011</a:t>
            </a:r>
          </a:p>
          <a:p>
            <a:pPr lvl="0">
              <a:defRPr/>
            </a:pPr>
            <a:r>
              <a:rPr lang="cs-CZ" sz="1400" kern="0" dirty="0" smtClean="0"/>
              <a:t>Ročník: sedmý</a:t>
            </a:r>
          </a:p>
          <a:p>
            <a:pPr lvl="0">
              <a:defRPr/>
            </a:pPr>
            <a:r>
              <a:rPr lang="cs-CZ" sz="1400" kern="0" dirty="0" smtClean="0"/>
              <a:t>Vzdělávací oblast: Člověk a společnost</a:t>
            </a:r>
          </a:p>
          <a:p>
            <a:pPr lvl="0">
              <a:defRPr/>
            </a:pPr>
            <a:r>
              <a:rPr lang="cs-CZ" sz="1400" kern="0" dirty="0" smtClean="0"/>
              <a:t>Vzdělávací obor: Výchova k občanství</a:t>
            </a:r>
            <a:br>
              <a:rPr lang="cs-CZ" sz="1400" kern="0" dirty="0" smtClean="0"/>
            </a:br>
            <a:r>
              <a:rPr lang="cs-CZ" sz="1400" kern="0" dirty="0" smtClean="0"/>
              <a:t>Název: Mezilidská komunikace</a:t>
            </a:r>
            <a:br>
              <a:rPr lang="cs-CZ" sz="1400" kern="0" dirty="0" smtClean="0"/>
            </a:br>
            <a:r>
              <a:rPr lang="cs-CZ" sz="1400" kern="0" dirty="0" smtClean="0"/>
              <a:t>Číslo operačního programu: </a:t>
            </a:r>
            <a:r>
              <a:rPr lang="cs-CZ" sz="1400" b="1" kern="0" dirty="0" smtClean="0"/>
              <a:t>CZ.1.07/1.4.00/21.1693</a:t>
            </a:r>
          </a:p>
          <a:p>
            <a:pPr lvl="0">
              <a:defRPr/>
            </a:pPr>
            <a:r>
              <a:rPr lang="cs-CZ" sz="1400" kern="0" dirty="0" smtClean="0"/>
              <a:t>Název projektu: </a:t>
            </a:r>
            <a:r>
              <a:rPr lang="cs-CZ" sz="1400" b="1" kern="0" dirty="0" smtClean="0"/>
              <a:t>PRIMA ŠKOLA</a:t>
            </a:r>
            <a:endParaRPr lang="cs-CZ" sz="1400" b="1" kern="0" dirty="0"/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8662" y="1571612"/>
            <a:ext cx="1811936" cy="172819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1000100" y="4357694"/>
            <a:ext cx="65008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/>
              <a:t>MEZILIDSKÁ KOMUNIKACE II. </a:t>
            </a:r>
          </a:p>
        </p:txBody>
      </p:sp>
      <p:sp>
        <p:nvSpPr>
          <p:cNvPr id="7" name="Obdélník 6"/>
          <p:cNvSpPr/>
          <p:nvPr/>
        </p:nvSpPr>
        <p:spPr>
          <a:xfrm>
            <a:off x="1571604" y="4929198"/>
            <a:ext cx="607223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smtClean="0"/>
              <a:t>Anotace: Prezentace je určena pro sedmý ročník ZŠ </a:t>
            </a:r>
          </a:p>
          <a:p>
            <a:r>
              <a:rPr lang="cs-CZ" dirty="0" smtClean="0"/>
              <a:t>a slouží jako výklad, její </a:t>
            </a:r>
            <a:r>
              <a:rPr lang="cs-CZ" smtClean="0"/>
              <a:t>součástí jsou i </a:t>
            </a:r>
            <a:r>
              <a:rPr lang="cs-CZ" dirty="0" smtClean="0"/>
              <a:t>aktivity k tématu.</a:t>
            </a:r>
            <a:endParaRPr lang="cs-CZ" dirty="0" smtClean="0">
              <a:solidFill>
                <a:srgbClr val="FF0000"/>
              </a:solidFill>
            </a:endParaRPr>
          </a:p>
        </p:txBody>
      </p:sp>
      <p:pic>
        <p:nvPicPr>
          <p:cNvPr id="8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52460"/>
          </a:xfrm>
        </p:spPr>
        <p:txBody>
          <a:bodyPr/>
          <a:lstStyle/>
          <a:p>
            <a:pPr algn="l"/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Opakování: Řešení názorového střetu</a:t>
            </a:r>
            <a:br>
              <a:rPr lang="cs-CZ" sz="1800" dirty="0" smtClean="0"/>
            </a:br>
            <a:r>
              <a:rPr lang="cs-CZ" sz="1800" dirty="0" smtClean="0"/>
              <a:t>	Seřaďte, jak máme správně jednat při názorovém střetu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85800" y="3714752"/>
          <a:ext cx="7848600" cy="2143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/>
        </p:nvGraphicFramePr>
        <p:xfrm>
          <a:off x="571472" y="1571612"/>
          <a:ext cx="8786874" cy="1643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Oprava: Řešení názorového střetu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Zastavit se a zhluboka dýchat</a:t>
            </a:r>
          </a:p>
          <a:p>
            <a:r>
              <a:rPr lang="cs-CZ" dirty="0" smtClean="0"/>
              <a:t>Říct, o co mi jde a jak se cítím</a:t>
            </a:r>
          </a:p>
          <a:p>
            <a:r>
              <a:rPr lang="cs-CZ" dirty="0" smtClean="0"/>
              <a:t>Promyslet různá řešení</a:t>
            </a:r>
          </a:p>
          <a:p>
            <a:r>
              <a:rPr lang="cs-CZ" dirty="0" smtClean="0"/>
              <a:t>Předem zvážit všechny možné následky</a:t>
            </a:r>
          </a:p>
          <a:p>
            <a:r>
              <a:rPr lang="cs-CZ" dirty="0" smtClean="0"/>
              <a:t>Najít vhodné řešení </a:t>
            </a:r>
          </a:p>
          <a:p>
            <a:pPr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pPr lvl="0"/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6" name="Obrázek 5" descr="C:\Users\Rudolf\AppData\Local\Microsoft\Windows\Temporary Internet Files\Low\Content.IE5\53AMCEA7\MC900441515[1].WMF">
            <a:hlinkClick r:id="rId2" action="ppaction://hlinksldjump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4214818"/>
            <a:ext cx="1973101" cy="163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Prohlédněte si důkladně obrázky</a:t>
            </a:r>
            <a:endParaRPr lang="cs-CZ" dirty="0"/>
          </a:p>
        </p:txBody>
      </p:sp>
      <p:pic>
        <p:nvPicPr>
          <p:cNvPr id="3074" name="Picture 2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4286256"/>
            <a:ext cx="1725243" cy="241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214554"/>
            <a:ext cx="3186122" cy="210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 descr="C:\Users\Rudolf\AppData\Local\Microsoft\Windows\Temporary Internet Files\Low\Content.IE5\3W2STMOB\MC90044145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25249">
            <a:off x="2432598" y="2146853"/>
            <a:ext cx="2085809" cy="2085809"/>
          </a:xfrm>
          <a:prstGeom prst="rect">
            <a:avLst/>
          </a:prstGeom>
          <a:noFill/>
        </p:spPr>
      </p:pic>
      <p:pic>
        <p:nvPicPr>
          <p:cNvPr id="3077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25599">
            <a:off x="571472" y="4071942"/>
            <a:ext cx="2803877" cy="1868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Obrázek 8">
            <a:hlinkClick r:id="rId2" action="ppaction://hlinksldjump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4929198"/>
            <a:ext cx="2190750" cy="1752600"/>
          </a:xfrm>
          <a:prstGeom prst="rect">
            <a:avLst/>
          </a:prstGeom>
          <a:noFill/>
        </p:spPr>
      </p:pic>
      <p:pic>
        <p:nvPicPr>
          <p:cNvPr id="10" name="Obrázek 9">
            <a:hlinkClick r:id="rId2" action="ppaction://hlinksldjump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414180">
            <a:off x="984307" y="1722643"/>
            <a:ext cx="1457325" cy="22026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81088"/>
          </a:xfrm>
        </p:spPr>
        <p:txBody>
          <a:bodyPr/>
          <a:lstStyle/>
          <a:p>
            <a:r>
              <a:rPr lang="cs-CZ" dirty="0" smtClean="0"/>
              <a:t>Jaké způsoby komunikace znáte?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Způsoby komunikace</a:t>
            </a:r>
            <a:br>
              <a:rPr lang="cs-CZ" dirty="0" smtClean="0"/>
            </a:br>
            <a:r>
              <a:rPr lang="cs-CZ" dirty="0" smtClean="0"/>
              <a:t>- </a:t>
            </a:r>
            <a:r>
              <a:rPr lang="cs-CZ" sz="2400" dirty="0" smtClean="0"/>
              <a:t>verbální a neverbální komunikace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Jak se navzájem dorozumíváme?</a:t>
            </a:r>
          </a:p>
          <a:p>
            <a:r>
              <a:rPr lang="cs-CZ" dirty="0" smtClean="0"/>
              <a:t>Slovy </a:t>
            </a:r>
          </a:p>
          <a:p>
            <a:r>
              <a:rPr lang="cs-CZ" dirty="0" smtClean="0"/>
              <a:t>Gesty a mimikou</a:t>
            </a:r>
          </a:p>
          <a:p>
            <a:r>
              <a:rPr lang="cs-CZ" dirty="0" smtClean="0"/>
              <a:t>Písemná forma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Zvláštní formy</a:t>
            </a:r>
          </a:p>
          <a:p>
            <a:r>
              <a:rPr lang="cs-CZ" dirty="0" smtClean="0"/>
              <a:t>Morseovka, Braillovo písmo, znaková řeč neslyšících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2500306"/>
            <a:ext cx="1952625" cy="1282089"/>
          </a:xfrm>
          <a:prstGeom prst="rect">
            <a:avLst/>
          </a:prstGeom>
          <a:noFill/>
        </p:spPr>
      </p:pic>
      <p:pic>
        <p:nvPicPr>
          <p:cNvPr id="2050" name="Picture 2" descr="C:\Users\Rudolf\AppData\Local\Microsoft\Windows\Temporary Internet Files\Low\Content.IE5\PP6E4XOA\MC90044132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47063">
            <a:off x="3939466" y="3439409"/>
            <a:ext cx="1334027" cy="13340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000" dirty="0" smtClean="0"/>
              <a:t>1. Pantomima- Sehrajte scénky na téma: Komunikace dnes a před 90. lety (Ve dvojicích si vyberte způsob komunikace buď používanou dnes nebo před 90. lety a pantomimou předveďte)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800" dirty="0" smtClean="0"/>
              <a:t>2. Rozlušti daný text:</a:t>
            </a:r>
          </a:p>
          <a:p>
            <a:pPr>
              <a:buNone/>
            </a:pPr>
            <a:r>
              <a:rPr lang="cs-CZ" sz="2400" dirty="0" smtClean="0">
                <a:latin typeface="Calibri"/>
              </a:rPr>
              <a:t>Ï = ; + °° + [</a:t>
            </a:r>
            <a:r>
              <a:rPr lang="el-GR" sz="2400" dirty="0" smtClean="0">
                <a:latin typeface="Calibri"/>
              </a:rPr>
              <a:t>Ω</a:t>
            </a:r>
            <a:r>
              <a:rPr lang="cs-CZ" sz="2400" dirty="0" smtClean="0">
                <a:latin typeface="Calibri"/>
              </a:rPr>
              <a:t> ≈ </a:t>
            </a:r>
            <a:r>
              <a:rPr lang="cs-CZ" sz="2400" u="sng" dirty="0" smtClean="0">
                <a:latin typeface="Calibri"/>
              </a:rPr>
              <a:t>ß</a:t>
            </a:r>
            <a:r>
              <a:rPr lang="cs-CZ" sz="2400" dirty="0" smtClean="0">
                <a:latin typeface="Calibri"/>
              </a:rPr>
              <a:t>         ≈ </a:t>
            </a:r>
            <a:r>
              <a:rPr lang="cs-CZ" sz="2400" dirty="0" smtClean="0"/>
              <a:t>? </a:t>
            </a:r>
            <a:r>
              <a:rPr lang="cs-CZ" sz="2400" dirty="0" smtClean="0">
                <a:latin typeface="Calibri"/>
              </a:rPr>
              <a:t>Ï </a:t>
            </a:r>
            <a:r>
              <a:rPr lang="cs-CZ" sz="2400" dirty="0" smtClean="0"/>
              <a:t>! - + </a:t>
            </a:r>
            <a:r>
              <a:rPr lang="cs-CZ" sz="2400" dirty="0" smtClean="0">
                <a:latin typeface="Calibri"/>
              </a:rPr>
              <a:t>≈ ß</a:t>
            </a:r>
            <a:r>
              <a:rPr lang="cs-CZ" sz="2400" dirty="0" smtClean="0"/>
              <a:t> ] =</a:t>
            </a:r>
            <a:endParaRPr lang="cs-CZ" sz="2400" u="sng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A	</a:t>
            </a:r>
            <a:r>
              <a:rPr lang="cs-CZ" sz="1800" dirty="0" smtClean="0">
                <a:latin typeface="Calibri"/>
              </a:rPr>
              <a:t>ß</a:t>
            </a:r>
            <a:r>
              <a:rPr lang="cs-CZ" sz="1800" dirty="0" smtClean="0"/>
              <a:t>		G  </a:t>
            </a:r>
            <a:r>
              <a:rPr lang="en-US" sz="1800" dirty="0" smtClean="0"/>
              <a:t>~</a:t>
            </a:r>
            <a:r>
              <a:rPr lang="cs-CZ" sz="1800" dirty="0" smtClean="0"/>
              <a:t>		M  </a:t>
            </a:r>
            <a:r>
              <a:rPr lang="cs-CZ" sz="1800" dirty="0" smtClean="0">
                <a:latin typeface="Calibri"/>
              </a:rPr>
              <a:t>ï	</a:t>
            </a:r>
            <a:r>
              <a:rPr lang="cs-CZ" sz="1800" dirty="0" smtClean="0"/>
              <a:t>	T</a:t>
            </a:r>
            <a:r>
              <a:rPr lang="en-US" sz="1800" dirty="0" smtClean="0"/>
              <a:t>   *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B	/		H</a:t>
            </a:r>
            <a:r>
              <a:rPr lang="en-US" sz="1800" dirty="0" smtClean="0"/>
              <a:t>  ^</a:t>
            </a:r>
            <a:r>
              <a:rPr lang="cs-CZ" sz="1800" dirty="0" smtClean="0"/>
              <a:t>		N  -		U  !</a:t>
            </a:r>
          </a:p>
          <a:p>
            <a:pPr>
              <a:buNone/>
            </a:pPr>
            <a:r>
              <a:rPr lang="cs-CZ" sz="1800" dirty="0" smtClean="0"/>
              <a:t>C	]		I  +		O  ?		V</a:t>
            </a:r>
            <a:r>
              <a:rPr lang="en-US" sz="1800" dirty="0" smtClean="0"/>
              <a:t>   #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D	[		J</a:t>
            </a:r>
            <a:r>
              <a:rPr lang="en-US" sz="1800" dirty="0" smtClean="0"/>
              <a:t>   &amp;</a:t>
            </a:r>
            <a:r>
              <a:rPr lang="cs-CZ" sz="1800" dirty="0" smtClean="0"/>
              <a:t>		P</a:t>
            </a:r>
            <a:r>
              <a:rPr lang="en-US" sz="1800" dirty="0" smtClean="0"/>
              <a:t>   }</a:t>
            </a:r>
            <a:r>
              <a:rPr lang="cs-CZ" sz="1800" dirty="0" smtClean="0"/>
              <a:t>		Y</a:t>
            </a:r>
            <a:r>
              <a:rPr lang="en-US" sz="1800" dirty="0" smtClean="0"/>
              <a:t>   &lt;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E	=		K  </a:t>
            </a:r>
            <a:r>
              <a:rPr lang="cs-CZ" sz="1800" dirty="0" smtClean="0">
                <a:latin typeface="Calibri"/>
              </a:rPr>
              <a:t>≈</a:t>
            </a:r>
            <a:r>
              <a:rPr lang="cs-CZ" sz="1800" dirty="0" smtClean="0"/>
              <a:t>		R</a:t>
            </a:r>
            <a:r>
              <a:rPr lang="en-US" sz="1800" dirty="0" smtClean="0"/>
              <a:t>   {</a:t>
            </a:r>
            <a:r>
              <a:rPr lang="cs-CZ" sz="1800" dirty="0" smtClean="0"/>
              <a:t>		Z </a:t>
            </a:r>
            <a:r>
              <a:rPr lang="en-US" sz="1800" dirty="0" smtClean="0"/>
              <a:t> </a:t>
            </a:r>
            <a:r>
              <a:rPr lang="cs-CZ" sz="1800" dirty="0" smtClean="0"/>
              <a:t>;</a:t>
            </a:r>
          </a:p>
          <a:p>
            <a:pPr>
              <a:buNone/>
            </a:pPr>
            <a:r>
              <a:rPr lang="cs-CZ" sz="1800" dirty="0" smtClean="0"/>
              <a:t>F	:		L  °°		S  </a:t>
            </a:r>
            <a:r>
              <a:rPr lang="el-GR" sz="1800" dirty="0" smtClean="0">
                <a:latin typeface="Calibri"/>
              </a:rPr>
              <a:t>Ω</a:t>
            </a:r>
            <a:r>
              <a:rPr lang="cs-CZ" sz="1800" dirty="0" smtClean="0"/>
              <a:t>		</a:t>
            </a:r>
          </a:p>
          <a:p>
            <a:pPr>
              <a:buNone/>
            </a:pPr>
            <a:r>
              <a:rPr lang="cs-CZ" sz="1800" dirty="0" smtClean="0"/>
              <a:t>Čárky nad písmeny- PODTRŽENÍM PÍSMENE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400" dirty="0" smtClean="0"/>
              <a:t>Klipart [ on-line] 2011 [cit. 2011-11-13]. Dostupné na www:</a:t>
            </a:r>
          </a:p>
          <a:p>
            <a:pPr>
              <a:buNone/>
            </a:pPr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=gesta&amp;ex=1&amp;</a:t>
            </a:r>
            <a:r>
              <a:rPr lang="cs-CZ" sz="1400" dirty="0" err="1" smtClean="0">
                <a:hlinkClick r:id="rId2"/>
              </a:rPr>
              <a:t>ctt</a:t>
            </a:r>
            <a:r>
              <a:rPr lang="cs-CZ" sz="1400" dirty="0" smtClean="0">
                <a:hlinkClick r:id="rId2"/>
              </a:rPr>
              <a:t>=1#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:MP900302899|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=gesta&amp;ex=1&amp;</a:t>
            </a:r>
            <a:r>
              <a:rPr lang="cs-CZ" sz="1400" dirty="0" err="1" smtClean="0">
                <a:hlinkClick r:id="rId2"/>
              </a:rPr>
              <a:t>ctt</a:t>
            </a:r>
            <a:r>
              <a:rPr lang="cs-CZ" sz="1400" dirty="0" smtClean="0">
                <a:hlinkClick r:id="rId2"/>
              </a:rPr>
              <a:t>=1#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:MP900316773|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http://office.</a:t>
            </a:r>
            <a:r>
              <a:rPr lang="cs-CZ" sz="1400" dirty="0" err="1" smtClean="0">
                <a:hlinkClick r:id="rId3"/>
              </a:rPr>
              <a:t>microsoft.com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cs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images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results.aspx</a:t>
            </a:r>
            <a:r>
              <a:rPr lang="cs-CZ" sz="1400" dirty="0" smtClean="0">
                <a:hlinkClick r:id="rId3"/>
              </a:rPr>
              <a:t>?</a:t>
            </a:r>
            <a:r>
              <a:rPr lang="cs-CZ" sz="1400" dirty="0" err="1" smtClean="0">
                <a:hlinkClick r:id="rId3"/>
              </a:rPr>
              <a:t>qu</a:t>
            </a:r>
            <a:r>
              <a:rPr lang="cs-CZ" sz="1400" dirty="0" smtClean="0">
                <a:hlinkClick r:id="rId3"/>
              </a:rPr>
              <a:t>=dopis&amp;ex=1&amp;</a:t>
            </a:r>
            <a:r>
              <a:rPr lang="cs-CZ" sz="1400" dirty="0" err="1" smtClean="0">
                <a:hlinkClick r:id="rId3"/>
              </a:rPr>
              <a:t>ctt</a:t>
            </a:r>
            <a:r>
              <a:rPr lang="cs-CZ" sz="1400" dirty="0" smtClean="0">
                <a:hlinkClick r:id="rId3"/>
              </a:rPr>
              <a:t>=1#</a:t>
            </a:r>
            <a:r>
              <a:rPr lang="cs-CZ" sz="1400" dirty="0" err="1" smtClean="0">
                <a:hlinkClick r:id="rId3"/>
              </a:rPr>
              <a:t>ai</a:t>
            </a:r>
            <a:r>
              <a:rPr lang="cs-CZ" sz="1400" dirty="0" smtClean="0">
                <a:hlinkClick r:id="rId3"/>
              </a:rPr>
              <a:t>:MC900441456|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3"/>
              </a:rPr>
              <a:t>http://office.</a:t>
            </a:r>
            <a:r>
              <a:rPr lang="cs-CZ" sz="1400" dirty="0" err="1" smtClean="0">
                <a:hlinkClick r:id="rId3"/>
              </a:rPr>
              <a:t>microsoft.com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cs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images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results.aspx</a:t>
            </a:r>
            <a:r>
              <a:rPr lang="cs-CZ" sz="1400" dirty="0" smtClean="0">
                <a:hlinkClick r:id="rId3"/>
              </a:rPr>
              <a:t>?</a:t>
            </a:r>
            <a:r>
              <a:rPr lang="cs-CZ" sz="1400" dirty="0" err="1" smtClean="0">
                <a:hlinkClick r:id="rId3"/>
              </a:rPr>
              <a:t>qu</a:t>
            </a:r>
            <a:r>
              <a:rPr lang="cs-CZ" sz="1400" dirty="0" smtClean="0">
                <a:hlinkClick r:id="rId3"/>
              </a:rPr>
              <a:t>=dopis&amp;ex=1&amp;</a:t>
            </a:r>
            <a:r>
              <a:rPr lang="cs-CZ" sz="1400" dirty="0" err="1" smtClean="0">
                <a:hlinkClick r:id="rId3"/>
              </a:rPr>
              <a:t>ctt</a:t>
            </a:r>
            <a:r>
              <a:rPr lang="cs-CZ" sz="1400" dirty="0" smtClean="0">
                <a:hlinkClick r:id="rId3"/>
              </a:rPr>
              <a:t>=1#</a:t>
            </a:r>
            <a:r>
              <a:rPr lang="cs-CZ" sz="1400" dirty="0" err="1" smtClean="0">
                <a:hlinkClick r:id="rId3"/>
              </a:rPr>
              <a:t>ai</a:t>
            </a:r>
            <a:r>
              <a:rPr lang="cs-CZ" sz="1400" dirty="0" smtClean="0">
                <a:hlinkClick r:id="rId3"/>
              </a:rPr>
              <a:t>:MP900401825|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4"/>
              </a:rPr>
              <a:t>http://office.</a:t>
            </a:r>
            <a:r>
              <a:rPr lang="cs-CZ" sz="1400" dirty="0" err="1" smtClean="0">
                <a:hlinkClick r:id="rId4"/>
              </a:rPr>
              <a:t>microsoft.com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cs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results.aspx</a:t>
            </a:r>
            <a:r>
              <a:rPr lang="cs-CZ" sz="1400" dirty="0" smtClean="0">
                <a:hlinkClick r:id="rId4"/>
              </a:rPr>
              <a:t>?</a:t>
            </a:r>
            <a:r>
              <a:rPr lang="cs-CZ" sz="1400" dirty="0" err="1" smtClean="0">
                <a:hlinkClick r:id="rId4"/>
              </a:rPr>
              <a:t>qu</a:t>
            </a:r>
            <a:r>
              <a:rPr lang="cs-CZ" sz="1400" dirty="0" smtClean="0">
                <a:hlinkClick r:id="rId4"/>
              </a:rPr>
              <a:t>=mluvit&amp;ex=1&amp;</a:t>
            </a:r>
            <a:r>
              <a:rPr lang="cs-CZ" sz="1400" dirty="0" err="1" smtClean="0">
                <a:hlinkClick r:id="rId4"/>
              </a:rPr>
              <a:t>ctt</a:t>
            </a:r>
            <a:r>
              <a:rPr lang="cs-CZ" sz="1400" dirty="0" smtClean="0">
                <a:hlinkClick r:id="rId4"/>
              </a:rPr>
              <a:t>=1#</a:t>
            </a:r>
            <a:r>
              <a:rPr lang="cs-CZ" sz="1400" dirty="0" err="1" smtClean="0">
                <a:hlinkClick r:id="rId4"/>
              </a:rPr>
              <a:t>ai</a:t>
            </a:r>
            <a:r>
              <a:rPr lang="cs-CZ" sz="1400" dirty="0" smtClean="0">
                <a:hlinkClick r:id="rId4"/>
              </a:rPr>
              <a:t>:MP900402594|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5"/>
              </a:rPr>
              <a:t>http://office.</a:t>
            </a:r>
            <a:r>
              <a:rPr lang="cs-CZ" sz="1400" dirty="0" err="1" smtClean="0">
                <a:hlinkClick r:id="rId5"/>
              </a:rPr>
              <a:t>microsoft.com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cs</a:t>
            </a:r>
            <a:r>
              <a:rPr lang="cs-CZ" sz="1400" dirty="0" smtClean="0">
                <a:hlinkClick r:id="rId5"/>
              </a:rPr>
              <a:t>-</a:t>
            </a:r>
            <a:r>
              <a:rPr lang="cs-CZ" sz="1400" dirty="0" err="1" smtClean="0">
                <a:hlinkClick r:id="rId5"/>
              </a:rPr>
              <a:t>cz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images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results.aspx</a:t>
            </a:r>
            <a:r>
              <a:rPr lang="cs-CZ" sz="1400" dirty="0" smtClean="0">
                <a:hlinkClick r:id="rId5"/>
              </a:rPr>
              <a:t>?</a:t>
            </a:r>
            <a:r>
              <a:rPr lang="cs-CZ" sz="1400" dirty="0" err="1" smtClean="0">
                <a:hlinkClick r:id="rId5"/>
              </a:rPr>
              <a:t>qu</a:t>
            </a:r>
            <a:r>
              <a:rPr lang="cs-CZ" sz="1400" dirty="0" smtClean="0">
                <a:hlinkClick r:id="rId5"/>
              </a:rPr>
              <a:t>=komunikace&amp;ex=1&amp;</a:t>
            </a:r>
            <a:r>
              <a:rPr lang="cs-CZ" sz="1400" dirty="0" err="1" smtClean="0">
                <a:hlinkClick r:id="rId5"/>
              </a:rPr>
              <a:t>ctt</a:t>
            </a:r>
            <a:r>
              <a:rPr lang="cs-CZ" sz="1400" dirty="0" smtClean="0">
                <a:hlinkClick r:id="rId5"/>
              </a:rPr>
              <a:t>=1#</a:t>
            </a:r>
            <a:r>
              <a:rPr lang="cs-CZ" sz="1400" dirty="0" err="1" smtClean="0">
                <a:hlinkClick r:id="rId5"/>
              </a:rPr>
              <a:t>ai</a:t>
            </a:r>
            <a:r>
              <a:rPr lang="cs-CZ" sz="1400" dirty="0" smtClean="0">
                <a:hlinkClick r:id="rId5"/>
              </a:rPr>
              <a:t>:MP900386354|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6"/>
              </a:rPr>
              <a:t>http://office.</a:t>
            </a:r>
            <a:r>
              <a:rPr lang="cs-CZ" sz="1400" dirty="0" err="1" smtClean="0">
                <a:hlinkClick r:id="rId6"/>
              </a:rPr>
              <a:t>microsoft.com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cs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cz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images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results.aspx</a:t>
            </a:r>
            <a:r>
              <a:rPr lang="cs-CZ" sz="1400" dirty="0" smtClean="0">
                <a:hlinkClick r:id="rId6"/>
              </a:rPr>
              <a:t>?</a:t>
            </a:r>
            <a:r>
              <a:rPr lang="cs-CZ" sz="1400" dirty="0" err="1" smtClean="0">
                <a:hlinkClick r:id="rId6"/>
              </a:rPr>
              <a:t>qu</a:t>
            </a:r>
            <a:r>
              <a:rPr lang="cs-CZ" sz="1400" dirty="0" smtClean="0">
                <a:hlinkClick r:id="rId6"/>
              </a:rPr>
              <a:t>=my%C5%A1lenka&amp;ex=1&amp;</a:t>
            </a:r>
            <a:r>
              <a:rPr lang="cs-CZ" sz="1400" dirty="0" err="1" smtClean="0">
                <a:hlinkClick r:id="rId6"/>
              </a:rPr>
              <a:t>ctt</a:t>
            </a:r>
            <a:r>
              <a:rPr lang="cs-CZ" sz="1400" dirty="0" smtClean="0">
                <a:hlinkClick r:id="rId6"/>
              </a:rPr>
              <a:t>=1#</a:t>
            </a:r>
            <a:r>
              <a:rPr lang="cs-CZ" sz="1400" dirty="0" err="1" smtClean="0">
                <a:hlinkClick r:id="rId6"/>
              </a:rPr>
              <a:t>ai</a:t>
            </a:r>
            <a:r>
              <a:rPr lang="cs-CZ" sz="1400" dirty="0" smtClean="0">
                <a:hlinkClick r:id="rId6"/>
              </a:rPr>
              <a:t>:MC900441515|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7"/>
              </a:rPr>
              <a:t>http://office.</a:t>
            </a:r>
            <a:r>
              <a:rPr lang="cs-CZ" sz="1400" dirty="0" err="1" smtClean="0">
                <a:hlinkClick r:id="rId7"/>
              </a:rPr>
              <a:t>microsoft.com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cs</a:t>
            </a:r>
            <a:r>
              <a:rPr lang="cs-CZ" sz="1400" dirty="0" smtClean="0">
                <a:hlinkClick r:id="rId7"/>
              </a:rPr>
              <a:t>-</a:t>
            </a:r>
            <a:r>
              <a:rPr lang="cs-CZ" sz="1400" dirty="0" err="1" smtClean="0">
                <a:hlinkClick r:id="rId7"/>
              </a:rPr>
              <a:t>cz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images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results.aspx</a:t>
            </a:r>
            <a:r>
              <a:rPr lang="cs-CZ" sz="1400" dirty="0" smtClean="0">
                <a:hlinkClick r:id="rId7"/>
              </a:rPr>
              <a:t>?</a:t>
            </a:r>
            <a:r>
              <a:rPr lang="cs-CZ" sz="1400" dirty="0" err="1" smtClean="0">
                <a:hlinkClick r:id="rId7"/>
              </a:rPr>
              <a:t>qu</a:t>
            </a:r>
            <a:r>
              <a:rPr lang="cs-CZ" sz="1400" dirty="0" smtClean="0">
                <a:hlinkClick r:id="rId7"/>
              </a:rPr>
              <a:t>=zlobit+se&amp;ex=1&amp;</a:t>
            </a:r>
            <a:r>
              <a:rPr lang="cs-CZ" sz="1400" dirty="0" err="1" smtClean="0">
                <a:hlinkClick r:id="rId7"/>
              </a:rPr>
              <a:t>ctt</a:t>
            </a:r>
            <a:r>
              <a:rPr lang="cs-CZ" sz="1400" dirty="0" smtClean="0">
                <a:hlinkClick r:id="rId7"/>
              </a:rPr>
              <a:t>=1#</a:t>
            </a:r>
            <a:r>
              <a:rPr lang="cs-CZ" sz="1400" dirty="0" err="1" smtClean="0">
                <a:hlinkClick r:id="rId7"/>
              </a:rPr>
              <a:t>ai</a:t>
            </a:r>
            <a:r>
              <a:rPr lang="cs-CZ" sz="1400" dirty="0" smtClean="0">
                <a:hlinkClick r:id="rId7"/>
              </a:rPr>
              <a:t>:MP900285144|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LUNEROVÁ, J., ŠTĚRBA, R., SVOBODOVÁ, M. </a:t>
            </a:r>
            <a:r>
              <a:rPr lang="cs-CZ" sz="1400" i="1" dirty="0" smtClean="0"/>
              <a:t>Výchova k občanství</a:t>
            </a:r>
            <a:r>
              <a:rPr lang="cs-CZ" sz="1400" dirty="0" smtClean="0"/>
              <a:t>.  Brno : Nová škola, 2010. ISBN 978-80-7289-117-7.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000" b="1" dirty="0" smtClean="0"/>
              <a:t>Anotace	 		</a:t>
            </a:r>
            <a:r>
              <a:rPr lang="cs-CZ" sz="1000" dirty="0" smtClean="0"/>
              <a:t> Prezentace </a:t>
            </a:r>
            <a:r>
              <a:rPr lang="cs-CZ" sz="1000" dirty="0" smtClean="0"/>
              <a:t>je určena pro sedmý ročník ZŠ </a:t>
            </a:r>
            <a:r>
              <a:rPr lang="cs-CZ" sz="1000" dirty="0" smtClean="0"/>
              <a:t>a slouží </a:t>
            </a:r>
            <a:r>
              <a:rPr lang="cs-CZ" sz="1000" dirty="0" smtClean="0"/>
              <a:t>jako výklad, její součástí </a:t>
            </a:r>
            <a:r>
              <a:rPr lang="cs-CZ" sz="1000" dirty="0" smtClean="0"/>
              <a:t>jsou</a:t>
            </a:r>
          </a:p>
          <a:p>
            <a:pPr>
              <a:buNone/>
            </a:pPr>
            <a:r>
              <a:rPr lang="cs-CZ" sz="1000" smtClean="0"/>
              <a:t>	</a:t>
            </a:r>
            <a:r>
              <a:rPr lang="cs-CZ" sz="1000" smtClean="0"/>
              <a:t>			</a:t>
            </a:r>
            <a:r>
              <a:rPr lang="cs-CZ" sz="1000" smtClean="0"/>
              <a:t> </a:t>
            </a:r>
            <a:r>
              <a:rPr lang="cs-CZ" sz="1000" dirty="0" smtClean="0"/>
              <a:t>i aktivity k tématu.</a:t>
            </a:r>
            <a:endParaRPr lang="cs-CZ" sz="1000" b="1" dirty="0" smtClean="0"/>
          </a:p>
          <a:p>
            <a:pPr>
              <a:buNone/>
            </a:pPr>
            <a:endParaRPr lang="cs-CZ" sz="1000" dirty="0" smtClean="0"/>
          </a:p>
          <a:p>
            <a:r>
              <a:rPr lang="cs-CZ" sz="1000" b="1" dirty="0" smtClean="0"/>
              <a:t>Autor			</a:t>
            </a:r>
            <a:r>
              <a:rPr lang="cs-CZ" sz="1000" dirty="0" smtClean="0"/>
              <a:t>Mgr. Sandra Tichá</a:t>
            </a:r>
          </a:p>
          <a:p>
            <a:endParaRPr lang="cs-CZ" sz="1000" dirty="0" smtClean="0"/>
          </a:p>
          <a:p>
            <a:r>
              <a:rPr lang="cs-CZ" sz="1000" b="1" dirty="0" smtClean="0"/>
              <a:t>Jazyk			</a:t>
            </a:r>
            <a:r>
              <a:rPr lang="cs-CZ" sz="1000" dirty="0" smtClean="0"/>
              <a:t>čeština</a:t>
            </a:r>
          </a:p>
          <a:p>
            <a:endParaRPr lang="cs-CZ" sz="1000" dirty="0" smtClean="0"/>
          </a:p>
          <a:p>
            <a:r>
              <a:rPr lang="cs-CZ" sz="1000" b="1" dirty="0" smtClean="0"/>
              <a:t>Očekávaný výstup		</a:t>
            </a:r>
            <a:r>
              <a:rPr lang="cs-CZ" sz="1000" dirty="0" smtClean="0"/>
              <a:t>Žáci  vyjmenují různé způsoby komunikace, umí vysvětlit pojmy – verbální a neverbální 			komunikace.</a:t>
            </a:r>
          </a:p>
          <a:p>
            <a:endParaRPr lang="cs-CZ" sz="1000" dirty="0" smtClean="0"/>
          </a:p>
          <a:p>
            <a:r>
              <a:rPr lang="cs-CZ" sz="1000" b="1" dirty="0" smtClean="0"/>
              <a:t>Klíčová slova		</a:t>
            </a:r>
            <a:r>
              <a:rPr lang="cs-CZ" sz="1000" dirty="0" smtClean="0"/>
              <a:t>verbální komunikace, neverbální komunikace, </a:t>
            </a:r>
            <a:r>
              <a:rPr lang="cs-CZ" sz="1000" dirty="0" err="1" smtClean="0"/>
              <a:t>komunikace</a:t>
            </a:r>
            <a:r>
              <a:rPr lang="cs-CZ" sz="1000" dirty="0" smtClean="0"/>
              <a:t>, způsoby komunikace</a:t>
            </a:r>
          </a:p>
          <a:p>
            <a:endParaRPr lang="cs-CZ" sz="1000" dirty="0" smtClean="0"/>
          </a:p>
          <a:p>
            <a:r>
              <a:rPr lang="cs-CZ" sz="1000" b="1" dirty="0" smtClean="0"/>
              <a:t>Druh učebního materiálu	</a:t>
            </a:r>
            <a:r>
              <a:rPr lang="cs-CZ" sz="1000" dirty="0" smtClean="0"/>
              <a:t>prezentace</a:t>
            </a:r>
          </a:p>
          <a:p>
            <a:endParaRPr lang="cs-CZ" sz="1000" dirty="0" smtClean="0"/>
          </a:p>
          <a:p>
            <a:r>
              <a:rPr lang="cs-CZ" sz="1000" b="1" dirty="0" smtClean="0"/>
              <a:t>Druh </a:t>
            </a:r>
            <a:r>
              <a:rPr lang="cs-CZ" sz="1000" b="1" dirty="0" err="1" smtClean="0"/>
              <a:t>interaktivity</a:t>
            </a:r>
            <a:r>
              <a:rPr lang="cs-CZ" sz="1000" b="1" dirty="0" smtClean="0"/>
              <a:t>		</a:t>
            </a:r>
            <a:r>
              <a:rPr lang="cs-CZ" sz="1000" dirty="0" smtClean="0"/>
              <a:t>výklad, aktivita</a:t>
            </a:r>
          </a:p>
          <a:p>
            <a:endParaRPr lang="cs-CZ" sz="1000" dirty="0" smtClean="0"/>
          </a:p>
          <a:p>
            <a:r>
              <a:rPr lang="cs-CZ" sz="1000" b="1" dirty="0" smtClean="0"/>
              <a:t>Cílová skupina		</a:t>
            </a:r>
            <a:r>
              <a:rPr lang="cs-CZ" sz="1000" dirty="0" smtClean="0"/>
              <a:t>žák</a:t>
            </a:r>
          </a:p>
          <a:p>
            <a:endParaRPr lang="cs-CZ" sz="1000" dirty="0" smtClean="0"/>
          </a:p>
          <a:p>
            <a:r>
              <a:rPr lang="cs-CZ" sz="1000" b="1" dirty="0" smtClean="0"/>
              <a:t>Stupeň a typ vzdělávání	</a:t>
            </a:r>
            <a:r>
              <a:rPr lang="cs-CZ" sz="1000" dirty="0" smtClean="0"/>
              <a:t>základní vzdělávání – druhý stupeň</a:t>
            </a:r>
          </a:p>
          <a:p>
            <a:endParaRPr lang="cs-CZ" sz="1000" dirty="0" smtClean="0"/>
          </a:p>
          <a:p>
            <a:r>
              <a:rPr lang="cs-CZ" sz="1000" b="1" dirty="0" smtClean="0"/>
              <a:t>Typická věková skupina	</a:t>
            </a:r>
            <a:r>
              <a:rPr lang="cs-CZ" sz="1000" dirty="0" smtClean="0"/>
              <a:t>12 – 13 let</a:t>
            </a:r>
          </a:p>
          <a:p>
            <a:pPr>
              <a:buNone/>
            </a:pPr>
            <a:endParaRPr lang="cs-CZ" sz="1000" dirty="0" smtClean="0"/>
          </a:p>
          <a:p>
            <a:r>
              <a:rPr lang="cs-CZ" sz="1000" b="1" dirty="0" smtClean="0"/>
              <a:t>Celková velikost		</a:t>
            </a:r>
            <a:r>
              <a:rPr lang="cs-CZ" sz="1000" dirty="0" smtClean="0"/>
              <a:t>530 kB</a:t>
            </a:r>
          </a:p>
          <a:p>
            <a:endParaRPr lang="cs-CZ" sz="1000" dirty="0" smtClean="0"/>
          </a:p>
          <a:p>
            <a:endParaRPr lang="cs-CZ" sz="1000" dirty="0" smtClean="0"/>
          </a:p>
          <a:p>
            <a:endParaRPr lang="cs-CZ" sz="1000" dirty="0" smtClean="0"/>
          </a:p>
          <a:p>
            <a:endParaRPr lang="cs-CZ" sz="1000" dirty="0" smtClean="0"/>
          </a:p>
          <a:p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Metodická poznámka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600" dirty="0" smtClean="0"/>
              <a:t>Prezentace slouží k výkladu.</a:t>
            </a:r>
          </a:p>
          <a:p>
            <a:pPr>
              <a:buNone/>
            </a:pPr>
            <a:r>
              <a:rPr lang="cs-CZ" sz="1600" dirty="0" smtClean="0"/>
              <a:t>Snímek 1- Opakování- žáci připisují čísla, jak postupovat při názorovém střetu.</a:t>
            </a:r>
          </a:p>
          <a:p>
            <a:pPr>
              <a:buNone/>
            </a:pPr>
            <a:r>
              <a:rPr lang="cs-CZ" sz="1600" dirty="0" smtClean="0"/>
              <a:t>Snímek 2- Správný postup při řešení názorového střetu</a:t>
            </a:r>
          </a:p>
          <a:p>
            <a:pPr>
              <a:buNone/>
            </a:pPr>
            <a:r>
              <a:rPr lang="cs-CZ" sz="1600" dirty="0" smtClean="0"/>
              <a:t>Snímek 3- Žáci si prohlédnou obrázky, které znázorňují různé způsoby komunikace.</a:t>
            </a:r>
          </a:p>
          <a:p>
            <a:pPr>
              <a:buNone/>
            </a:pPr>
            <a:r>
              <a:rPr lang="cs-CZ" sz="1600" dirty="0" smtClean="0"/>
              <a:t>Snímek 4- Žáci se pokusí vypsat různé způsoby komunikace a vymyslet ještě další možné, chodí je psát na tabuli.</a:t>
            </a:r>
          </a:p>
          <a:p>
            <a:pPr>
              <a:buNone/>
            </a:pPr>
            <a:r>
              <a:rPr lang="cs-CZ" sz="1600" dirty="0" smtClean="0"/>
              <a:t>Snímek 5- Výklad- jaké základní způsoby komunikace máme- základní rozdělení na verbální a neverbální komunikaci- vysvětlení pojmů.</a:t>
            </a:r>
          </a:p>
          <a:p>
            <a:pPr>
              <a:buNone/>
            </a:pPr>
            <a:r>
              <a:rPr lang="cs-CZ" sz="1600" dirty="0" smtClean="0"/>
              <a:t>	Jak se můžeme dorozumívat? Uveden je výčet základních způsobů komunikace i se zvláštními formami komunikace.</a:t>
            </a:r>
          </a:p>
          <a:p>
            <a:pPr>
              <a:buNone/>
            </a:pPr>
            <a:r>
              <a:rPr lang="cs-CZ" sz="1600" dirty="0" smtClean="0"/>
              <a:t>Snímek 6- Úkoly pro žáky – a) Pantomima- nejprve sehrají scénky na téma, jaký způsob komunikace je dnes nejčastější a jaký byl používaný nejvíce před 90. lety; b) podle tajné abecedy rozluští zašifrovaný text. </a:t>
            </a:r>
          </a:p>
          <a:p>
            <a:pPr>
              <a:buNone/>
            </a:pPr>
            <a:endParaRPr lang="cs-CZ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návrhu Barevné pásky">
  <a:themeElements>
    <a:clrScheme name="Motiv sady Office 4">
      <a:dk1>
        <a:srgbClr val="000000"/>
      </a:dk1>
      <a:lt1>
        <a:srgbClr val="FFFFFF"/>
      </a:lt1>
      <a:dk2>
        <a:srgbClr val="5A867B"/>
      </a:dk2>
      <a:lt2>
        <a:srgbClr val="B7D760"/>
      </a:lt2>
      <a:accent1>
        <a:srgbClr val="F1F3CF"/>
      </a:accent1>
      <a:accent2>
        <a:srgbClr val="E9CC7A"/>
      </a:accent2>
      <a:accent3>
        <a:srgbClr val="FFFFFF"/>
      </a:accent3>
      <a:accent4>
        <a:srgbClr val="000000"/>
      </a:accent4>
      <a:accent5>
        <a:srgbClr val="F7F8E4"/>
      </a:accent5>
      <a:accent6>
        <a:srgbClr val="D3B96E"/>
      </a:accent6>
      <a:hlink>
        <a:srgbClr val="D1B4C8"/>
      </a:hlink>
      <a:folHlink>
        <a:srgbClr val="96C8D1"/>
      </a:folHlink>
    </a:clrScheme>
    <a:fontScheme name="Motiv sady Offic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5A867B"/>
        </a:dk2>
        <a:lt2>
          <a:srgbClr val="B7D760"/>
        </a:lt2>
        <a:accent1>
          <a:srgbClr val="F1F3CF"/>
        </a:accent1>
        <a:accent2>
          <a:srgbClr val="E9CC7A"/>
        </a:accent2>
        <a:accent3>
          <a:srgbClr val="FFFFFF"/>
        </a:accent3>
        <a:accent4>
          <a:srgbClr val="000000"/>
        </a:accent4>
        <a:accent5>
          <a:srgbClr val="F7F8E4"/>
        </a:accent5>
        <a:accent6>
          <a:srgbClr val="D3B96E"/>
        </a:accent6>
        <a:hlink>
          <a:srgbClr val="D1B4C8"/>
        </a:hlink>
        <a:folHlink>
          <a:srgbClr val="96C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návrhu Barevné pásky</Template>
  <TotalTime>120</TotalTime>
  <Words>339</Words>
  <Application>Microsoft Office PowerPoint</Application>
  <PresentationFormat>Předvádění na obrazovce (4:3)</PresentationFormat>
  <Paragraphs>91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Šablona návrhu Barevné pásky</vt:lpstr>
      <vt:lpstr>Snímek 1</vt:lpstr>
      <vt:lpstr>  Opakování: Řešení názorového střetu  Seřaďte, jak máme správně jednat při názorovém střetu  </vt:lpstr>
      <vt:lpstr>Oprava: Řešení názorového střetu</vt:lpstr>
      <vt:lpstr>Prohlédněte si důkladně obrázky</vt:lpstr>
      <vt:lpstr>Jaké způsoby komunikace znáte?</vt:lpstr>
      <vt:lpstr>Způsoby komunikace - verbální a neverbální komunikace</vt:lpstr>
      <vt:lpstr>1. Pantomima- Sehrajte scénky na téma: Komunikace dnes a před 90. lety (Ve dvojicích si vyberte způsob komunikace buď používanou dnes nebo před 90. lety a pantomimou předveďte)</vt:lpstr>
      <vt:lpstr>Použité zdroje</vt:lpstr>
      <vt:lpstr>Shrnutí </vt:lpstr>
      <vt:lpstr>Metodická poznámka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Dalibor</dc:creator>
  <cp:lastModifiedBy>Základní škola Ostrovní</cp:lastModifiedBy>
  <cp:revision>25</cp:revision>
  <dcterms:created xsi:type="dcterms:W3CDTF">2011-11-07T00:46:05Z</dcterms:created>
  <dcterms:modified xsi:type="dcterms:W3CDTF">2012-03-08T09:09:35Z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TC100690461029</vt:lpwstr>
  </property>
</Properties>
</file>